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Lst>
  <p:notesMasterIdLst>
    <p:notesMasterId r:id="rId29"/>
  </p:notesMasterIdLst>
  <p:handoutMasterIdLst>
    <p:handoutMasterId r:id="rId30"/>
  </p:handoutMasterIdLst>
  <p:sldIdLst>
    <p:sldId id="373" r:id="rId5"/>
    <p:sldId id="485" r:id="rId6"/>
    <p:sldId id="377" r:id="rId7"/>
    <p:sldId id="378" r:id="rId8"/>
    <p:sldId id="480" r:id="rId9"/>
    <p:sldId id="481" r:id="rId10"/>
    <p:sldId id="464" r:id="rId11"/>
    <p:sldId id="454" r:id="rId12"/>
    <p:sldId id="437" r:id="rId13"/>
    <p:sldId id="469" r:id="rId14"/>
    <p:sldId id="379" r:id="rId15"/>
    <p:sldId id="380" r:id="rId16"/>
    <p:sldId id="381" r:id="rId17"/>
    <p:sldId id="470" r:id="rId18"/>
    <p:sldId id="383" r:id="rId19"/>
    <p:sldId id="384" r:id="rId20"/>
    <p:sldId id="428" r:id="rId21"/>
    <p:sldId id="465" r:id="rId22"/>
    <p:sldId id="467" r:id="rId23"/>
    <p:sldId id="468" r:id="rId24"/>
    <p:sldId id="483" r:id="rId25"/>
    <p:sldId id="392" r:id="rId26"/>
    <p:sldId id="484" r:id="rId27"/>
    <p:sldId id="393" r:id="rId28"/>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89490" autoAdjust="0"/>
  </p:normalViewPr>
  <p:slideViewPr>
    <p:cSldViewPr>
      <p:cViewPr varScale="1">
        <p:scale>
          <a:sx n="66" d="100"/>
          <a:sy n="66" d="100"/>
        </p:scale>
        <p:origin x="-14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Beach Visits </a:t>
            </a:r>
            <a:r>
              <a:rPr lang="en-CA" sz="1000" b="1" i="0" u="none" strike="noStrike" baseline="0" dirty="0">
                <a:solidFill>
                  <a:srgbClr val="000000"/>
                </a:solidFill>
                <a:latin typeface="Arial"/>
                <a:cs typeface="Arial"/>
              </a:rPr>
              <a:t>by </a:t>
            </a:r>
            <a:r>
              <a:rPr lang="en-CA" sz="1000" b="1" i="0" u="none" strike="noStrike" baseline="0" dirty="0" smtClean="0">
                <a:solidFill>
                  <a:srgbClr val="000000"/>
                </a:solidFill>
                <a:latin typeface="Arial"/>
                <a:cs typeface="Arial"/>
              </a:rPr>
              <a:t>Origin</a:t>
            </a:r>
          </a:p>
          <a:p>
            <a:pPr>
              <a:defRPr sz="1031" b="1" i="0" u="none" strike="noStrike" baseline="0">
                <a:solidFill>
                  <a:schemeClr val="tx1"/>
                </a:solidFill>
                <a:latin typeface="Arial"/>
                <a:ea typeface="Arial"/>
                <a:cs typeface="Arial"/>
              </a:defRPr>
            </a:pPr>
            <a:r>
              <a:rPr lang="en-CA" sz="1000" dirty="0" smtClean="0"/>
              <a:t>6.3 million</a:t>
            </a:r>
            <a:endParaRPr lang="en-CA" sz="1000"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0.87542531657829425</c:v>
                </c:pt>
                <c:pt idx="1">
                  <c:v>3.9334717275110453E-2</c:v>
                </c:pt>
                <c:pt idx="2">
                  <c:v>6.0288481520959121E-2</c:v>
                </c:pt>
                <c:pt idx="3">
                  <c:v>2.4951484625636042E-2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Sheet1!$B$2:$C$2</c:f>
              <c:numCache>
                <c:formatCode>0.0%</c:formatCode>
                <c:ptCount val="2"/>
                <c:pt idx="0">
                  <c:v>0.28375556178772998</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Sheet1!$B$3:$C$3</c:f>
              <c:numCache>
                <c:formatCode>0.0%</c:formatCode>
                <c:ptCount val="2"/>
                <c:pt idx="0">
                  <c:v>0.22927622768929329</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Sheet1!$B$4:$C$4</c:f>
              <c:numCache>
                <c:formatCode>0.0%</c:formatCode>
                <c:ptCount val="2"/>
                <c:pt idx="0">
                  <c:v>0.32204781915714059</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Sheet1!$B$5:$C$5</c:f>
              <c:numCache>
                <c:formatCode>0.0%</c:formatCode>
                <c:ptCount val="2"/>
                <c:pt idx="0">
                  <c:v>6.7421879961781672E-2</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Sheet1!$B$6:$C$6</c:f>
              <c:numCache>
                <c:formatCode>0.0%</c:formatCode>
                <c:ptCount val="2"/>
                <c:pt idx="0">
                  <c:v>9.749851140405448E-2</c:v>
                </c:pt>
                <c:pt idx="1">
                  <c:v>0.12547845176420053</c:v>
                </c:pt>
              </c:numCache>
            </c:numRef>
          </c:val>
        </c:ser>
        <c:dLbls>
          <c:showLegendKey val="0"/>
          <c:showVal val="0"/>
          <c:showCatName val="0"/>
          <c:showSerName val="0"/>
          <c:showPercent val="0"/>
          <c:showBubbleSize val="0"/>
        </c:dLbls>
        <c:gapWidth val="150"/>
        <c:overlap val="100"/>
        <c:axId val="141103872"/>
        <c:axId val="141105408"/>
      </c:barChart>
      <c:catAx>
        <c:axId val="141103872"/>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141105408"/>
        <c:crosses val="autoZero"/>
        <c:auto val="1"/>
        <c:lblAlgn val="ctr"/>
        <c:lblOffset val="100"/>
        <c:tickLblSkip val="1"/>
        <c:tickMarkSkip val="1"/>
        <c:noMultiLvlLbl val="0"/>
      </c:catAx>
      <c:valAx>
        <c:axId val="141105408"/>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141103872"/>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Sheet1!$B$2:$C$2</c:f>
              <c:numCache>
                <c:formatCode>0.0%</c:formatCode>
                <c:ptCount val="2"/>
                <c:pt idx="0">
                  <c:v>0.75245457108291824</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Sheet1!$B$3:$C$3</c:f>
              <c:numCache>
                <c:formatCode>0.0%</c:formatCode>
                <c:ptCount val="2"/>
                <c:pt idx="0">
                  <c:v>0.22532316025920665</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Sheet1!$B$4:$C$4</c:f>
              <c:numCache>
                <c:formatCode>0.0%</c:formatCode>
                <c:ptCount val="2"/>
                <c:pt idx="0">
                  <c:v>4.7027435296993145E-3</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Sheet1!$B$5:$C$5</c:f>
              <c:numCache>
                <c:formatCode>0.0%</c:formatCode>
                <c:ptCount val="2"/>
                <c:pt idx="0">
                  <c:v>1.7519525128175784E-2</c:v>
                </c:pt>
                <c:pt idx="1">
                  <c:v>0.10268715284147367</c:v>
                </c:pt>
              </c:numCache>
            </c:numRef>
          </c:val>
        </c:ser>
        <c:dLbls>
          <c:showLegendKey val="0"/>
          <c:showVal val="0"/>
          <c:showCatName val="0"/>
          <c:showSerName val="0"/>
          <c:showPercent val="0"/>
          <c:showBubbleSize val="0"/>
        </c:dLbls>
        <c:gapWidth val="150"/>
        <c:overlap val="100"/>
        <c:axId val="140401664"/>
        <c:axId val="140407552"/>
      </c:barChart>
      <c:catAx>
        <c:axId val="140401664"/>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140407552"/>
        <c:crosses val="autoZero"/>
        <c:auto val="1"/>
        <c:lblAlgn val="ctr"/>
        <c:lblOffset val="100"/>
        <c:tickLblSkip val="1"/>
        <c:tickMarkSkip val="1"/>
        <c:noMultiLvlLbl val="0"/>
      </c:catAx>
      <c:valAx>
        <c:axId val="140407552"/>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140401664"/>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Sheet1!$B$2:$C$2</c:f>
              <c:numCache>
                <c:formatCode>0.0%</c:formatCode>
                <c:ptCount val="2"/>
                <c:pt idx="0">
                  <c:v>0.56830017436576352</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dLbl>
            <c:dLbl>
              <c:idx val="1"/>
              <c:layout>
                <c:manualLayout>
                  <c:x val="1.2432737362660453E-2"/>
                  <c:y val="-7.8255688029534535E-3"/>
                </c:manualLayout>
              </c:layout>
              <c:dLblPos val="outEnd"/>
              <c:showLegendKey val="0"/>
              <c:showVal val="1"/>
              <c:showCatName val="0"/>
              <c:showSerName val="0"/>
              <c:showPercent val="0"/>
              <c:showBubbleSize val="0"/>
            </c:dLbl>
            <c:dLbl>
              <c:idx val="3"/>
              <c:layout>
                <c:manualLayout>
                  <c:x val="2.1511709667082352E-2"/>
                  <c:y val="-5.3633272984242577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Sheet1!$B$3:$C$3</c:f>
              <c:numCache>
                <c:formatCode>0.0%</c:formatCode>
                <c:ptCount val="2"/>
                <c:pt idx="0">
                  <c:v>0.18370592863566898</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dLbl>
            <c:dLbl>
              <c:idx val="1"/>
              <c:layout>
                <c:manualLayout>
                  <c:x val="1.7186990627988528E-2"/>
                  <c:y val="-4.0880470877834368E-3"/>
                </c:manualLayout>
              </c:layout>
              <c:dLblPos val="outEnd"/>
              <c:showLegendKey val="0"/>
              <c:showVal val="1"/>
              <c:showCatName val="0"/>
              <c:showSerName val="0"/>
              <c:showPercent val="0"/>
              <c:showBubbleSize val="0"/>
            </c:dLbl>
            <c:dLbl>
              <c:idx val="2"/>
              <c:layout>
                <c:manualLayout>
                  <c:x val="2.1077875495630619E-2"/>
                  <c:y val="-9.257306298185693E-3"/>
                </c:manualLayout>
              </c:layout>
              <c:dLblPos val="outEnd"/>
              <c:showLegendKey val="0"/>
              <c:showVal val="1"/>
              <c:showCatName val="0"/>
              <c:showSerName val="0"/>
              <c:showPercent val="0"/>
              <c:showBubbleSize val="0"/>
            </c:dLbl>
            <c:dLbl>
              <c:idx val="3"/>
              <c:layout>
                <c:manualLayout>
                  <c:x val="2.1077895487533607E-2"/>
                  <c:y val="-4.7522273581860749E-3"/>
                </c:manualLayout>
              </c:layout>
              <c:dLblPos val="outEnd"/>
              <c:showLegendKey val="0"/>
              <c:showVal val="1"/>
              <c:showCatName val="0"/>
              <c:showSerName val="0"/>
              <c:showPercent val="0"/>
              <c:showBubbleSize val="0"/>
            </c:dLbl>
            <c:dLbl>
              <c:idx val="4"/>
              <c:layout>
                <c:manualLayout>
                  <c:x val="1.5889848034559832E-2"/>
                  <c:y val="-5.714264160096974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Sheet1!$B$4:$C$4</c:f>
              <c:numCache>
                <c:formatCode>0.0%</c:formatCode>
                <c:ptCount val="2"/>
                <c:pt idx="0">
                  <c:v>0.18534598656724652</c:v>
                </c:pt>
                <c:pt idx="1">
                  <c:v>5.3090812696641967E-2</c:v>
                </c:pt>
              </c:numCache>
            </c:numRef>
          </c:val>
        </c:ser>
        <c:dLbls>
          <c:showLegendKey val="0"/>
          <c:showVal val="0"/>
          <c:showCatName val="0"/>
          <c:showSerName val="0"/>
          <c:showPercent val="0"/>
          <c:showBubbleSize val="0"/>
        </c:dLbls>
        <c:gapWidth val="150"/>
        <c:axId val="140797440"/>
        <c:axId val="140798976"/>
      </c:barChart>
      <c:catAx>
        <c:axId val="140797440"/>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140798976"/>
        <c:crosses val="autoZero"/>
        <c:auto val="1"/>
        <c:lblAlgn val="ctr"/>
        <c:lblOffset val="100"/>
        <c:tickLblSkip val="1"/>
        <c:tickMarkSkip val="1"/>
        <c:noMultiLvlLbl val="0"/>
      </c:catAx>
      <c:valAx>
        <c:axId val="140798976"/>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140797440"/>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Sheet1!$B$2:$C$2</c:f>
              <c:numCache>
                <c:formatCode>0.0%</c:formatCode>
                <c:ptCount val="2"/>
                <c:pt idx="0">
                  <c:v>1.7222843102652027E-2</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Sheet1!$B$3:$C$3</c:f>
              <c:numCache>
                <c:formatCode>0.0%</c:formatCode>
                <c:ptCount val="2"/>
                <c:pt idx="0">
                  <c:v>0.25316383480115112</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Sheet1!$B$4:$C$4</c:f>
              <c:numCache>
                <c:formatCode>0.0%</c:formatCode>
                <c:ptCount val="2"/>
                <c:pt idx="0">
                  <c:v>0.69136354069876316</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Sheet1!$B$5:$C$5</c:f>
              <c:numCache>
                <c:formatCode>0.0%</c:formatCode>
                <c:ptCount val="2"/>
                <c:pt idx="0">
                  <c:v>3.8249781381643644E-2</c:v>
                </c:pt>
                <c:pt idx="1">
                  <c:v>0.23161005533616166</c:v>
                </c:pt>
              </c:numCache>
            </c:numRef>
          </c:val>
        </c:ser>
        <c:dLbls>
          <c:showLegendKey val="0"/>
          <c:showVal val="0"/>
          <c:showCatName val="0"/>
          <c:showSerName val="0"/>
          <c:showPercent val="0"/>
          <c:showBubbleSize val="0"/>
        </c:dLbls>
        <c:gapWidth val="150"/>
        <c:overlap val="100"/>
        <c:axId val="141218560"/>
        <c:axId val="141220096"/>
      </c:barChart>
      <c:catAx>
        <c:axId val="141218560"/>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1220096"/>
        <c:crosses val="autoZero"/>
        <c:auto val="1"/>
        <c:lblAlgn val="ctr"/>
        <c:lblOffset val="100"/>
        <c:tickLblSkip val="1"/>
        <c:tickMarkSkip val="1"/>
        <c:noMultiLvlLbl val="0"/>
      </c:catAx>
      <c:valAx>
        <c:axId val="141220096"/>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1218560"/>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Sheet1!$B$2:$C$2</c:f>
              <c:numCache>
                <c:formatCode>0.0%</c:formatCode>
                <c:ptCount val="2"/>
                <c:pt idx="0">
                  <c:v>0.50400968062224405</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Sheet1!$B$3:$C$3</c:f>
              <c:numCache>
                <c:formatCode>0.0%</c:formatCode>
                <c:ptCount val="2"/>
                <c:pt idx="0">
                  <c:v>0.49599031937775595</c:v>
                </c:pt>
                <c:pt idx="1">
                  <c:v>0.46461831098402784</c:v>
                </c:pt>
              </c:numCache>
            </c:numRef>
          </c:val>
        </c:ser>
        <c:dLbls>
          <c:showLegendKey val="0"/>
          <c:showVal val="0"/>
          <c:showCatName val="0"/>
          <c:showSerName val="0"/>
          <c:showPercent val="0"/>
          <c:showBubbleSize val="0"/>
        </c:dLbls>
        <c:gapWidth val="150"/>
        <c:axId val="141269248"/>
        <c:axId val="141291520"/>
      </c:barChart>
      <c:catAx>
        <c:axId val="141269248"/>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41291520"/>
        <c:crosses val="autoZero"/>
        <c:auto val="1"/>
        <c:lblAlgn val="ctr"/>
        <c:lblOffset val="100"/>
        <c:tickLblSkip val="1"/>
        <c:tickMarkSkip val="1"/>
        <c:noMultiLvlLbl val="0"/>
      </c:catAx>
      <c:valAx>
        <c:axId val="141291520"/>
        <c:scaling>
          <c:orientation val="minMax"/>
          <c:max val="0.8"/>
          <c:min val="0"/>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41269248"/>
        <c:crosses val="autoZero"/>
        <c:crossBetween val="between"/>
        <c:majorUnit val="0.2"/>
      </c:valAx>
      <c:spPr>
        <a:noFill/>
        <a:ln w="25409">
          <a:noFill/>
        </a:ln>
      </c:spPr>
    </c:plotArea>
    <c:legend>
      <c:legendPos val="r"/>
      <c:layout>
        <c:manualLayout>
          <c:xMode val="edge"/>
          <c:yMode val="edge"/>
          <c:x val="0.26985368647100927"/>
          <c:y val="2.5349400385725265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Sheet1!$B$2:$C$2</c:f>
              <c:numCache>
                <c:formatCode>0.0%</c:formatCode>
                <c:ptCount val="2"/>
                <c:pt idx="0">
                  <c:v>0.14357027053369464</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Sheet1!$B$3:$C$3</c:f>
              <c:numCache>
                <c:formatCode>0.0%</c:formatCode>
                <c:ptCount val="2"/>
                <c:pt idx="0">
                  <c:v>0.34846351438330803</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Beach</c:v>
                </c:pt>
                <c:pt idx="1">
                  <c:v>Total</c:v>
                </c:pt>
              </c:strCache>
            </c:strRef>
          </c:cat>
          <c:val>
            <c:numRef>
              <c:f>Sheet1!$B$4:$C$4</c:f>
              <c:numCache>
                <c:formatCode>0.0%</c:formatCode>
                <c:ptCount val="2"/>
                <c:pt idx="0">
                  <c:v>0.50796621505805695</c:v>
                </c:pt>
                <c:pt idx="1">
                  <c:v>0.23673028508097474</c:v>
                </c:pt>
              </c:numCache>
            </c:numRef>
          </c:val>
        </c:ser>
        <c:dLbls>
          <c:showLegendKey val="0"/>
          <c:showVal val="0"/>
          <c:showCatName val="0"/>
          <c:showSerName val="0"/>
          <c:showPercent val="0"/>
          <c:showBubbleSize val="0"/>
        </c:dLbls>
        <c:gapWidth val="150"/>
        <c:overlap val="100"/>
        <c:axId val="150290816"/>
        <c:axId val="150292352"/>
      </c:barChart>
      <c:catAx>
        <c:axId val="150290816"/>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50292352"/>
        <c:crosses val="autoZero"/>
        <c:auto val="1"/>
        <c:lblAlgn val="ctr"/>
        <c:lblOffset val="100"/>
        <c:tickLblSkip val="1"/>
        <c:tickMarkSkip val="1"/>
        <c:noMultiLvlLbl val="0"/>
      </c:catAx>
      <c:valAx>
        <c:axId val="150292352"/>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50290816"/>
        <c:crosses val="autoZero"/>
        <c:crossBetween val="between"/>
        <c:majorUnit val="0.2"/>
      </c:valAx>
      <c:spPr>
        <a:noFill/>
        <a:ln w="12754">
          <a:solidFill>
            <a:schemeClr val="tx1"/>
          </a:solidFill>
          <a:prstDash val="solid"/>
        </a:ln>
      </c:spPr>
    </c:plotArea>
    <c:legend>
      <c:legendPos val="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Beach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5293536712696557"/>
                  <c:y val="3.5876453424286248E-2"/>
                </c:manualLayout>
              </c:layout>
              <c:tx>
                <c:rich>
                  <a:bodyPr/>
                  <a:lstStyle/>
                  <a:p>
                    <a:r>
                      <a:rPr lang="nn-NO" dirty="0">
                        <a:solidFill>
                          <a:schemeClr val="bg1"/>
                        </a:solidFill>
                      </a:rPr>
                      <a:t>$50 K- $75 K, 11%</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0.14271711162682063</c:v>
                </c:pt>
                <c:pt idx="1">
                  <c:v>0.11273680581609082</c:v>
                </c:pt>
                <c:pt idx="2">
                  <c:v>0.16032177963926314</c:v>
                </c:pt>
                <c:pt idx="3">
                  <c:v>0.45440725180543012</c:v>
                </c:pt>
                <c:pt idx="4">
                  <c:v>0.12981705111239536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9512941490489163"/>
                  <c:y val="-2.2993318324143138E-2"/>
                </c:manualLayout>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21%</a:t>
                    </a:r>
                  </a:p>
                </c:rich>
              </c:tx>
              <c:showLegendKey val="0"/>
              <c:showVal val="1"/>
              <c:showCatName val="1"/>
              <c:showSerName val="0"/>
              <c:showPercent val="0"/>
              <c:showBubbleSize val="0"/>
            </c:dLbl>
            <c:dLbl>
              <c:idx val="2"/>
              <c:layout>
                <c:manualLayout>
                  <c:x val="-4.4868719197870048E-2"/>
                  <c:y val="-0.21484994942951971"/>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Beach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22%</a:t>
                    </a:r>
                  </a:p>
                </c:rich>
              </c:tx>
              <c:showLegendKey val="0"/>
              <c:showVal val="1"/>
              <c:showCatName val="1"/>
              <c:showSerName val="0"/>
              <c:showPercent val="0"/>
              <c:showBubbleSize val="0"/>
            </c:dLbl>
            <c:dLbl>
              <c:idx val="2"/>
              <c:layout>
                <c:manualLayout>
                  <c:x val="-0.14877173851470005"/>
                  <c:y val="-0.24045309661613548"/>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3.0890007499792638E-2</c:v>
                </c:pt>
                <c:pt idx="1">
                  <c:v>0.21549042453999462</c:v>
                </c:pt>
                <c:pt idx="2">
                  <c:v>0.36233270265889572</c:v>
                </c:pt>
                <c:pt idx="3">
                  <c:v>0.39128686530131701</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Total Visits </a:t>
            </a:r>
            <a:r>
              <a:rPr lang="en-CA" sz="1000"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142 </a:t>
            </a:r>
            <a:r>
              <a:rPr lang="en-CA" sz="1000" b="1" i="0" u="none" strike="noStrike" baseline="0" dirty="0">
                <a:solidFill>
                  <a:srgbClr val="000000"/>
                </a:solidFill>
                <a:latin typeface="Arial"/>
                <a:cs typeface="Arial"/>
              </a:rPr>
              <a:t>million</a:t>
            </a:r>
            <a:endParaRPr lang="en-CA" sz="1000"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1"/>
              <c:layout/>
              <c:tx>
                <c:rich>
                  <a:bodyPr/>
                  <a:lstStyle/>
                  <a:p>
                    <a:r>
                      <a:rPr lang="en-US" dirty="0">
                        <a:solidFill>
                          <a:schemeClr val="bg1"/>
                        </a:solidFill>
                      </a:rPr>
                      <a:t>U.S., 8.0%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Total Visitor </a:t>
            </a:r>
            <a:r>
              <a:rPr lang="en-CA" sz="1000"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$25.4 </a:t>
            </a:r>
            <a:r>
              <a:rPr lang="en-CA" sz="1000" b="1" i="0" u="none" strike="noStrike" baseline="0" dirty="0">
                <a:solidFill>
                  <a:srgbClr val="000000"/>
                </a:solidFill>
                <a:latin typeface="Arial"/>
                <a:cs typeface="Arial"/>
              </a:rPr>
              <a:t>billion</a:t>
            </a:r>
            <a:endParaRPr lang="en-CA" sz="1000"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layout/>
              <c:tx>
                <c:rich>
                  <a:bodyPr/>
                  <a:lstStyle/>
                  <a:p>
                    <a:r>
                      <a:rPr lang="en-US" dirty="0">
                        <a:solidFill>
                          <a:schemeClr val="bg1"/>
                        </a:solidFill>
                      </a:rPr>
                      <a:t>U.S., 14.3%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Beach Visitor </a:t>
            </a:r>
            <a:r>
              <a:rPr lang="en-CA" sz="1000"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$1.6 billion</a:t>
            </a:r>
            <a:endParaRPr lang="en-CA" sz="1000"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U.S., 8.2%</a:t>
                    </a:r>
                  </a:p>
                </c:rich>
              </c:tx>
              <c:showLegendKey val="0"/>
              <c:showVal val="1"/>
              <c:showCatName val="1"/>
              <c:showSerName val="0"/>
              <c:showPercent val="0"/>
              <c:showBubbleSize val="0"/>
            </c:dLbl>
            <c:dLbl>
              <c:idx val="2"/>
              <c:layout>
                <c:manualLayout>
                  <c:x val="0.15270690534186823"/>
                  <c:y val="1.1902439448014135E-2"/>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0.62841195009908413</c:v>
                </c:pt>
                <c:pt idx="1">
                  <c:v>8.1990378954742107E-2</c:v>
                </c:pt>
                <c:pt idx="2">
                  <c:v>0.10041257144198654</c:v>
                </c:pt>
                <c:pt idx="3">
                  <c:v>0.18918509950418727</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Beach</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0.12032763278258819</c:v>
                </c:pt>
                <c:pt idx="1">
                  <c:v>2.5414479229951013E-2</c:v>
                </c:pt>
                <c:pt idx="2">
                  <c:v>9.6745489500677018E-2</c:v>
                </c:pt>
                <c:pt idx="3">
                  <c:v>0.11281610682783386</c:v>
                </c:pt>
                <c:pt idx="4">
                  <c:v>0.23480498596094104</c:v>
                </c:pt>
                <c:pt idx="5">
                  <c:v>0.17650962565621783</c:v>
                </c:pt>
                <c:pt idx="6">
                  <c:v>7.6099257178526128E-2</c:v>
                </c:pt>
                <c:pt idx="7">
                  <c:v>1.3936129318119881E-2</c:v>
                </c:pt>
                <c:pt idx="8">
                  <c:v>2.3709333777412977E-2</c:v>
                </c:pt>
                <c:pt idx="9">
                  <c:v>4.7493093517857965E-2</c:v>
                </c:pt>
                <c:pt idx="10">
                  <c:v>1.3081692674049131E-2</c:v>
                </c:pt>
                <c:pt idx="11">
                  <c:v>3.2850553683148659E-3</c:v>
                </c:pt>
                <c:pt idx="12">
                  <c:v>5.5777118207510107E-2</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139847936"/>
        <c:axId val="139858304"/>
      </c:barChart>
      <c:catAx>
        <c:axId val="139847936"/>
        <c:scaling>
          <c:orientation val="minMax"/>
        </c:scaling>
        <c:delete val="0"/>
        <c:axPos val="l"/>
        <c:title>
          <c:tx>
            <c:rich>
              <a:bodyPr rot="-5400000" vert="horz"/>
              <a:lstStyle/>
              <a:p>
                <a:pPr>
                  <a:defRPr/>
                </a:pPr>
                <a:r>
                  <a:rPr lang="en-US" dirty="0" smtClean="0"/>
                  <a:t>Region of Residence</a:t>
                </a:r>
                <a:endParaRPr lang="en-US" dirty="0"/>
              </a:p>
            </c:rich>
          </c:tx>
          <c:layout/>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39858304"/>
        <c:crosses val="autoZero"/>
        <c:auto val="1"/>
        <c:lblAlgn val="ctr"/>
        <c:lblOffset val="100"/>
        <c:tickLblSkip val="1"/>
        <c:tickMarkSkip val="1"/>
        <c:noMultiLvlLbl val="0"/>
      </c:catAx>
      <c:valAx>
        <c:axId val="13985830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39847936"/>
        <c:crosses val="autoZero"/>
        <c:crossBetween val="between"/>
        <c:majorUnit val="0.05"/>
      </c:valAx>
      <c:spPr>
        <a:noFill/>
        <a:ln w="25404">
          <a:noFill/>
        </a:ln>
      </c:spPr>
    </c:plotArea>
    <c:legend>
      <c:legendPos val="r"/>
      <c:layout>
        <c:manualLayout>
          <c:xMode val="edge"/>
          <c:yMode val="edge"/>
          <c:x val="0.44763749534231168"/>
          <c:y val="7.5366444579042999E-2"/>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Beach</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Sheet1!$B$1:$J$1</c:f>
              <c:strCache>
                <c:ptCount val="9"/>
                <c:pt idx="0">
                  <c:v>Brazil</c:v>
                </c:pt>
                <c:pt idx="1">
                  <c:v>Mexico</c:v>
                </c:pt>
                <c:pt idx="2">
                  <c:v>Japan</c:v>
                </c:pt>
                <c:pt idx="3">
                  <c:v>South Korea</c:v>
                </c:pt>
                <c:pt idx="4">
                  <c:v>India</c:v>
                </c:pt>
                <c:pt idx="5">
                  <c:v>Germany</c:v>
                </c:pt>
                <c:pt idx="6">
                  <c:v>Mainland China</c:v>
                </c:pt>
                <c:pt idx="7">
                  <c:v>France</c:v>
                </c:pt>
                <c:pt idx="8">
                  <c:v>UK</c:v>
                </c:pt>
              </c:strCache>
            </c:strRef>
          </c:cat>
          <c:val>
            <c:numRef>
              <c:f>Sheet1!$B$2:$J$2</c:f>
              <c:numCache>
                <c:formatCode>0.0%</c:formatCode>
                <c:ptCount val="9"/>
                <c:pt idx="0">
                  <c:v>9.5780607569382551E-4</c:v>
                </c:pt>
                <c:pt idx="1">
                  <c:v>6.5154907297541326E-3</c:v>
                </c:pt>
                <c:pt idx="2">
                  <c:v>2.7689603967265317E-2</c:v>
                </c:pt>
                <c:pt idx="3">
                  <c:v>3.7566645703583014E-2</c:v>
                </c:pt>
                <c:pt idx="4">
                  <c:v>7.4856584575614837E-2</c:v>
                </c:pt>
                <c:pt idx="5">
                  <c:v>7.8849876433566904E-2</c:v>
                </c:pt>
                <c:pt idx="6">
                  <c:v>9.0480720958388064E-2</c:v>
                </c:pt>
                <c:pt idx="7">
                  <c:v>9.0812998618321289E-2</c:v>
                </c:pt>
                <c:pt idx="8">
                  <c:v>0.1608038494541974</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strRef>
              <c:f>Sheet1!$B$1:$J$1</c:f>
              <c:strCache>
                <c:ptCount val="9"/>
                <c:pt idx="0">
                  <c:v>Brazil</c:v>
                </c:pt>
                <c:pt idx="1">
                  <c:v>Mexico</c:v>
                </c:pt>
                <c:pt idx="2">
                  <c:v>Japan</c:v>
                </c:pt>
                <c:pt idx="3">
                  <c:v>South Korea</c:v>
                </c:pt>
                <c:pt idx="4">
                  <c:v>India</c:v>
                </c:pt>
                <c:pt idx="5">
                  <c:v>Germany</c:v>
                </c:pt>
                <c:pt idx="6">
                  <c:v>Mainland China</c:v>
                </c:pt>
                <c:pt idx="7">
                  <c:v>France</c:v>
                </c:pt>
                <c:pt idx="8">
                  <c:v>UK</c:v>
                </c:pt>
              </c:strCache>
            </c:strRef>
          </c:cat>
          <c:val>
            <c:numRef>
              <c:f>Sheet1!$B$3:$J$3</c:f>
              <c:numCache>
                <c:formatCode>0.0%</c:formatCode>
                <c:ptCount val="9"/>
                <c:pt idx="0">
                  <c:v>3.2204708306671333E-2</c:v>
                </c:pt>
                <c:pt idx="1">
                  <c:v>2.733667826136817E-2</c:v>
                </c:pt>
                <c:pt idx="2">
                  <c:v>4.7950417256108019E-2</c:v>
                </c:pt>
                <c:pt idx="3">
                  <c:v>3.2973392469303107E-2</c:v>
                </c:pt>
                <c:pt idx="4">
                  <c:v>5.6094008802133319E-2</c:v>
                </c:pt>
                <c:pt idx="5">
                  <c:v>4.4788141436341813E-2</c:v>
                </c:pt>
                <c:pt idx="6">
                  <c:v>8.4864849346230495E-2</c:v>
                </c:pt>
                <c:pt idx="7">
                  <c:v>8.3265132057492058E-2</c:v>
                </c:pt>
                <c:pt idx="8">
                  <c:v>0.12937153709141536</c:v>
                </c:pt>
              </c:numCache>
            </c:numRef>
          </c:val>
        </c:ser>
        <c:dLbls>
          <c:showLegendKey val="0"/>
          <c:showVal val="0"/>
          <c:showCatName val="0"/>
          <c:showSerName val="0"/>
          <c:showPercent val="0"/>
          <c:showBubbleSize val="0"/>
        </c:dLbls>
        <c:gapWidth val="150"/>
        <c:axId val="95423104"/>
        <c:axId val="95433088"/>
      </c:barChart>
      <c:catAx>
        <c:axId val="95423104"/>
        <c:scaling>
          <c:orientation val="minMax"/>
        </c:scaling>
        <c:delete val="0"/>
        <c:axPos val="l"/>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95433088"/>
        <c:crosses val="autoZero"/>
        <c:auto val="1"/>
        <c:lblAlgn val="ctr"/>
        <c:lblOffset val="100"/>
        <c:tickLblSkip val="1"/>
        <c:tickMarkSkip val="1"/>
        <c:noMultiLvlLbl val="0"/>
      </c:catAx>
      <c:valAx>
        <c:axId val="95433088"/>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95423104"/>
        <c:crosses val="autoZero"/>
        <c:crossBetween val="between"/>
        <c:majorUnit val="0.05"/>
      </c:valAx>
      <c:spPr>
        <a:noFill/>
        <a:ln w="25404">
          <a:noFill/>
        </a:ln>
      </c:spPr>
    </c:plotArea>
    <c:legend>
      <c:legendPos val="r"/>
      <c:layout>
        <c:manualLayout>
          <c:xMode val="edge"/>
          <c:yMode val="edge"/>
          <c:x val="0.72333177064896048"/>
          <c:y val="0.3020870118507914"/>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Beach</c:v>
                </c:pt>
              </c:strCache>
            </c:strRef>
          </c:tx>
          <c:spPr>
            <a:solidFill>
              <a:srgbClr val="FF0000"/>
            </a:solidFill>
          </c:spPr>
          <c:invertIfNegative val="0"/>
          <c:dLbls>
            <c:numFmt formatCode="0%" sourceLinked="0"/>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0.1285358388986827</c:v>
                </c:pt>
                <c:pt idx="1">
                  <c:v>4.7310283992490598E-2</c:v>
                </c:pt>
                <c:pt idx="2">
                  <c:v>2.0875071451619046E-2</c:v>
                </c:pt>
                <c:pt idx="3">
                  <c:v>6.8236766394048326E-2</c:v>
                </c:pt>
                <c:pt idx="4">
                  <c:v>6.4331917432147459E-2</c:v>
                </c:pt>
                <c:pt idx="5">
                  <c:v>2.1376278972704194E-2</c:v>
                </c:pt>
                <c:pt idx="6">
                  <c:v>0.2227962503738265</c:v>
                </c:pt>
                <c:pt idx="7">
                  <c:v>7.1304963867644094E-2</c:v>
                </c:pt>
                <c:pt idx="8">
                  <c:v>7.5570342012707362E-2</c:v>
                </c:pt>
                <c:pt idx="9">
                  <c:v>2.6311783947232735E-2</c:v>
                </c:pt>
                <c:pt idx="10">
                  <c:v>0.10447946445619542</c:v>
                </c:pt>
                <c:pt idx="11">
                  <c:v>0.11810966653551487</c:v>
                </c:pt>
                <c:pt idx="12">
                  <c:v>0.10399720614681093</c:v>
                </c:pt>
              </c:numCache>
            </c:numRef>
          </c:val>
        </c:ser>
        <c:ser>
          <c:idx val="1"/>
          <c:order val="1"/>
          <c:tx>
            <c:strRef>
              <c:f>Sheet1!$C$1</c:f>
              <c:strCache>
                <c:ptCount val="1"/>
                <c:pt idx="0">
                  <c:v>Total</c:v>
                </c:pt>
              </c:strCache>
            </c:strRef>
          </c:tx>
          <c:spPr>
            <a:solidFill>
              <a:srgbClr val="0070C0"/>
            </a:solidFill>
          </c:spPr>
          <c:invertIfNegative val="0"/>
          <c:dLbls>
            <c:numFmt formatCode="0%" sourceLinked="0"/>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95600000"/>
        <c:axId val="95606272"/>
      </c:barChart>
      <c:catAx>
        <c:axId val="95600000"/>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95606272"/>
        <c:crosses val="autoZero"/>
        <c:auto val="1"/>
        <c:lblAlgn val="ctr"/>
        <c:lblOffset val="100"/>
        <c:noMultiLvlLbl val="0"/>
      </c:catAx>
      <c:valAx>
        <c:axId val="95606272"/>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95600000"/>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Beach</c:v>
                </c:pt>
                <c:pt idx="1">
                  <c:v>Total</c:v>
                </c:pt>
              </c:strCache>
            </c:strRef>
          </c:cat>
          <c:val>
            <c:numRef>
              <c:f>Sheet1!$B$2:$B$3</c:f>
              <c:numCache>
                <c:formatCode>0.0%</c:formatCode>
                <c:ptCount val="2"/>
                <c:pt idx="0">
                  <c:v>0.17621673035981325</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Beach</c:v>
                </c:pt>
                <c:pt idx="1">
                  <c:v>Total</c:v>
                </c:pt>
              </c:strCache>
            </c:strRef>
          </c:cat>
          <c:val>
            <c:numRef>
              <c:f>Sheet1!$C$2:$C$3</c:f>
              <c:numCache>
                <c:formatCode>0.0%</c:formatCode>
                <c:ptCount val="2"/>
                <c:pt idx="0">
                  <c:v>0.82378326962439674</c:v>
                </c:pt>
                <c:pt idx="1">
                  <c:v>0.36405002048849655</c:v>
                </c:pt>
              </c:numCache>
            </c:numRef>
          </c:val>
        </c:ser>
        <c:dLbls>
          <c:showLegendKey val="0"/>
          <c:showVal val="0"/>
          <c:showCatName val="0"/>
          <c:showSerName val="0"/>
          <c:showPercent val="0"/>
          <c:showBubbleSize val="0"/>
        </c:dLbls>
        <c:gapWidth val="150"/>
        <c:axId val="140625408"/>
        <c:axId val="140626944"/>
      </c:barChart>
      <c:catAx>
        <c:axId val="140625408"/>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40626944"/>
        <c:crosses val="autoZero"/>
        <c:auto val="1"/>
        <c:lblAlgn val="ctr"/>
        <c:lblOffset val="100"/>
        <c:tickLblSkip val="1"/>
        <c:tickMarkSkip val="1"/>
        <c:noMultiLvlLbl val="0"/>
      </c:catAx>
      <c:valAx>
        <c:axId val="140626944"/>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40625408"/>
        <c:crosses val="autoZero"/>
        <c:crossBetween val="between"/>
        <c:majorUnit val="0.2"/>
      </c:valAx>
      <c:spPr>
        <a:noFill/>
        <a:ln w="25409">
          <a:noFill/>
        </a:ln>
      </c:spPr>
    </c:plotArea>
    <c:legend>
      <c:legendPos val="r"/>
      <c:layout>
        <c:manualLayout>
          <c:xMode val="edge"/>
          <c:yMode val="edge"/>
          <c:x val="0.46621732283464562"/>
          <c:y val="2.5349400385725265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Beach</c:v>
                </c:pt>
              </c:strCache>
            </c:strRef>
          </c:cat>
          <c:val>
            <c:numRef>
              <c:f>Sheet1!$B$2:$C$2</c:f>
              <c:numCache>
                <c:formatCode>0</c:formatCode>
                <c:ptCount val="2"/>
                <c:pt idx="0">
                  <c:v>348.00498199999998</c:v>
                </c:pt>
                <c:pt idx="1">
                  <c:v>287.365951</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Sheet1!$B$1:$C$1</c:f>
              <c:strCache>
                <c:ptCount val="2"/>
                <c:pt idx="0">
                  <c:v>Total</c:v>
                </c:pt>
                <c:pt idx="1">
                  <c:v>Beach</c:v>
                </c:pt>
              </c:strCache>
            </c:strRef>
          </c:cat>
          <c:val>
            <c:numRef>
              <c:f>Sheet1!$B$3:$C$3</c:f>
              <c:numCache>
                <c:formatCode>0</c:formatCode>
                <c:ptCount val="2"/>
                <c:pt idx="0">
                  <c:v>82.607040999999995</c:v>
                </c:pt>
                <c:pt idx="1">
                  <c:v>67.078423999999998</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Beach</c:v>
                </c:pt>
              </c:strCache>
            </c:strRef>
          </c:cat>
          <c:val>
            <c:numRef>
              <c:f>Sheet1!$B$4:$C$4</c:f>
              <c:numCache>
                <c:formatCode>0</c:formatCode>
                <c:ptCount val="2"/>
                <c:pt idx="0">
                  <c:v>179.225167</c:v>
                </c:pt>
                <c:pt idx="1">
                  <c:v>248.54760300000001</c:v>
                </c:pt>
              </c:numCache>
            </c:numRef>
          </c:val>
        </c:ser>
        <c:dLbls>
          <c:showLegendKey val="0"/>
          <c:showVal val="0"/>
          <c:showCatName val="0"/>
          <c:showSerName val="0"/>
          <c:showPercent val="0"/>
          <c:showBubbleSize val="0"/>
        </c:dLbls>
        <c:gapWidth val="150"/>
        <c:axId val="141070336"/>
        <c:axId val="141071872"/>
      </c:barChart>
      <c:catAx>
        <c:axId val="141070336"/>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41071872"/>
        <c:crosses val="autoZero"/>
        <c:auto val="1"/>
        <c:lblAlgn val="ctr"/>
        <c:lblOffset val="100"/>
        <c:tickLblSkip val="1"/>
        <c:tickMarkSkip val="1"/>
        <c:noMultiLvlLbl val="0"/>
      </c:catAx>
      <c:valAx>
        <c:axId val="141071872"/>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41070336"/>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752600"/>
          </a:xfrm>
        </p:spPr>
        <p:txBody>
          <a:bodyPr/>
          <a:lstStyle/>
          <a:p>
            <a:pPr eaLnBrk="1" hangingPunct="1"/>
            <a:r>
              <a:rPr lang="en-CA" sz="3600" b="1" dirty="0" smtClean="0"/>
              <a:t>Ontario Beach</a:t>
            </a:r>
            <a:r>
              <a:rPr lang="en-CA" sz="3600" b="1" dirty="0" smtClean="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Fall </a:t>
            </a:r>
            <a:r>
              <a:rPr lang="en-CA" sz="2000" dirty="0" smtClean="0"/>
              <a:t>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Beach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10</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Ontario Ministry of Tourism, Culture and Sport</a:t>
            </a:r>
            <a:endParaRPr lang="en-CA" sz="1000" i="1" dirty="0"/>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22% of Beach visits took place in Region 7 compared to 9% of total visits, 13% in Region 1 (11% total), and 12% in Region 12 (</a:t>
            </a:r>
            <a:r>
              <a:rPr lang="en-CA" sz="1600" dirty="0"/>
              <a:t>3</a:t>
            </a:r>
            <a:r>
              <a:rPr lang="en-CA" sz="1600" dirty="0" smtClean="0"/>
              <a:t>% total)</a:t>
            </a:r>
            <a:endParaRPr lang="en-CA" sz="1600" dirty="0"/>
          </a:p>
        </p:txBody>
      </p:sp>
      <p:graphicFrame>
        <p:nvGraphicFramePr>
          <p:cNvPr id="2" name="Chart 1"/>
          <p:cNvGraphicFramePr/>
          <p:nvPr>
            <p:extLst>
              <p:ext uri="{D42A27DB-BD31-4B8C-83A1-F6EECF244321}">
                <p14:modId xmlns:p14="http://schemas.microsoft.com/office/powerpoint/2010/main" val="2236266641"/>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3833404113"/>
              </p:ext>
            </p:extLst>
          </p:nvPr>
        </p:nvGraphicFramePr>
        <p:xfrm>
          <a:off x="7212012" y="1524000"/>
          <a:ext cx="1627188" cy="3717720"/>
        </p:xfrm>
        <a:graphic>
          <a:graphicData uri="http://schemas.openxmlformats.org/drawingml/2006/table">
            <a:tbl>
              <a:tblPr/>
              <a:tblGrid>
                <a:gridCol w="685800"/>
                <a:gridCol w="941388"/>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Beach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115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251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177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271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369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163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98266729"/>
              </p:ext>
            </p:extLst>
          </p:nvPr>
        </p:nvGraphicFramePr>
        <p:xfrm>
          <a:off x="6569075" y="2063750"/>
          <a:ext cx="2117725" cy="1676400"/>
        </p:xfrm>
        <a:graphic>
          <a:graphicData uri="http://schemas.openxmlformats.org/drawingml/2006/table">
            <a:tbl>
              <a:tblPr/>
              <a:tblGrid>
                <a:gridCol w="1139825"/>
                <a:gridCol w="977900"/>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226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122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(82%) of Beach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Beach visits was 3.8, above Ontario’s average of 3.2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11</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2616922493"/>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Beach visitors spent an average of $249/trip ($179/trip for total trips)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3363797118"/>
              </p:ext>
            </p:extLst>
          </p:nvPr>
        </p:nvGraphicFramePr>
        <p:xfrm>
          <a:off x="5791200" y="2133600"/>
          <a:ext cx="2946400" cy="1406527"/>
        </p:xfrm>
        <a:graphic>
          <a:graphicData uri="http://schemas.openxmlformats.org/drawingml/2006/table">
            <a:tbl>
              <a:tblPr/>
              <a:tblGrid>
                <a:gridCol w="1473200"/>
                <a:gridCol w="14732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139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dirty="0">
                          <a:solidFill>
                            <a:srgbClr val="000000"/>
                          </a:solidFill>
                          <a:effectLst/>
                          <a:latin typeface="Arial"/>
                        </a:rPr>
                        <a:t>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12</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070997747"/>
              </p:ext>
            </p:extLst>
          </p:nvPr>
        </p:nvGraphicFramePr>
        <p:xfrm>
          <a:off x="63500" y="14224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Beach</a:t>
            </a:r>
            <a:endParaRPr lang="en-CA" sz="10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extLst>
              <p:ext uri="{D42A27DB-BD31-4B8C-83A1-F6EECF244321}">
                <p14:modId xmlns:p14="http://schemas.microsoft.com/office/powerpoint/2010/main" val="1272509927"/>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a:t>The largest proportions of expenditures were spent on Food &amp; Beverage </a:t>
            </a:r>
            <a:r>
              <a:rPr lang="en-CA" sz="1600" dirty="0" smtClean="0"/>
              <a:t>(32% </a:t>
            </a:r>
            <a:r>
              <a:rPr lang="en-CA" sz="1600" dirty="0"/>
              <a:t>Beach, 27% total</a:t>
            </a:r>
            <a:r>
              <a:rPr lang="en-CA" sz="1600" dirty="0" smtClean="0"/>
              <a:t>), </a:t>
            </a:r>
            <a:r>
              <a:rPr lang="en-CA" sz="1600" dirty="0"/>
              <a:t>Transportation </a:t>
            </a:r>
            <a:r>
              <a:rPr lang="en-CA" sz="1600" dirty="0" smtClean="0"/>
              <a:t>(28% Beach, 36% </a:t>
            </a:r>
            <a:r>
              <a:rPr lang="en-CA" sz="1600" dirty="0"/>
              <a:t>total), </a:t>
            </a:r>
            <a:r>
              <a:rPr lang="en-CA" sz="1600" dirty="0" smtClean="0"/>
              <a:t>and Accommodations </a:t>
            </a:r>
            <a:r>
              <a:rPr lang="en-CA" sz="1600" dirty="0"/>
              <a:t>(</a:t>
            </a:r>
            <a:r>
              <a:rPr lang="en-CA" sz="1600" dirty="0" smtClean="0"/>
              <a:t>23% Beach, 17% </a:t>
            </a:r>
            <a:r>
              <a:rPr lang="en-CA" sz="1600" dirty="0"/>
              <a:t>total</a:t>
            </a:r>
            <a:r>
              <a:rPr lang="en-CA" sz="1600" dirty="0" smtClean="0"/>
              <a:t>)</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2361610647"/>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78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13</a:t>
            </a:fld>
            <a:endParaRPr lang="en-CA" smtClean="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Beach Visitors </a:t>
            </a:r>
          </a:p>
        </p:txBody>
      </p:sp>
      <p:sp>
        <p:nvSpPr>
          <p:cNvPr id="23556" name="Rectangle 3"/>
          <p:cNvSpPr>
            <a:spLocks noGrp="1" noChangeArrowheads="1"/>
          </p:cNvSpPr>
          <p:nvPr>
            <p:ph type="body" sz="half" idx="3"/>
          </p:nvPr>
        </p:nvSpPr>
        <p:spPr>
          <a:xfrm>
            <a:off x="295275" y="5562600"/>
            <a:ext cx="8839200" cy="838200"/>
          </a:xfrm>
        </p:spPr>
        <p:txBody>
          <a:bodyPr/>
          <a:lstStyle/>
          <a:p>
            <a:pPr eaLnBrk="1" hangingPunct="1">
              <a:lnSpc>
                <a:spcPct val="80000"/>
              </a:lnSpc>
            </a:pPr>
            <a:r>
              <a:rPr lang="en-CA" sz="1600" dirty="0" smtClean="0"/>
              <a:t>33% of Beach visitors went boating, 29% went hiking, 27% went camping</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2541851378"/>
              </p:ext>
            </p:extLst>
          </p:nvPr>
        </p:nvGraphicFramePr>
        <p:xfrm>
          <a:off x="76200" y="1600200"/>
          <a:ext cx="2895601" cy="3438511"/>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Beach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Any Outdoor/Sports Activity</a:t>
                      </a:r>
                    </a:p>
                  </a:txBody>
                  <a:tcPr marL="171450"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582</a:t>
                      </a:r>
                    </a:p>
                  </a:txBody>
                  <a:tcPr marL="0" marR="0" marT="0" marB="0" anchor="ctr"/>
                </a:tc>
              </a:tr>
              <a:tr h="304800">
                <a:tc>
                  <a:txBody>
                    <a:bodyPr/>
                    <a:lstStyle/>
                    <a:p>
                      <a:pPr algn="l" fontAlgn="b"/>
                      <a:r>
                        <a:rPr lang="en-US" sz="1000" b="0" i="0" u="none" strike="noStrike">
                          <a:solidFill>
                            <a:srgbClr val="000000"/>
                          </a:solidFill>
                          <a:effectLst/>
                          <a:latin typeface="Arial"/>
                        </a:rPr>
                        <a:t>Visit a beach</a:t>
                      </a:r>
                    </a:p>
                  </a:txBody>
                  <a:tcPr marL="85725"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2241</a:t>
                      </a:r>
                    </a:p>
                  </a:txBody>
                  <a:tcPr marL="0" marR="0" marT="0" marB="0" anchor="ctr"/>
                </a:tc>
              </a:tr>
              <a:tr h="228600">
                <a:tc>
                  <a:txBody>
                    <a:bodyPr/>
                    <a:lstStyle/>
                    <a:p>
                      <a:pPr algn="l" fontAlgn="b"/>
                      <a:r>
                        <a:rPr lang="en-US" sz="1000" b="0" i="0" u="none" strike="noStrike">
                          <a:solidFill>
                            <a:srgbClr val="000000"/>
                          </a:solidFill>
                          <a:effectLst/>
                          <a:latin typeface="Arial"/>
                        </a:rPr>
                        <a:t>Boating</a:t>
                      </a:r>
                    </a:p>
                  </a:txBody>
                  <a:tcPr marL="171450" marR="0" marT="0" marB="0" anchor="ctr"/>
                </a:tc>
                <a:tc>
                  <a:txBody>
                    <a:bodyPr/>
                    <a:lstStyle/>
                    <a:p>
                      <a:pPr algn="ctr" fontAlgn="b"/>
                      <a:r>
                        <a:rPr lang="en-US" sz="1000" b="0" i="0" u="none" strike="noStrike">
                          <a:solidFill>
                            <a:srgbClr val="000000"/>
                          </a:solidFill>
                          <a:effectLst/>
                          <a:latin typeface="Arial"/>
                        </a:rPr>
                        <a:t>33%</a:t>
                      </a:r>
                    </a:p>
                  </a:txBody>
                  <a:tcPr marL="0" marR="0" marT="0" marB="0" anchor="ctr"/>
                </a:tc>
                <a:tc>
                  <a:txBody>
                    <a:bodyPr/>
                    <a:lstStyle/>
                    <a:p>
                      <a:pPr algn="ctr" fontAlgn="ctr"/>
                      <a:r>
                        <a:rPr lang="en-US" sz="1000" b="0" i="0" u="none" strike="noStrike">
                          <a:solidFill>
                            <a:srgbClr val="000000"/>
                          </a:solidFill>
                          <a:effectLst/>
                          <a:latin typeface="Arial"/>
                        </a:rPr>
                        <a:t>815</a:t>
                      </a:r>
                    </a:p>
                  </a:txBody>
                  <a:tcPr marL="0" marR="0" marT="0" marB="0" anchor="ctr"/>
                </a:tc>
              </a:tr>
              <a:tr h="325847">
                <a:tc>
                  <a:txBody>
                    <a:bodyPr/>
                    <a:lstStyle/>
                    <a:p>
                      <a:pPr algn="l" fontAlgn="b"/>
                      <a:r>
                        <a:rPr lang="en-US" sz="1000" b="0" i="0" u="none" strike="noStrike">
                          <a:solidFill>
                            <a:srgbClr val="000000"/>
                          </a:solidFill>
                          <a:effectLst/>
                          <a:latin typeface="Arial"/>
                        </a:rPr>
                        <a:t>Hiking</a:t>
                      </a:r>
                    </a:p>
                  </a:txBody>
                  <a:tcPr marL="171450" marR="0" marT="0" marB="0" anchor="ctr"/>
                </a:tc>
                <a:tc>
                  <a:txBody>
                    <a:bodyPr/>
                    <a:lstStyle/>
                    <a:p>
                      <a:pPr algn="ctr" fontAlgn="b"/>
                      <a:r>
                        <a:rPr lang="en-US" sz="1000" b="0" i="0" u="none" strike="noStrike">
                          <a:solidFill>
                            <a:srgbClr val="000000"/>
                          </a:solidFill>
                          <a:effectLst/>
                          <a:latin typeface="Arial"/>
                        </a:rPr>
                        <a:t>29%</a:t>
                      </a:r>
                    </a:p>
                  </a:txBody>
                  <a:tcPr marL="0" marR="0" marT="0" marB="0" anchor="ctr"/>
                </a:tc>
                <a:tc>
                  <a:txBody>
                    <a:bodyPr/>
                    <a:lstStyle/>
                    <a:p>
                      <a:pPr algn="ctr" fontAlgn="ctr"/>
                      <a:r>
                        <a:rPr lang="en-US" sz="1000" b="0" i="0" u="none" strike="noStrike">
                          <a:solidFill>
                            <a:srgbClr val="000000"/>
                          </a:solidFill>
                          <a:effectLst/>
                          <a:latin typeface="Arial"/>
                        </a:rPr>
                        <a:t>655</a:t>
                      </a:r>
                    </a:p>
                  </a:txBody>
                  <a:tcPr marL="0" marR="0" marT="0" marB="0" anchor="ctr"/>
                </a:tc>
              </a:tr>
              <a:tr h="283753">
                <a:tc>
                  <a:txBody>
                    <a:bodyPr/>
                    <a:lstStyle/>
                    <a:p>
                      <a:pPr algn="l" fontAlgn="b"/>
                      <a:r>
                        <a:rPr lang="en-US" sz="1000" b="0" i="0" u="none" strike="noStrike">
                          <a:solidFill>
                            <a:srgbClr val="000000"/>
                          </a:solidFill>
                          <a:effectLst/>
                          <a:latin typeface="Arial"/>
                        </a:rPr>
                        <a:t>Camping </a:t>
                      </a:r>
                    </a:p>
                  </a:txBody>
                  <a:tcPr marL="171450" marR="0" marT="0" marB="0" anchor="ctr"/>
                </a:tc>
                <a:tc>
                  <a:txBody>
                    <a:bodyPr/>
                    <a:lstStyle/>
                    <a:p>
                      <a:pPr algn="ctr" fontAlgn="b"/>
                      <a:r>
                        <a:rPr lang="en-US" sz="1000" b="0" i="0" u="none" strike="noStrike">
                          <a:solidFill>
                            <a:srgbClr val="000000"/>
                          </a:solidFill>
                          <a:effectLst/>
                          <a:latin typeface="Arial"/>
                        </a:rPr>
                        <a:t>27%</a:t>
                      </a:r>
                    </a:p>
                  </a:txBody>
                  <a:tcPr marL="0" marR="0" marT="0" marB="0" anchor="ctr"/>
                </a:tc>
                <a:tc>
                  <a:txBody>
                    <a:bodyPr/>
                    <a:lstStyle/>
                    <a:p>
                      <a:pPr algn="ctr" fontAlgn="ctr"/>
                      <a:r>
                        <a:rPr lang="en-US" sz="1000" b="0" i="0" u="none" strike="noStrike">
                          <a:solidFill>
                            <a:srgbClr val="000000"/>
                          </a:solidFill>
                          <a:effectLst/>
                          <a:latin typeface="Arial"/>
                        </a:rPr>
                        <a:t>834</a:t>
                      </a:r>
                    </a:p>
                  </a:txBody>
                  <a:tcPr marL="0" marR="0" marT="0" marB="0" anchor="ctr"/>
                </a:tc>
              </a:tr>
              <a:tr h="304800">
                <a:tc>
                  <a:txBody>
                    <a:bodyPr/>
                    <a:lstStyle/>
                    <a:p>
                      <a:pPr algn="l" fontAlgn="b"/>
                      <a:r>
                        <a:rPr lang="en-US" sz="1000" b="0" i="0" u="none" strike="noStrike">
                          <a:solidFill>
                            <a:srgbClr val="000000"/>
                          </a:solidFill>
                          <a:effectLst/>
                          <a:latin typeface="Arial"/>
                        </a:rPr>
                        <a:t>Canoeing</a:t>
                      </a:r>
                    </a:p>
                  </a:txBody>
                  <a:tcPr marL="171450" marR="0" marT="0" marB="0" anchor="ctr"/>
                </a:tc>
                <a:tc>
                  <a:txBody>
                    <a:bodyPr/>
                    <a:lstStyle/>
                    <a:p>
                      <a:pPr algn="ctr" fontAlgn="b"/>
                      <a:r>
                        <a:rPr lang="en-US" sz="1000" b="0" i="0" u="none" strike="noStrike">
                          <a:solidFill>
                            <a:srgbClr val="000000"/>
                          </a:solidFill>
                          <a:effectLst/>
                          <a:latin typeface="Arial"/>
                        </a:rPr>
                        <a:t>21%</a:t>
                      </a:r>
                    </a:p>
                  </a:txBody>
                  <a:tcPr marL="0" marR="0" marT="0" marB="0" anchor="ctr"/>
                </a:tc>
                <a:tc>
                  <a:txBody>
                    <a:bodyPr/>
                    <a:lstStyle/>
                    <a:p>
                      <a:pPr algn="ctr" fontAlgn="ctr"/>
                      <a:r>
                        <a:rPr lang="en-US" sz="1000" b="0" i="0" u="none" strike="noStrike">
                          <a:solidFill>
                            <a:srgbClr val="000000"/>
                          </a:solidFill>
                          <a:effectLst/>
                          <a:latin typeface="Arial"/>
                        </a:rPr>
                        <a:t>967</a:t>
                      </a:r>
                    </a:p>
                  </a:txBody>
                  <a:tcPr marL="0" marR="0" marT="0" marB="0" anchor="ctr"/>
                </a:tc>
              </a:tr>
              <a:tr h="243783">
                <a:tc>
                  <a:txBody>
                    <a:bodyPr/>
                    <a:lstStyle/>
                    <a:p>
                      <a:pPr algn="l" fontAlgn="b"/>
                      <a:r>
                        <a:rPr lang="en-US" sz="1000" b="0" i="0" u="none" strike="noStrike">
                          <a:solidFill>
                            <a:srgbClr val="000000"/>
                          </a:solidFill>
                          <a:effectLst/>
                          <a:latin typeface="Arial"/>
                        </a:rPr>
                        <a:t>Wildlife/Bird watching</a:t>
                      </a:r>
                    </a:p>
                  </a:txBody>
                  <a:tcPr marL="85725" marR="0" marT="0" marB="0" anchor="ctr"/>
                </a:tc>
                <a:tc>
                  <a:txBody>
                    <a:bodyPr/>
                    <a:lstStyle/>
                    <a:p>
                      <a:pPr algn="ctr" fontAlgn="b"/>
                      <a:r>
                        <a:rPr lang="en-US" sz="1000" b="0" i="0" u="none" strike="noStrike">
                          <a:solidFill>
                            <a:srgbClr val="000000"/>
                          </a:solidFill>
                          <a:effectLst/>
                          <a:latin typeface="Arial"/>
                        </a:rPr>
                        <a:t>21%</a:t>
                      </a:r>
                    </a:p>
                  </a:txBody>
                  <a:tcPr marL="0" marR="0" marT="0" marB="0" anchor="ctr"/>
                </a:tc>
                <a:tc>
                  <a:txBody>
                    <a:bodyPr/>
                    <a:lstStyle/>
                    <a:p>
                      <a:pPr algn="ctr" fontAlgn="ctr"/>
                      <a:r>
                        <a:rPr lang="en-US" sz="1000" b="0" i="0" u="none" strike="noStrike">
                          <a:solidFill>
                            <a:srgbClr val="000000"/>
                          </a:solidFill>
                          <a:effectLst/>
                          <a:latin typeface="Arial"/>
                        </a:rPr>
                        <a:t>940</a:t>
                      </a:r>
                    </a:p>
                  </a:txBody>
                  <a:tcPr marL="0" marR="0" marT="0" marB="0" anchor="ctr"/>
                </a:tc>
              </a:tr>
              <a:tr h="213417">
                <a:tc>
                  <a:txBody>
                    <a:bodyPr/>
                    <a:lstStyle/>
                    <a:p>
                      <a:pPr algn="l" fontAlgn="b"/>
                      <a:r>
                        <a:rPr lang="en-US" sz="1000" b="0" i="0" u="none" strike="noStrike">
                          <a:solidFill>
                            <a:srgbClr val="000000"/>
                          </a:solidFill>
                          <a:effectLst/>
                          <a:latin typeface="Arial"/>
                        </a:rPr>
                        <a:t>Fishing</a:t>
                      </a:r>
                    </a:p>
                  </a:txBody>
                  <a:tcPr marL="171450" marR="0" marT="0" marB="0" anchor="ctr"/>
                </a:tc>
                <a:tc>
                  <a:txBody>
                    <a:bodyPr/>
                    <a:lstStyle/>
                    <a:p>
                      <a:pPr algn="ctr" fontAlgn="b"/>
                      <a:r>
                        <a:rPr lang="en-US" sz="1000" b="0" i="0" u="none" strike="noStrike">
                          <a:solidFill>
                            <a:srgbClr val="000000"/>
                          </a:solidFill>
                          <a:effectLst/>
                          <a:latin typeface="Arial"/>
                        </a:rPr>
                        <a:t>21%</a:t>
                      </a:r>
                    </a:p>
                  </a:txBody>
                  <a:tcPr marL="0" marR="0" marT="0" marB="0" anchor="ctr"/>
                </a:tc>
                <a:tc>
                  <a:txBody>
                    <a:bodyPr/>
                    <a:lstStyle/>
                    <a:p>
                      <a:pPr algn="ctr" fontAlgn="ctr"/>
                      <a:r>
                        <a:rPr lang="en-US" sz="1000" b="0" i="0" u="none" strike="noStrike">
                          <a:solidFill>
                            <a:srgbClr val="000000"/>
                          </a:solidFill>
                          <a:effectLst/>
                          <a:latin typeface="Arial"/>
                        </a:rPr>
                        <a:t>614</a:t>
                      </a:r>
                    </a:p>
                  </a:txBody>
                  <a:tcPr marL="0" marR="0" marT="0" marB="0" anchor="ctr"/>
                </a:tc>
              </a:tr>
              <a:tr h="203906">
                <a:tc>
                  <a:txBody>
                    <a:bodyPr/>
                    <a:lstStyle/>
                    <a:p>
                      <a:pPr algn="l" fontAlgn="b"/>
                      <a:r>
                        <a:rPr lang="en-US" sz="1000" b="0" i="0" u="none" strike="noStrike">
                          <a:solidFill>
                            <a:srgbClr val="000000"/>
                          </a:solidFill>
                          <a:effectLst/>
                          <a:latin typeface="Arial"/>
                        </a:rPr>
                        <a:t>National/Provincial Nature Parks</a:t>
                      </a:r>
                    </a:p>
                  </a:txBody>
                  <a:tcPr marL="171450" marR="0" marT="0" marB="0" anchor="ctr"/>
                </a:tc>
                <a:tc>
                  <a:txBody>
                    <a:bodyPr/>
                    <a:lstStyle/>
                    <a:p>
                      <a:pPr algn="ctr" fontAlgn="b"/>
                      <a:r>
                        <a:rPr lang="en-US" sz="1000" b="0" i="0" u="none" strike="noStrike">
                          <a:solidFill>
                            <a:srgbClr val="000000"/>
                          </a:solidFill>
                          <a:effectLst/>
                          <a:latin typeface="Arial"/>
                        </a:rPr>
                        <a:t>19%</a:t>
                      </a:r>
                    </a:p>
                  </a:txBody>
                  <a:tcPr marL="0" marR="0" marT="0" marB="0" anchor="ctr"/>
                </a:tc>
                <a:tc>
                  <a:txBody>
                    <a:bodyPr/>
                    <a:lstStyle/>
                    <a:p>
                      <a:pPr algn="ctr" fontAlgn="ctr"/>
                      <a:r>
                        <a:rPr lang="en-US" sz="1000" b="0" i="0" u="none" strike="noStrike">
                          <a:solidFill>
                            <a:srgbClr val="000000"/>
                          </a:solidFill>
                          <a:effectLst/>
                          <a:latin typeface="Arial"/>
                        </a:rPr>
                        <a:t>687</a:t>
                      </a:r>
                    </a:p>
                  </a:txBody>
                  <a:tcPr marL="0" marR="0" marT="0" marB="0" anchor="ctr"/>
                </a:tc>
              </a:tr>
              <a:tr h="314302">
                <a:tc>
                  <a:txBody>
                    <a:bodyPr/>
                    <a:lstStyle/>
                    <a:p>
                      <a:pPr algn="l" fontAlgn="b"/>
                      <a:r>
                        <a:rPr lang="en-US" sz="1000" b="0" i="0" u="none" strike="noStrike">
                          <a:solidFill>
                            <a:srgbClr val="000000"/>
                          </a:solidFill>
                          <a:effectLst/>
                          <a:latin typeface="Arial"/>
                        </a:rPr>
                        <a:t>Cycling</a:t>
                      </a:r>
                    </a:p>
                  </a:txBody>
                  <a:tcPr marL="85725" marR="0" marT="0" marB="0" anchor="ctr"/>
                </a:tc>
                <a:tc>
                  <a:txBody>
                    <a:bodyPr/>
                    <a:lstStyle/>
                    <a:p>
                      <a:pPr algn="ctr" fontAlgn="b"/>
                      <a:r>
                        <a:rPr lang="en-US" sz="1000" b="0" i="0" u="none" strike="noStrike">
                          <a:solidFill>
                            <a:srgbClr val="000000"/>
                          </a:solidFill>
                          <a:effectLst/>
                          <a:latin typeface="Arial"/>
                        </a:rPr>
                        <a:t>13%</a:t>
                      </a:r>
                    </a:p>
                  </a:txBody>
                  <a:tcPr marL="0" marR="0" marT="0" marB="0" anchor="ctr"/>
                </a:tc>
                <a:tc>
                  <a:txBody>
                    <a:bodyPr/>
                    <a:lstStyle/>
                    <a:p>
                      <a:pPr algn="ctr" fontAlgn="ctr"/>
                      <a:r>
                        <a:rPr lang="en-US" sz="1000" b="0" i="0" u="none" strike="noStrike" dirty="0">
                          <a:solidFill>
                            <a:srgbClr val="000000"/>
                          </a:solidFill>
                          <a:effectLst/>
                          <a:latin typeface="Arial"/>
                        </a:rPr>
                        <a:t>1110</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14</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graphicFrame>
        <p:nvGraphicFramePr>
          <p:cNvPr id="8" name="Group 253"/>
          <p:cNvGraphicFramePr>
            <a:graphicFrameLocks noGrp="1"/>
          </p:cNvGraphicFramePr>
          <p:nvPr>
            <p:ph sz="half" idx="1"/>
            <p:extLst>
              <p:ext uri="{D42A27DB-BD31-4B8C-83A1-F6EECF244321}">
                <p14:modId xmlns:p14="http://schemas.microsoft.com/office/powerpoint/2010/main" val="4096158819"/>
              </p:ext>
            </p:extLst>
          </p:nvPr>
        </p:nvGraphicFramePr>
        <p:xfrm>
          <a:off x="3048000" y="1600200"/>
          <a:ext cx="2971800" cy="3099503"/>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Beach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Visit Friends or Relatives</a:t>
                      </a:r>
                    </a:p>
                  </a:txBody>
                  <a:tcPr marL="171450" marR="0" marT="0" marB="0" anchor="ctr"/>
                </a:tc>
                <a:tc>
                  <a:txBody>
                    <a:bodyPr/>
                    <a:lstStyle/>
                    <a:p>
                      <a:pPr algn="ctr" fontAlgn="b"/>
                      <a:r>
                        <a:rPr lang="en-US" sz="1000" b="0" i="0" u="none" strike="noStrike">
                          <a:solidFill>
                            <a:srgbClr val="000000"/>
                          </a:solidFill>
                          <a:effectLst/>
                          <a:latin typeface="Arial"/>
                        </a:rPr>
                        <a:t>11%</a:t>
                      </a:r>
                    </a:p>
                  </a:txBody>
                  <a:tcPr marL="0" marR="0" marT="0" marB="0" anchor="ctr"/>
                </a:tc>
                <a:tc>
                  <a:txBody>
                    <a:bodyPr/>
                    <a:lstStyle/>
                    <a:p>
                      <a:pPr algn="ctr" fontAlgn="ctr"/>
                      <a:r>
                        <a:rPr lang="en-US" sz="1000" b="0" i="0" u="none" strike="noStrike">
                          <a:solidFill>
                            <a:srgbClr val="000000"/>
                          </a:solidFill>
                          <a:effectLst/>
                          <a:latin typeface="Arial"/>
                        </a:rPr>
                        <a:t>32</a:t>
                      </a:r>
                    </a:p>
                  </a:txBody>
                  <a:tcPr marL="0" marR="0" marT="0" marB="0" anchor="ctr"/>
                </a:tc>
              </a:tr>
              <a:tr h="304800">
                <a:tc>
                  <a:txBody>
                    <a:bodyPr/>
                    <a:lstStyle/>
                    <a:p>
                      <a:pPr algn="l" fontAlgn="b"/>
                      <a:r>
                        <a:rPr lang="en-US" sz="1000" b="0" i="0" u="none" strike="noStrike">
                          <a:solidFill>
                            <a:srgbClr val="000000"/>
                          </a:solidFill>
                          <a:effectLst/>
                          <a:latin typeface="Arial"/>
                        </a:rPr>
                        <a:t>Historic Sites</a:t>
                      </a:r>
                    </a:p>
                  </a:txBody>
                  <a:tcPr marL="85725" marR="0" marT="0" marB="0" anchor="ctr"/>
                </a:tc>
                <a:tc>
                  <a:txBody>
                    <a:bodyPr/>
                    <a:lstStyle/>
                    <a:p>
                      <a:pPr algn="ctr" fontAlgn="b"/>
                      <a:r>
                        <a:rPr lang="en-US" sz="1000" b="0" i="0" u="none" strike="noStrike">
                          <a:solidFill>
                            <a:srgbClr val="000000"/>
                          </a:solidFill>
                          <a:effectLst/>
                          <a:latin typeface="Arial"/>
                        </a:rPr>
                        <a:t>9%</a:t>
                      </a:r>
                    </a:p>
                  </a:txBody>
                  <a:tcPr marL="0" marR="0" marT="0" marB="0" anchor="ctr"/>
                </a:tc>
                <a:tc>
                  <a:txBody>
                    <a:bodyPr/>
                    <a:lstStyle/>
                    <a:p>
                      <a:pPr algn="ctr" fontAlgn="ctr"/>
                      <a:r>
                        <a:rPr lang="en-US" sz="1000" b="0" i="0" u="none" strike="noStrike">
                          <a:solidFill>
                            <a:srgbClr val="000000"/>
                          </a:solidFill>
                          <a:effectLst/>
                          <a:latin typeface="Arial"/>
                        </a:rPr>
                        <a:t>274</a:t>
                      </a:r>
                    </a:p>
                  </a:txBody>
                  <a:tcPr marL="0" marR="0" marT="0" marB="0" anchor="ctr"/>
                </a:tc>
              </a:tr>
              <a:tr h="228600">
                <a:tc>
                  <a:txBody>
                    <a:bodyPr/>
                    <a:lstStyle/>
                    <a:p>
                      <a:pPr algn="l" fontAlgn="b"/>
                      <a:r>
                        <a:rPr lang="en-US" sz="1000" b="0" i="0" u="none" strike="noStrike">
                          <a:solidFill>
                            <a:srgbClr val="000000"/>
                          </a:solidFill>
                          <a:effectLst/>
                          <a:latin typeface="Arial"/>
                        </a:rPr>
                        <a:t>Restaurant or bar</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117</a:t>
                      </a:r>
                    </a:p>
                  </a:txBody>
                  <a:tcPr marL="0" marR="0" marT="0" marB="0" anchor="ctr"/>
                </a:tc>
              </a:tr>
              <a:tr h="325847">
                <a:tc>
                  <a:txBody>
                    <a:bodyPr/>
                    <a:lstStyle/>
                    <a:p>
                      <a:pPr algn="l" fontAlgn="b"/>
                      <a:r>
                        <a:rPr lang="en-US" sz="1000" b="0" i="0" u="none" strike="noStrike">
                          <a:solidFill>
                            <a:srgbClr val="000000"/>
                          </a:solidFill>
                          <a:effectLst/>
                          <a:latin typeface="Arial"/>
                        </a:rPr>
                        <a:t>Sightseeing</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118</a:t>
                      </a:r>
                    </a:p>
                  </a:txBody>
                  <a:tcPr marL="0" marR="0" marT="0" marB="0" anchor="ctr"/>
                </a:tc>
              </a:tr>
              <a:tr h="259056">
                <a:tc>
                  <a:txBody>
                    <a:bodyPr/>
                    <a:lstStyle/>
                    <a:p>
                      <a:pPr algn="l" fontAlgn="b"/>
                      <a:r>
                        <a:rPr lang="en-US" sz="1000" b="0" i="0" u="none" strike="noStrike">
                          <a:solidFill>
                            <a:srgbClr val="000000"/>
                          </a:solidFill>
                          <a:effectLst/>
                          <a:latin typeface="Arial"/>
                        </a:rPr>
                        <a:t>Golfing</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541</a:t>
                      </a:r>
                    </a:p>
                  </a:txBody>
                  <a:tcPr marL="0" marR="0" marT="0" marB="0" anchor="ctr"/>
                </a:tc>
              </a:tr>
              <a:tr h="304800">
                <a:tc>
                  <a:txBody>
                    <a:bodyPr/>
                    <a:lstStyle/>
                    <a:p>
                      <a:pPr algn="l" fontAlgn="b"/>
                      <a:r>
                        <a:rPr lang="en-US" sz="1000" b="0" i="0" u="none" strike="noStrike">
                          <a:solidFill>
                            <a:srgbClr val="000000"/>
                          </a:solidFill>
                          <a:effectLst/>
                          <a:latin typeface="Arial"/>
                        </a:rPr>
                        <a:t>Museums/Art Galleries</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245</a:t>
                      </a:r>
                    </a:p>
                  </a:txBody>
                  <a:tcPr marL="0" marR="0" marT="0" marB="0" anchor="ctr"/>
                </a:tc>
              </a:tr>
              <a:tr h="243783">
                <a:tc>
                  <a:txBody>
                    <a:bodyPr/>
                    <a:lstStyle/>
                    <a:p>
                      <a:pPr algn="l" fontAlgn="b"/>
                      <a:r>
                        <a:rPr lang="en-US" sz="1000" b="0" i="0" u="none" strike="noStrike">
                          <a:solidFill>
                            <a:srgbClr val="000000"/>
                          </a:solidFill>
                          <a:effectLst/>
                          <a:latin typeface="Arial"/>
                        </a:rPr>
                        <a:t>Shopping</a:t>
                      </a:r>
                    </a:p>
                  </a:txBody>
                  <a:tcPr marL="85725"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a:solidFill>
                            <a:srgbClr val="000000"/>
                          </a:solidFill>
                          <a:effectLst/>
                          <a:latin typeface="Arial"/>
                        </a:rPr>
                        <a:t>71</a:t>
                      </a:r>
                    </a:p>
                  </a:txBody>
                  <a:tcPr marL="0" marR="0" marT="0" marB="0" anchor="ctr"/>
                </a:tc>
              </a:tr>
              <a:tr h="213417">
                <a:tc>
                  <a:txBody>
                    <a:bodyPr/>
                    <a:lstStyle/>
                    <a:p>
                      <a:pPr algn="l" fontAlgn="b"/>
                      <a:r>
                        <a:rPr lang="en-US" sz="1000" b="0" i="0" u="none" strike="noStrike">
                          <a:solidFill>
                            <a:srgbClr val="000000"/>
                          </a:solidFill>
                          <a:effectLst/>
                          <a:latin typeface="Arial"/>
                        </a:rPr>
                        <a:t>Festivals/Fairs</a:t>
                      </a:r>
                    </a:p>
                  </a:txBody>
                  <a:tcPr marL="171450"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a:solidFill>
                            <a:srgbClr val="000000"/>
                          </a:solidFill>
                          <a:effectLst/>
                          <a:latin typeface="Arial"/>
                        </a:rPr>
                        <a:t>222</a:t>
                      </a:r>
                    </a:p>
                  </a:txBody>
                  <a:tcPr marL="0" marR="0" marT="0" marB="0" anchor="ctr"/>
                </a:tc>
              </a:tr>
              <a:tr h="203906">
                <a:tc>
                  <a:txBody>
                    <a:bodyPr/>
                    <a:lstStyle/>
                    <a:p>
                      <a:pPr algn="l" fontAlgn="b"/>
                      <a:r>
                        <a:rPr lang="en-US" sz="1000" b="0" i="0" u="none" strike="noStrike">
                          <a:solidFill>
                            <a:srgbClr val="000000"/>
                          </a:solidFill>
                          <a:effectLst/>
                          <a:latin typeface="Arial"/>
                        </a:rPr>
                        <a:t>Play a sport</a:t>
                      </a:r>
                    </a:p>
                  </a:txBody>
                  <a:tcPr marL="85725"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a:solidFill>
                            <a:srgbClr val="000000"/>
                          </a:solidFill>
                          <a:effectLst/>
                          <a:latin typeface="Arial"/>
                        </a:rPr>
                        <a:t>271</a:t>
                      </a:r>
                    </a:p>
                  </a:txBody>
                  <a:tcPr marL="0" marR="0" marT="0" marB="0" anchor="ctr"/>
                </a:tc>
              </a:tr>
              <a:tr h="314302">
                <a:tc>
                  <a:txBody>
                    <a:bodyPr/>
                    <a:lstStyle/>
                    <a:p>
                      <a:pPr algn="l" fontAlgn="b"/>
                      <a:r>
                        <a:rPr lang="en-US" sz="1000" b="0" i="0" u="none" strike="noStrike">
                          <a:solidFill>
                            <a:srgbClr val="000000"/>
                          </a:solidFill>
                          <a:effectLst/>
                          <a:latin typeface="Arial"/>
                        </a:rPr>
                        <a:t>Cultural Performances</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dirty="0">
                          <a:solidFill>
                            <a:srgbClr val="000000"/>
                          </a:solidFill>
                          <a:effectLst/>
                          <a:latin typeface="Arial"/>
                        </a:rPr>
                        <a:t>106</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1306093114"/>
              </p:ext>
            </p:extLst>
          </p:nvPr>
        </p:nvGraphicFramePr>
        <p:xfrm>
          <a:off x="6172200" y="1600200"/>
          <a:ext cx="2895601" cy="3810000"/>
        </p:xfrm>
        <a:graphic>
          <a:graphicData uri="http://schemas.openxmlformats.org/drawingml/2006/table">
            <a:tbl>
              <a:tblPr firstRow="1" bandRow="1">
                <a:tableStyleId>{9DCAF9ED-07DC-4A11-8D7F-57B35C25682E}</a:tableStyleId>
              </a:tblPr>
              <a:tblGrid>
                <a:gridCol w="1066800"/>
                <a:gridCol w="10842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Beach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Sports Events</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76</a:t>
                      </a:r>
                    </a:p>
                  </a:txBody>
                  <a:tcPr marL="0" marR="0" marT="0" marB="0" anchor="ctr"/>
                </a:tc>
              </a:tr>
              <a:tr h="304800">
                <a:tc>
                  <a:txBody>
                    <a:bodyPr/>
                    <a:lstStyle/>
                    <a:p>
                      <a:pPr algn="l" fontAlgn="b"/>
                      <a:r>
                        <a:rPr lang="en-US" sz="1000" b="0" i="0" u="none" strike="noStrike">
                          <a:solidFill>
                            <a:srgbClr val="000000"/>
                          </a:solidFill>
                          <a:effectLst/>
                          <a:latin typeface="Arial"/>
                        </a:rPr>
                        <a:t>Zoos/Aquariums/Botanical Gardens</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171</a:t>
                      </a:r>
                    </a:p>
                  </a:txBody>
                  <a:tcPr marL="0" marR="0" marT="0" marB="0" anchor="ctr"/>
                </a:tc>
              </a:tr>
              <a:tr h="228600">
                <a:tc>
                  <a:txBody>
                    <a:bodyPr/>
                    <a:lstStyle/>
                    <a:p>
                      <a:pPr algn="l" fontAlgn="b"/>
                      <a:r>
                        <a:rPr lang="en-US" sz="1000" b="0" i="0" u="none" strike="noStrike">
                          <a:solidFill>
                            <a:srgbClr val="000000"/>
                          </a:solidFill>
                          <a:effectLst/>
                          <a:latin typeface="Arial"/>
                        </a:rPr>
                        <a:t>Theme Parks</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224</a:t>
                      </a:r>
                    </a:p>
                  </a:txBody>
                  <a:tcPr marL="0" marR="0" marT="0" marB="0" anchor="ctr"/>
                </a:tc>
              </a:tr>
              <a:tr h="325847">
                <a:tc>
                  <a:txBody>
                    <a:bodyPr/>
                    <a:lstStyle/>
                    <a:p>
                      <a:pPr algn="l" fontAlgn="b"/>
                      <a:r>
                        <a:rPr lang="en-US" sz="1000" b="0" i="0" u="none" strike="noStrike">
                          <a:solidFill>
                            <a:srgbClr val="000000"/>
                          </a:solidFill>
                          <a:effectLst/>
                          <a:latin typeface="Arial"/>
                        </a:rPr>
                        <a:t>Casinos</a:t>
                      </a:r>
                    </a:p>
                  </a:txBody>
                  <a:tcPr marL="171450"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a:solidFill>
                            <a:srgbClr val="000000"/>
                          </a:solidFill>
                          <a:effectLst/>
                          <a:latin typeface="Arial"/>
                        </a:rPr>
                        <a:t>92</a:t>
                      </a:r>
                    </a:p>
                  </a:txBody>
                  <a:tcPr marL="0" marR="0" marT="0" marB="0" anchor="ctr"/>
                </a:tc>
              </a:tr>
              <a:tr h="283753">
                <a:tc>
                  <a:txBody>
                    <a:bodyPr/>
                    <a:lstStyle/>
                    <a:p>
                      <a:pPr algn="l" fontAlgn="b"/>
                      <a:r>
                        <a:rPr lang="en-US" sz="1000" b="0" i="0" u="none" strike="noStrike">
                          <a:solidFill>
                            <a:srgbClr val="000000"/>
                          </a:solidFill>
                          <a:effectLst/>
                          <a:latin typeface="Arial"/>
                        </a:rPr>
                        <a:t>Hunting</a:t>
                      </a:r>
                    </a:p>
                  </a:txBody>
                  <a:tcPr marL="171450"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a:solidFill>
                            <a:srgbClr val="000000"/>
                          </a:solidFill>
                          <a:effectLst/>
                          <a:latin typeface="Arial"/>
                        </a:rPr>
                        <a:t>346</a:t>
                      </a:r>
                    </a:p>
                  </a:txBody>
                  <a:tcPr marL="0" marR="0" marT="0" marB="0" anchor="ctr"/>
                </a:tc>
              </a:tr>
              <a:tr h="304800">
                <a:tc>
                  <a:txBody>
                    <a:bodyPr/>
                    <a:lstStyle/>
                    <a:p>
                      <a:pPr algn="l" fontAlgn="b"/>
                      <a:r>
                        <a:rPr lang="en-US" sz="1000" b="0" i="0" u="none" strike="noStrike">
                          <a:solidFill>
                            <a:srgbClr val="000000"/>
                          </a:solidFill>
                          <a:effectLst/>
                          <a:latin typeface="Arial"/>
                        </a:rPr>
                        <a:t>Movies</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143</a:t>
                      </a:r>
                    </a:p>
                  </a:txBody>
                  <a:tcPr marL="0" marR="0" marT="0" marB="0" anchor="ctr"/>
                </a:tc>
              </a:tr>
              <a:tr h="243783">
                <a:tc>
                  <a:txBody>
                    <a:bodyPr/>
                    <a:lstStyle/>
                    <a:p>
                      <a:pPr algn="l" fontAlgn="b"/>
                      <a:r>
                        <a:rPr lang="en-US" sz="1000" b="0" i="0" u="none" strike="noStrike">
                          <a:solidFill>
                            <a:srgbClr val="000000"/>
                          </a:solidFill>
                          <a:effectLst/>
                          <a:latin typeface="Arial"/>
                        </a:rPr>
                        <a:t>Indigenous</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426</a:t>
                      </a:r>
                    </a:p>
                  </a:txBody>
                  <a:tcPr marL="0" marR="0" marT="0" marB="0" anchor="ctr"/>
                </a:tc>
              </a:tr>
              <a:tr h="213417">
                <a:tc>
                  <a:txBody>
                    <a:bodyPr/>
                    <a:lstStyle/>
                    <a:p>
                      <a:pPr algn="l" fontAlgn="b"/>
                      <a:r>
                        <a:rPr lang="en-US" sz="1000" b="0" i="0" u="none" strike="noStrike">
                          <a:solidFill>
                            <a:srgbClr val="000000"/>
                          </a:solidFill>
                          <a:effectLst/>
                          <a:latin typeface="Arial"/>
                        </a:rPr>
                        <a:t>ATV</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258</a:t>
                      </a:r>
                    </a:p>
                  </a:txBody>
                  <a:tcPr marL="0" marR="0" marT="0" marB="0" anchor="ctr"/>
                </a:tc>
              </a:tr>
              <a:tr h="203906">
                <a:tc>
                  <a:txBody>
                    <a:bodyPr/>
                    <a:lstStyle/>
                    <a:p>
                      <a:pPr algn="l" fontAlgn="b"/>
                      <a:r>
                        <a:rPr lang="en-US" sz="1000" b="0" i="0" u="none" strike="noStrike">
                          <a:solidFill>
                            <a:srgbClr val="000000"/>
                          </a:solidFill>
                          <a:effectLst/>
                          <a:latin typeface="Arial"/>
                        </a:rPr>
                        <a:t>Business Meeting/Conference/Seminar</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13</a:t>
                      </a:r>
                    </a:p>
                  </a:txBody>
                  <a:tcPr marL="0" marR="0" marT="0" marB="0" anchor="ctr"/>
                </a:tc>
              </a:tr>
              <a:tr h="203906">
                <a:tc>
                  <a:txBody>
                    <a:bodyPr/>
                    <a:lstStyle/>
                    <a:p>
                      <a:pPr algn="l" fontAlgn="b"/>
                      <a:r>
                        <a:rPr lang="en-US" sz="1000" b="0" i="0" u="none" strike="noStrike">
                          <a:solidFill>
                            <a:srgbClr val="000000"/>
                          </a:solidFill>
                          <a:effectLst/>
                          <a:latin typeface="Arial"/>
                        </a:rPr>
                        <a:t>Cross-country Skiing</a:t>
                      </a:r>
                    </a:p>
                  </a:txBody>
                  <a:tcPr marL="85725" marR="0" marT="0" marB="0" anchor="ctr"/>
                </a:tc>
                <a:tc>
                  <a:txBody>
                    <a:bodyPr/>
                    <a:lstStyle/>
                    <a:p>
                      <a:pPr algn="ctr" fontAlgn="b"/>
                      <a:r>
                        <a:rPr lang="en-US" sz="1000" b="0" i="0" u="none" strike="noStrike">
                          <a:solidFill>
                            <a:srgbClr val="000000"/>
                          </a:solidFill>
                          <a:effectLst/>
                          <a:latin typeface="Arial"/>
                        </a:rPr>
                        <a:t>0%</a:t>
                      </a:r>
                    </a:p>
                  </a:txBody>
                  <a:tcPr marL="0" marR="0" marT="0" marB="0" anchor="ctr"/>
                </a:tc>
                <a:tc>
                  <a:txBody>
                    <a:bodyPr/>
                    <a:lstStyle/>
                    <a:p>
                      <a:pPr algn="ctr" fontAlgn="ctr"/>
                      <a:r>
                        <a:rPr lang="en-US" sz="1000" b="0" i="0" u="none" strike="noStrike">
                          <a:solidFill>
                            <a:srgbClr val="000000"/>
                          </a:solidFill>
                          <a:effectLst/>
                          <a:latin typeface="Arial"/>
                        </a:rPr>
                        <a:t>139</a:t>
                      </a:r>
                    </a:p>
                  </a:txBody>
                  <a:tcPr marL="0" marR="0" marT="0" marB="0" anchor="ctr"/>
                </a:tc>
              </a:tr>
              <a:tr h="203906">
                <a:tc>
                  <a:txBody>
                    <a:bodyPr/>
                    <a:lstStyle/>
                    <a:p>
                      <a:pPr algn="l" fontAlgn="b"/>
                      <a:r>
                        <a:rPr lang="en-US" sz="1000" b="0" i="0" u="none" strike="noStrike">
                          <a:solidFill>
                            <a:srgbClr val="000000"/>
                          </a:solidFill>
                          <a:effectLst/>
                          <a:latin typeface="Arial"/>
                        </a:rPr>
                        <a:t>Medical/Dental appointment</a:t>
                      </a:r>
                    </a:p>
                  </a:txBody>
                  <a:tcPr marL="85725" marR="0" marT="0" marB="0" anchor="ctr"/>
                </a:tc>
                <a:tc>
                  <a:txBody>
                    <a:bodyPr/>
                    <a:lstStyle/>
                    <a:p>
                      <a:pPr algn="ctr" fontAlgn="b"/>
                      <a:r>
                        <a:rPr lang="en-US" sz="1000" b="0" i="0" u="none" strike="noStrike">
                          <a:solidFill>
                            <a:srgbClr val="000000"/>
                          </a:solidFill>
                          <a:effectLst/>
                          <a:latin typeface="Arial"/>
                        </a:rPr>
                        <a:t>0%</a:t>
                      </a:r>
                    </a:p>
                  </a:txBody>
                  <a:tcPr marL="0" marR="0" marT="0" marB="0" anchor="ctr"/>
                </a:tc>
                <a:tc>
                  <a:txBody>
                    <a:bodyPr/>
                    <a:lstStyle/>
                    <a:p>
                      <a:pPr algn="ctr" fontAlgn="ctr"/>
                      <a:r>
                        <a:rPr lang="en-US" sz="1000" b="0" i="0" u="none" strike="noStrike" dirty="0">
                          <a:solidFill>
                            <a:srgbClr val="000000"/>
                          </a:solidFill>
                          <a:effectLst/>
                          <a:latin typeface="Arial"/>
                        </a:rPr>
                        <a:t>24</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Beach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(75% compared to 35%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214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15</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295797963"/>
              </p:ext>
            </p:extLst>
          </p:nvPr>
        </p:nvGraphicFramePr>
        <p:xfrm>
          <a:off x="381000" y="1676400"/>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18% of overnight Beach visits were spent at commercial accommodations compared to 26% of total visits</a:t>
            </a:r>
          </a:p>
          <a:p>
            <a:pPr eaLnBrk="1" hangingPunct="1">
              <a:lnSpc>
                <a:spcPct val="80000"/>
              </a:lnSpc>
            </a:pPr>
            <a:r>
              <a:rPr lang="en-CA" sz="1600" dirty="0" smtClean="0"/>
              <a:t>18% </a:t>
            </a:r>
            <a:r>
              <a:rPr lang="en-CA" sz="1600" dirty="0"/>
              <a:t>of overnight </a:t>
            </a:r>
            <a:r>
              <a:rPr lang="en-CA" sz="1600" dirty="0" smtClean="0"/>
              <a:t>Beach visits were spent in camping/RV facilities versus 5%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16</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2130154705"/>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Beach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largest </a:t>
            </a:r>
            <a:r>
              <a:rPr lang="en-CA" dirty="0" smtClean="0">
                <a:solidFill>
                  <a:srgbClr val="000000"/>
                </a:solidFill>
              </a:rPr>
              <a:t>proportions </a:t>
            </a:r>
            <a:r>
              <a:rPr lang="en-CA" dirty="0">
                <a:solidFill>
                  <a:srgbClr val="000000"/>
                </a:solidFill>
              </a:rPr>
              <a:t>of trips occur in </a:t>
            </a:r>
            <a:r>
              <a:rPr lang="en-CA" dirty="0" smtClean="0">
                <a:solidFill>
                  <a:srgbClr val="000000"/>
                </a:solidFill>
              </a:rPr>
              <a:t>Jul-Sep (69% Beach </a:t>
            </a:r>
            <a:r>
              <a:rPr lang="en-CA" dirty="0" err="1" smtClean="0">
                <a:solidFill>
                  <a:srgbClr val="000000"/>
                </a:solidFill>
              </a:rPr>
              <a:t>vs</a:t>
            </a:r>
            <a:r>
              <a:rPr lang="en-CA" dirty="0" smtClean="0">
                <a:solidFill>
                  <a:srgbClr val="000000"/>
                </a:solidFill>
              </a:rPr>
              <a:t> 31% total) </a:t>
            </a: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275951906"/>
              </p:ext>
            </p:extLst>
          </p:nvPr>
        </p:nvGraphicFramePr>
        <p:xfrm>
          <a:off x="651668" y="19050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731113327"/>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Beach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482942755"/>
              </p:ext>
            </p:extLst>
          </p:nvPr>
        </p:nvGraphicFramePr>
        <p:xfrm>
          <a:off x="6569075" y="2063750"/>
          <a:ext cx="2209800" cy="1298575"/>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107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876801"/>
            <a:ext cx="8686800" cy="1306512"/>
          </a:xfrm>
        </p:spPr>
        <p:txBody>
          <a:bodyPr/>
          <a:lstStyle/>
          <a:p>
            <a:pPr eaLnBrk="1" hangingPunct="1">
              <a:lnSpc>
                <a:spcPct val="80000"/>
              </a:lnSpc>
            </a:pPr>
            <a:r>
              <a:rPr lang="en-CA" sz="1600" dirty="0" smtClean="0"/>
              <a:t>About half of Beach visits were among males and half among females.  For comparison, 54% of total visits in Ontario were among 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18</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901899865"/>
              </p:ext>
            </p:extLst>
          </p:nvPr>
        </p:nvGraphicFramePr>
        <p:xfrm>
          <a:off x="685800" y="16764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Ontario Ministry of Tourism, Culture and Sport</a:t>
            </a:r>
            <a:endParaRPr lang="en-CA" sz="1000" i="1" dirty="0"/>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Beach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5</a:t>
            </a:r>
            <a:r>
              <a:rPr lang="en-CA" dirty="0"/>
              <a:t>1</a:t>
            </a:r>
            <a:r>
              <a:rPr lang="en-CA" dirty="0" smtClean="0"/>
              <a:t>% of Beach visits were among groups of 3 or more people compared to 24% of total visits  </a:t>
            </a:r>
          </a:p>
          <a:p>
            <a:pPr marL="342900" indent="-342900" algn="l" eaLnBrk="0" hangingPunct="0">
              <a:lnSpc>
                <a:spcPct val="80000"/>
              </a:lnSpc>
              <a:spcBef>
                <a:spcPct val="20000"/>
              </a:spcBef>
              <a:buFontTx/>
              <a:buChar char="•"/>
            </a:pPr>
            <a:r>
              <a:rPr lang="en-CA" dirty="0" smtClean="0"/>
              <a:t>25% of Beach visits included children versus 12% of total visits</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883072050"/>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3674623220"/>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215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165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19</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3.8                                                        2.3</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25%                                                       12%</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534400" cy="5334000"/>
          </a:xfrm>
          <a:noFill/>
        </p:spPr>
        <p:txBody>
          <a:bodyPr anchor="t"/>
          <a:lstStyle/>
          <a:p>
            <a:pPr algn="l" eaLnBrk="1" hangingPunct="1"/>
            <a:r>
              <a:rPr lang="en-CA" sz="2000" dirty="0">
                <a:latin typeface="Arial" panose="020B0604020202020204" pitchFamily="34" charset="0"/>
                <a:cs typeface="Arial" panose="020B0604020202020204" pitchFamily="34" charset="0"/>
              </a:rPr>
              <a:t>This </a:t>
            </a:r>
            <a:r>
              <a:rPr lang="en-CA" sz="2000" dirty="0" smtClean="0">
                <a:latin typeface="Arial" panose="020B0604020202020204" pitchFamily="34" charset="0"/>
                <a:cs typeface="Arial" panose="020B0604020202020204" pitchFamily="34" charset="0"/>
              </a:rPr>
              <a:t>report </a:t>
            </a:r>
            <a:r>
              <a:rPr lang="en-CA" sz="2000" dirty="0">
                <a:latin typeface="Arial" panose="020B0604020202020204" pitchFamily="34" charset="0"/>
                <a:cs typeface="Arial" panose="020B0604020202020204" pitchFamily="34" charset="0"/>
              </a:rPr>
              <a:t>summarizes key characteristics of visitors and visitor spending of trips in Ontario which </a:t>
            </a:r>
            <a:r>
              <a:rPr lang="en-CA" sz="2000" dirty="0" smtClean="0">
                <a:latin typeface="Arial" panose="020B0604020202020204" pitchFamily="34" charset="0"/>
                <a:cs typeface="Arial" panose="020B0604020202020204" pitchFamily="34" charset="0"/>
              </a:rPr>
              <a:t>included</a:t>
            </a:r>
            <a:r>
              <a:rPr lang="en-US" sz="2000" dirty="0">
                <a:latin typeface="Arial" panose="020B0604020202020204" pitchFamily="34" charset="0"/>
                <a:cs typeface="Arial" panose="020B0604020202020204" pitchFamily="34" charset="0"/>
              </a:rPr>
              <a:t> </a:t>
            </a:r>
            <a:r>
              <a:rPr lang="en-CA" sz="2000" dirty="0" smtClean="0"/>
              <a:t>going </a:t>
            </a:r>
            <a:r>
              <a:rPr lang="en-CA" sz="2000" dirty="0"/>
              <a:t>to a </a:t>
            </a:r>
            <a:r>
              <a:rPr lang="en-CA" sz="2000" dirty="0" smtClean="0"/>
              <a:t>Beach</a:t>
            </a:r>
            <a:r>
              <a:rPr lang="en-CA" sz="2000" dirty="0"/>
              <a:t/>
            </a:r>
            <a:br>
              <a:rPr lang="en-CA" sz="2000" dirty="0"/>
            </a:br>
            <a:r>
              <a:rPr lang="en-CA" sz="2000" dirty="0"/>
              <a:t/>
            </a:r>
            <a:br>
              <a:rPr lang="en-CA" sz="20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Beach and total trip statistics.  Since total trips equals 100, an index of 105 indicates Beach is 5% higher than total, similarly an index of 90 signifies Beach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Beach trips underdeveloped versus total trips</a:t>
            </a:r>
            <a:br>
              <a:rPr lang="en-CA" sz="1400" dirty="0" smtClean="0"/>
            </a:br>
            <a:r>
              <a:rPr lang="en-CA" sz="1400" dirty="0" smtClean="0"/>
              <a:t>80-120		Beach trips similar to total trips</a:t>
            </a:r>
            <a:br>
              <a:rPr lang="en-CA" sz="1400" dirty="0" smtClean="0"/>
            </a:br>
            <a:r>
              <a:rPr lang="en-CA" sz="1400" dirty="0" smtClean="0"/>
              <a:t>greater than 120	Beach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Beach Visitor’s Income</a:t>
            </a:r>
          </a:p>
        </p:txBody>
      </p:sp>
      <p:sp>
        <p:nvSpPr>
          <p:cNvPr id="19459" name="Rectangle 3"/>
          <p:cNvSpPr>
            <a:spLocks noGrp="1" noChangeArrowheads="1"/>
          </p:cNvSpPr>
          <p:nvPr>
            <p:ph type="body" sz="half" idx="3"/>
          </p:nvPr>
        </p:nvSpPr>
        <p:spPr>
          <a:xfrm>
            <a:off x="228600" y="4724400"/>
            <a:ext cx="8686800" cy="1447800"/>
          </a:xfrm>
        </p:spPr>
        <p:txBody>
          <a:bodyPr/>
          <a:lstStyle/>
          <a:p>
            <a:pPr eaLnBrk="1" hangingPunct="1">
              <a:lnSpc>
                <a:spcPct val="80000"/>
              </a:lnSpc>
            </a:pPr>
            <a:r>
              <a:rPr lang="en-CA" sz="1600" dirty="0" smtClean="0"/>
              <a:t>45% of Canadian Beach visitors in Ontario had a household income greater than $100,000 compared to 36% of total visitors</a:t>
            </a:r>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20</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2788935098"/>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Ontario Ministry of Tourism, Culture and Sport</a:t>
            </a:r>
            <a:endParaRPr lang="en-CA" sz="1000" i="1" dirty="0"/>
          </a:p>
        </p:txBody>
      </p:sp>
      <p:graphicFrame>
        <p:nvGraphicFramePr>
          <p:cNvPr id="11" name="Group 4"/>
          <p:cNvGraphicFramePr>
            <a:graphicFrameLocks/>
          </p:cNvGraphicFramePr>
          <p:nvPr>
            <p:extLst>
              <p:ext uri="{D42A27DB-BD31-4B8C-83A1-F6EECF244321}">
                <p14:modId xmlns:p14="http://schemas.microsoft.com/office/powerpoint/2010/main" val="1114980922"/>
              </p:ext>
            </p:extLst>
          </p:nvPr>
        </p:nvGraphicFramePr>
        <p:xfrm>
          <a:off x="7208700" y="2057400"/>
          <a:ext cx="1752600" cy="164613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Beach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126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4226128121"/>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Beach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39% </a:t>
            </a:r>
            <a:r>
              <a:rPr lang="en-CA" sz="1600" dirty="0"/>
              <a:t>of Canadian </a:t>
            </a:r>
            <a:r>
              <a:rPr lang="en-CA" sz="1600" dirty="0" smtClean="0"/>
              <a:t>Beach </a:t>
            </a:r>
            <a:r>
              <a:rPr lang="en-CA" sz="1600" dirty="0"/>
              <a:t>visitors in Ontario </a:t>
            </a:r>
            <a:r>
              <a:rPr lang="en-CA" sz="1600" dirty="0" smtClean="0"/>
              <a:t>had a university degree compared with 32% of total visits</a:t>
            </a:r>
          </a:p>
          <a:p>
            <a:pPr marL="0" indent="0" eaLnBrk="1" hangingPunct="1">
              <a:lnSpc>
                <a:spcPct val="80000"/>
              </a:lnSpc>
              <a:buNone/>
            </a:pP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21</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3201942561"/>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a:t>
            </a:r>
            <a:r>
              <a:rPr lang="en-CA" sz="1000" i="1" dirty="0" smtClean="0">
                <a:solidFill>
                  <a:srgbClr val="000000"/>
                </a:solidFill>
              </a:rPr>
              <a:t>Sport </a:t>
            </a:r>
            <a:endParaRPr lang="en-CA" sz="1000" i="1" dirty="0">
              <a:solidFill>
                <a:srgbClr val="000000"/>
              </a:solidFill>
            </a:endParaRPr>
          </a:p>
        </p:txBody>
      </p:sp>
      <p:graphicFrame>
        <p:nvGraphicFramePr>
          <p:cNvPr id="9" name="Group 4"/>
          <p:cNvGraphicFramePr>
            <a:graphicFrameLocks/>
          </p:cNvGraphicFramePr>
          <p:nvPr>
            <p:extLst>
              <p:ext uri="{D42A27DB-BD31-4B8C-83A1-F6EECF244321}">
                <p14:modId xmlns:p14="http://schemas.microsoft.com/office/powerpoint/2010/main" val="3584284864"/>
              </p:ext>
            </p:extLst>
          </p:nvPr>
        </p:nvGraphicFramePr>
        <p:xfrm>
          <a:off x="7086600" y="2362200"/>
          <a:ext cx="1752600" cy="167656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Beach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2494530845"/>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6.3 million Beach </a:t>
            </a:r>
            <a:r>
              <a:rPr lang="en-CA" sz="2000" dirty="0"/>
              <a:t>visits in Ontario, representing </a:t>
            </a:r>
            <a:r>
              <a:rPr lang="en-CA" sz="2000" dirty="0" smtClean="0"/>
              <a:t>4.5% </a:t>
            </a:r>
            <a:r>
              <a:rPr lang="en-CA" sz="2000" dirty="0"/>
              <a:t>of total </a:t>
            </a:r>
            <a:r>
              <a:rPr lang="en-CA" sz="2000" dirty="0" smtClean="0"/>
              <a:t>visits in </a:t>
            </a:r>
            <a:r>
              <a:rPr lang="en-CA" sz="2000" dirty="0"/>
              <a:t>Ontario. </a:t>
            </a:r>
            <a:r>
              <a:rPr lang="en-CA" sz="2000" dirty="0" smtClean="0"/>
              <a:t>Beach visitors spent $1.6 </a:t>
            </a:r>
            <a:r>
              <a:rPr lang="en-CA" sz="2000" dirty="0"/>
              <a:t>b</a:t>
            </a:r>
            <a:r>
              <a:rPr lang="en-CA" sz="2000" dirty="0" smtClean="0"/>
              <a:t>illion</a:t>
            </a:r>
            <a:r>
              <a:rPr lang="en-CA" sz="2000" dirty="0"/>
              <a:t>, or </a:t>
            </a:r>
            <a:r>
              <a:rPr lang="en-CA" sz="2000" dirty="0" smtClean="0"/>
              <a:t>6.2% </a:t>
            </a:r>
            <a:r>
              <a:rPr lang="en-CA" sz="2000" dirty="0"/>
              <a:t>of total visitor spending in Ontario. </a:t>
            </a:r>
            <a:endParaRPr lang="en-CA" sz="2000" dirty="0" smtClean="0"/>
          </a:p>
          <a:p>
            <a:pPr eaLnBrk="1" hangingPunct="1">
              <a:lnSpc>
                <a:spcPct val="80000"/>
              </a:lnSpc>
              <a:spcAft>
                <a:spcPct val="50000"/>
              </a:spcAft>
            </a:pPr>
            <a:r>
              <a:rPr lang="en-CA" sz="2000" dirty="0" smtClean="0"/>
              <a:t>Ontario </a:t>
            </a:r>
            <a:r>
              <a:rPr lang="en-CA" sz="2000" dirty="0"/>
              <a:t>residents accounted for </a:t>
            </a:r>
            <a:r>
              <a:rPr lang="en-CA" sz="2000" dirty="0" smtClean="0"/>
              <a:t>88% </a:t>
            </a:r>
            <a:r>
              <a:rPr lang="en-CA" sz="2000" dirty="0"/>
              <a:t>of visits and </a:t>
            </a:r>
            <a:r>
              <a:rPr lang="en-CA" sz="2000" dirty="0" smtClean="0"/>
              <a:t>63% of spending</a:t>
            </a:r>
            <a:r>
              <a:rPr lang="en-CA" sz="2000" dirty="0"/>
              <a:t>, residents of Other Canada accounted for </a:t>
            </a:r>
            <a:r>
              <a:rPr lang="en-CA" sz="2000" dirty="0" smtClean="0"/>
              <a:t>6% </a:t>
            </a:r>
            <a:r>
              <a:rPr lang="en-CA" sz="2000" dirty="0"/>
              <a:t>of visits and </a:t>
            </a:r>
            <a:r>
              <a:rPr lang="en-CA" sz="2000" dirty="0" smtClean="0"/>
              <a:t>10% </a:t>
            </a:r>
            <a:r>
              <a:rPr lang="en-CA" sz="2000" dirty="0"/>
              <a:t>of spending, U.S. visitors represented </a:t>
            </a:r>
            <a:r>
              <a:rPr lang="en-CA" sz="2000" dirty="0" smtClean="0"/>
              <a:t>4% </a:t>
            </a:r>
            <a:r>
              <a:rPr lang="en-CA" sz="2000" dirty="0"/>
              <a:t>of visits and </a:t>
            </a:r>
            <a:r>
              <a:rPr lang="en-CA" sz="2000" dirty="0" smtClean="0"/>
              <a:t>8% </a:t>
            </a:r>
            <a:r>
              <a:rPr lang="en-CA" sz="2000" dirty="0"/>
              <a:t>of expenditures, and overseas visitors accounted for </a:t>
            </a:r>
            <a:r>
              <a:rPr lang="en-CA" sz="2000" dirty="0" smtClean="0"/>
              <a:t>2% </a:t>
            </a:r>
            <a:r>
              <a:rPr lang="en-CA" sz="2000" dirty="0"/>
              <a:t>of visits and </a:t>
            </a:r>
            <a:r>
              <a:rPr lang="en-CA" sz="2000" dirty="0" smtClean="0"/>
              <a:t>19% </a:t>
            </a:r>
            <a:r>
              <a:rPr lang="en-CA" sz="2000" dirty="0"/>
              <a:t>of spending</a:t>
            </a:r>
          </a:p>
          <a:p>
            <a:pPr eaLnBrk="1" hangingPunct="1">
              <a:lnSpc>
                <a:spcPct val="80000"/>
              </a:lnSpc>
              <a:spcAft>
                <a:spcPct val="50000"/>
              </a:spcAft>
            </a:pPr>
            <a:r>
              <a:rPr lang="en-CA" sz="2000" dirty="0"/>
              <a:t>24% of Beach visitors from Ontario are from Region 5 compared to 22% of total visits, 18% from Region 6 (14% total visits), and 12% from Region 1 (12% total visits)</a:t>
            </a:r>
          </a:p>
          <a:p>
            <a:pPr marL="285750" indent="-285750">
              <a:buFont typeface="Arial" panose="020B0604020202020204" pitchFamily="34" charset="0"/>
              <a:buChar char="•"/>
            </a:pPr>
            <a:r>
              <a:rPr lang="en-CA" sz="2000" dirty="0"/>
              <a:t>22% of Beach visits took place in Region 7 compared to 9% of total visits, 13% in Region 1 (11% total), and 12% in Region 12 (3% total)</a:t>
            </a:r>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a:t>
            </a:r>
            <a:r>
              <a:rPr lang="en-CA" sz="2000" dirty="0" smtClean="0"/>
              <a:t>(82%) </a:t>
            </a:r>
            <a:r>
              <a:rPr lang="en-CA" sz="2000" dirty="0"/>
              <a:t>of </a:t>
            </a:r>
            <a:r>
              <a:rPr lang="en-CA" sz="2000" dirty="0" smtClean="0"/>
              <a:t>Beach </a:t>
            </a:r>
            <a:r>
              <a:rPr lang="en-CA" sz="2000" dirty="0"/>
              <a:t>visits were overnight visits.  For comparison, 36% of total visits in Ontario were overnight </a:t>
            </a:r>
            <a:r>
              <a:rPr lang="en-CA" sz="2000" dirty="0" smtClean="0"/>
              <a:t>visits. The </a:t>
            </a:r>
            <a:r>
              <a:rPr lang="en-CA" sz="2000" dirty="0"/>
              <a:t>average number of nights spent on </a:t>
            </a:r>
            <a:r>
              <a:rPr lang="en-CA" sz="2000" dirty="0" smtClean="0"/>
              <a:t>Beach </a:t>
            </a:r>
            <a:r>
              <a:rPr lang="en-CA" sz="2000" dirty="0"/>
              <a:t>visits was </a:t>
            </a:r>
            <a:r>
              <a:rPr lang="en-CA" sz="2000" dirty="0" smtClean="0"/>
              <a:t>3.8, above </a:t>
            </a:r>
            <a:r>
              <a:rPr lang="en-CA" sz="2000" dirty="0"/>
              <a:t>Ontario’s average of </a:t>
            </a:r>
            <a:r>
              <a:rPr lang="en-CA" sz="2000" dirty="0" smtClean="0"/>
              <a:t>3.2 nights</a:t>
            </a:r>
          </a:p>
          <a:p>
            <a:pPr eaLnBrk="1" hangingPunct="1">
              <a:lnSpc>
                <a:spcPct val="80000"/>
              </a:lnSpc>
              <a:spcAft>
                <a:spcPct val="50000"/>
              </a:spcAft>
            </a:pPr>
            <a:r>
              <a:rPr lang="en-CA" sz="2000" dirty="0" smtClean="0"/>
              <a:t>Beach </a:t>
            </a:r>
            <a:r>
              <a:rPr lang="en-CA" sz="2000" dirty="0"/>
              <a:t>visitors spent an average of $249/trip ($179/trip for total trips</a:t>
            </a:r>
            <a:r>
              <a:rPr lang="en-CA" sz="2000" dirty="0" smtClean="0"/>
              <a:t>)</a:t>
            </a:r>
          </a:p>
          <a:p>
            <a:pPr eaLnBrk="1" hangingPunct="1">
              <a:lnSpc>
                <a:spcPct val="80000"/>
              </a:lnSpc>
              <a:spcAft>
                <a:spcPct val="50000"/>
              </a:spcAft>
            </a:pPr>
            <a:r>
              <a:rPr lang="en-CA" sz="2000" dirty="0"/>
              <a:t>The largest proportions of expenditures were spent on Food &amp; Beverage (32% Beach, 27% total), Transportation (28% Beach, 36% total), and Accommodations (23% Beach, 17% total</a:t>
            </a:r>
            <a:r>
              <a:rPr lang="en-CA" sz="2000" dirty="0" smtClean="0"/>
              <a:t>)</a:t>
            </a:r>
          </a:p>
          <a:p>
            <a:pPr eaLnBrk="1" hangingPunct="1">
              <a:lnSpc>
                <a:spcPct val="80000"/>
              </a:lnSpc>
              <a:spcAft>
                <a:spcPct val="50000"/>
              </a:spcAft>
            </a:pPr>
            <a:r>
              <a:rPr lang="en-CA" sz="2000" dirty="0"/>
              <a:t>33% of Beach visitors went boating, 29% went hiking, 27% went camping</a:t>
            </a:r>
          </a:p>
          <a:p>
            <a:pPr eaLnBrk="1" hangingPunct="1">
              <a:lnSpc>
                <a:spcPct val="80000"/>
              </a:lnSpc>
              <a:spcAft>
                <a:spcPct val="50000"/>
              </a:spcAft>
            </a:pPr>
            <a:r>
              <a:rPr lang="en-CA" sz="2000" dirty="0" smtClean="0"/>
              <a:t>Most </a:t>
            </a:r>
            <a:r>
              <a:rPr lang="en-CA" sz="2000" dirty="0"/>
              <a:t>trips were pleasure trips </a:t>
            </a:r>
            <a:r>
              <a:rPr lang="en-CA" sz="2000" dirty="0" smtClean="0"/>
              <a:t>(75% </a:t>
            </a:r>
            <a:r>
              <a:rPr lang="en-CA" sz="2000" dirty="0"/>
              <a:t>compared to </a:t>
            </a:r>
            <a:r>
              <a:rPr lang="en-CA" sz="2000" dirty="0" smtClean="0"/>
              <a:t>35% </a:t>
            </a:r>
            <a:r>
              <a:rPr lang="en-CA" sz="2000" dirty="0"/>
              <a:t>of total trips)</a:t>
            </a:r>
          </a:p>
          <a:p>
            <a:pPr eaLnBrk="1" hangingPunct="1">
              <a:lnSpc>
                <a:spcPct val="80000"/>
              </a:lnSpc>
              <a:spcAft>
                <a:spcPct val="50000"/>
              </a:spcAft>
            </a:pPr>
            <a:endParaRPr lang="en-CA" sz="2000" dirty="0">
              <a:solidFill>
                <a:srgbClr val="FF0000"/>
              </a:solidFill>
            </a:endParaRPr>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23</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smtClean="0"/>
              <a:t>18% </a:t>
            </a:r>
            <a:r>
              <a:rPr lang="en-CA" sz="2000" dirty="0"/>
              <a:t>of overnight </a:t>
            </a:r>
            <a:r>
              <a:rPr lang="en-CA" sz="2000" dirty="0" smtClean="0"/>
              <a:t>Beach </a:t>
            </a:r>
            <a:r>
              <a:rPr lang="en-CA" sz="2000" dirty="0"/>
              <a:t>visits were spent at commercial accommodations compared to </a:t>
            </a:r>
            <a:r>
              <a:rPr lang="en-CA" sz="2000" dirty="0" smtClean="0"/>
              <a:t>26% </a:t>
            </a:r>
            <a:r>
              <a:rPr lang="en-CA" sz="2000" dirty="0"/>
              <a:t>of total </a:t>
            </a:r>
            <a:r>
              <a:rPr lang="en-CA" sz="2000" dirty="0" smtClean="0"/>
              <a:t>visits. 18% </a:t>
            </a:r>
            <a:r>
              <a:rPr lang="en-CA" sz="2000" dirty="0"/>
              <a:t>of overnight </a:t>
            </a:r>
            <a:r>
              <a:rPr lang="en-CA" sz="2000" dirty="0" smtClean="0"/>
              <a:t>Beach </a:t>
            </a:r>
            <a:r>
              <a:rPr lang="en-CA" sz="2000" dirty="0"/>
              <a:t>visits were spent in camping/RV facilities versus 5% of total </a:t>
            </a:r>
            <a:r>
              <a:rPr lang="en-CA" sz="2000" dirty="0" smtClean="0"/>
              <a:t>visits</a:t>
            </a:r>
          </a:p>
          <a:p>
            <a:pPr eaLnBrk="1" hangingPunct="1">
              <a:lnSpc>
                <a:spcPct val="90000"/>
              </a:lnSpc>
              <a:spcAft>
                <a:spcPct val="50000"/>
              </a:spcAft>
            </a:pPr>
            <a:r>
              <a:rPr lang="en-CA" sz="2000" dirty="0"/>
              <a:t>The largest proportions of trips occur in Jul-Sep (</a:t>
            </a:r>
            <a:r>
              <a:rPr lang="en-CA" sz="2000" dirty="0" smtClean="0"/>
              <a:t>69% </a:t>
            </a:r>
            <a:r>
              <a:rPr lang="en-CA" sz="2000" dirty="0"/>
              <a:t>Beach </a:t>
            </a:r>
            <a:r>
              <a:rPr lang="en-CA" sz="2000" dirty="0" err="1"/>
              <a:t>vs</a:t>
            </a:r>
            <a:r>
              <a:rPr lang="en-CA" sz="2000" dirty="0"/>
              <a:t> </a:t>
            </a:r>
            <a:r>
              <a:rPr lang="en-CA" sz="2000" dirty="0" smtClean="0"/>
              <a:t>31% </a:t>
            </a:r>
            <a:r>
              <a:rPr lang="en-CA" sz="2000" dirty="0"/>
              <a:t>total</a:t>
            </a:r>
            <a:r>
              <a:rPr lang="en-CA" sz="2000" dirty="0" smtClean="0"/>
              <a:t>) </a:t>
            </a:r>
            <a:endParaRPr lang="en-CA" sz="2000" dirty="0"/>
          </a:p>
          <a:p>
            <a:pPr eaLnBrk="1" hangingPunct="1">
              <a:lnSpc>
                <a:spcPct val="90000"/>
              </a:lnSpc>
              <a:spcAft>
                <a:spcPct val="50000"/>
              </a:spcAft>
            </a:pPr>
            <a:r>
              <a:rPr lang="en-CA" sz="2000" dirty="0" smtClean="0"/>
              <a:t>51% </a:t>
            </a:r>
            <a:r>
              <a:rPr lang="en-CA" sz="2000" dirty="0"/>
              <a:t>of Beach visits were among groups of 3 or more people compared to </a:t>
            </a:r>
            <a:r>
              <a:rPr lang="en-CA" sz="2000" dirty="0" smtClean="0"/>
              <a:t>24% </a:t>
            </a:r>
            <a:r>
              <a:rPr lang="en-CA" sz="2000" dirty="0"/>
              <a:t>of total </a:t>
            </a:r>
            <a:r>
              <a:rPr lang="en-CA" sz="2000" dirty="0" smtClean="0"/>
              <a:t>visits. 25% </a:t>
            </a:r>
            <a:r>
              <a:rPr lang="en-CA" sz="2000" dirty="0"/>
              <a:t>of </a:t>
            </a:r>
            <a:r>
              <a:rPr lang="en-CA" sz="2000" dirty="0" smtClean="0"/>
              <a:t>Beach </a:t>
            </a:r>
            <a:r>
              <a:rPr lang="en-CA" sz="2000" dirty="0"/>
              <a:t>visits included children versus </a:t>
            </a:r>
            <a:r>
              <a:rPr lang="en-CA" sz="2000" dirty="0" smtClean="0"/>
              <a:t>12% </a:t>
            </a:r>
            <a:r>
              <a:rPr lang="en-CA" sz="2000" dirty="0"/>
              <a:t>of total </a:t>
            </a:r>
            <a:r>
              <a:rPr lang="en-CA" sz="2000" dirty="0" smtClean="0"/>
              <a:t>visits</a:t>
            </a:r>
            <a:endParaRPr lang="en-CA" sz="2000" dirty="0"/>
          </a:p>
          <a:p>
            <a:pPr eaLnBrk="1" hangingPunct="1">
              <a:lnSpc>
                <a:spcPct val="90000"/>
              </a:lnSpc>
              <a:spcAft>
                <a:spcPct val="50000"/>
              </a:spcAft>
            </a:pPr>
            <a:r>
              <a:rPr lang="en-CA" sz="2000" dirty="0"/>
              <a:t>45% of Canadian Beach visitors in Ontario had a household income greater than $100,000 compared to 36% of total visitors</a:t>
            </a:r>
          </a:p>
          <a:p>
            <a:pPr eaLnBrk="1" hangingPunct="1">
              <a:lnSpc>
                <a:spcPct val="90000"/>
              </a:lnSpc>
              <a:spcAft>
                <a:spcPct val="50000"/>
              </a:spcAft>
            </a:pPr>
            <a:r>
              <a:rPr lang="en-CA" sz="2000" dirty="0" smtClean="0"/>
              <a:t>39% </a:t>
            </a:r>
            <a:r>
              <a:rPr lang="en-CA" sz="2000" dirty="0"/>
              <a:t>of Canadian Beach visitors in Ontario had a university degree compared with </a:t>
            </a:r>
            <a:r>
              <a:rPr lang="en-CA" sz="2000" dirty="0" smtClean="0"/>
              <a:t>32% </a:t>
            </a:r>
            <a:r>
              <a:rPr lang="en-CA" sz="2000" dirty="0"/>
              <a:t>of total visits</a:t>
            </a:r>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6.3 million Beach visits in Ontario, representing 4.5% of total visits in Ontario </a:t>
            </a:r>
          </a:p>
          <a:p>
            <a:pPr eaLnBrk="1" hangingPunct="1">
              <a:lnSpc>
                <a:spcPct val="90000"/>
              </a:lnSpc>
            </a:pPr>
            <a:r>
              <a:rPr lang="en-CA" sz="1600" dirty="0" smtClean="0"/>
              <a:t>Beach visitors spent $1.6 billion, accounting for 6.2%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652373286"/>
              </p:ext>
            </p:extLst>
          </p:nvPr>
        </p:nvGraphicFramePr>
        <p:xfrm>
          <a:off x="457200" y="1627188"/>
          <a:ext cx="8229600" cy="2049464"/>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141.9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25.4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Beach</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Beach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a:solidFill>
                            <a:srgbClr val="000000"/>
                          </a:solidFill>
                          <a:effectLst/>
                          <a:latin typeface="Arial"/>
                        </a:rPr>
                        <a:t>6.2%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Beach (88%) and total (86%) visits </a:t>
            </a:r>
          </a:p>
          <a:p>
            <a:pPr eaLnBrk="1" hangingPunct="1">
              <a:lnSpc>
                <a:spcPct val="80000"/>
              </a:lnSpc>
              <a:spcBef>
                <a:spcPct val="50000"/>
              </a:spcBef>
            </a:pPr>
            <a:r>
              <a:rPr lang="en-CA" sz="1600" dirty="0" smtClean="0"/>
              <a:t>U.S. visitors accounted for 4% of Beach visits compared to 8% of total visits </a:t>
            </a:r>
          </a:p>
          <a:p>
            <a:pPr eaLnBrk="1" hangingPunct="1">
              <a:lnSpc>
                <a:spcPct val="80000"/>
              </a:lnSpc>
              <a:spcBef>
                <a:spcPct val="50000"/>
              </a:spcBef>
            </a:pPr>
            <a:r>
              <a:rPr lang="en-CA" sz="1600" dirty="0" smtClean="0"/>
              <a:t>Visitors from Other Canada comprised 6% of Beach visits and 5% of total visits</a:t>
            </a:r>
          </a:p>
          <a:p>
            <a:pPr eaLnBrk="1" hangingPunct="1">
              <a:lnSpc>
                <a:spcPct val="80000"/>
              </a:lnSpc>
              <a:spcBef>
                <a:spcPct val="50000"/>
              </a:spcBef>
            </a:pPr>
            <a:r>
              <a:rPr lang="en-CA" sz="1600" dirty="0" smtClean="0"/>
              <a:t>Overseas visitors accounted for 2% of Beach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75"/>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4040364677"/>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1732786482"/>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2340039046"/>
              </p:ext>
            </p:extLst>
          </p:nvPr>
        </p:nvGraphicFramePr>
        <p:xfrm>
          <a:off x="3359150" y="1230922"/>
          <a:ext cx="3416300" cy="3119438"/>
        </p:xfrm>
        <a:graphic>
          <a:graphicData uri="http://schemas.openxmlformats.org/drawingml/2006/chart">
            <c:chart xmlns:c="http://schemas.openxmlformats.org/drawingml/2006/chart" xmlns:r="http://schemas.openxmlformats.org/officeDocument/2006/relationships" r:id="rId2"/>
          </a:graphicData>
        </a:graphic>
      </p:graphicFrame>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Beach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a:t>
            </a:r>
            <a:r>
              <a:rPr lang="en-CA" sz="1600" dirty="0" smtClean="0"/>
              <a:t>63% of Beach and 55% of total spending </a:t>
            </a:r>
            <a:endParaRPr lang="en-CA" sz="1600" dirty="0"/>
          </a:p>
          <a:p>
            <a:pPr eaLnBrk="1" hangingPunct="1">
              <a:lnSpc>
                <a:spcPct val="80000"/>
              </a:lnSpc>
              <a:spcBef>
                <a:spcPct val="50000"/>
              </a:spcBef>
            </a:pPr>
            <a:r>
              <a:rPr lang="en-CA" sz="1600" dirty="0"/>
              <a:t>U.S. visitors accounted for </a:t>
            </a:r>
            <a:r>
              <a:rPr lang="en-CA" sz="1600" dirty="0" smtClean="0"/>
              <a:t>8% </a:t>
            </a:r>
            <a:r>
              <a:rPr lang="en-CA" sz="1600" dirty="0"/>
              <a:t>of </a:t>
            </a:r>
            <a:r>
              <a:rPr lang="en-CA" sz="1600" dirty="0" smtClean="0"/>
              <a:t>Beach 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10% </a:t>
            </a:r>
            <a:r>
              <a:rPr lang="en-CA" sz="1600" dirty="0"/>
              <a:t>of </a:t>
            </a:r>
            <a:r>
              <a:rPr lang="en-CA" sz="1600" dirty="0" smtClean="0"/>
              <a:t>Beach 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19% </a:t>
            </a:r>
            <a:r>
              <a:rPr lang="en-CA" sz="1600" dirty="0"/>
              <a:t>of </a:t>
            </a:r>
            <a:r>
              <a:rPr lang="en-CA" sz="1600" dirty="0" smtClean="0"/>
              <a:t>Beach 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Beach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87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2028667745"/>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Ontario Ministry of Tourism, Culture and Sport</a:t>
            </a:r>
            <a:endParaRPr lang="en-CA" sz="1000" i="1" dirty="0">
              <a:solidFill>
                <a:srgbClr val="000000"/>
              </a:solidFill>
            </a:endParaRPr>
          </a:p>
        </p:txBody>
      </p:sp>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Beach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24% of Beach </a:t>
            </a:r>
            <a:r>
              <a:rPr lang="en-CA" sz="1600" kern="1200" dirty="0">
                <a:solidFill>
                  <a:srgbClr val="000000"/>
                </a:solidFill>
                <a:latin typeface="Arial" charset="0"/>
              </a:rPr>
              <a:t>visitors from Ontario are from Region </a:t>
            </a:r>
            <a:r>
              <a:rPr lang="en-CA" sz="1600" kern="1200" dirty="0" smtClean="0">
                <a:solidFill>
                  <a:srgbClr val="000000"/>
                </a:solidFill>
                <a:latin typeface="Arial" charset="0"/>
              </a:rPr>
              <a:t>5 compared to 22% of total visits, 18% </a:t>
            </a:r>
            <a:r>
              <a:rPr lang="en-CA" sz="1600" kern="1200" dirty="0">
                <a:solidFill>
                  <a:srgbClr val="000000"/>
                </a:solidFill>
                <a:latin typeface="Arial" charset="0"/>
              </a:rPr>
              <a:t>from Region </a:t>
            </a:r>
            <a:r>
              <a:rPr lang="en-CA" sz="1600" kern="1200" dirty="0" smtClean="0">
                <a:solidFill>
                  <a:srgbClr val="000000"/>
                </a:solidFill>
                <a:latin typeface="Arial" charset="0"/>
              </a:rPr>
              <a:t>6 (14% total visits), </a:t>
            </a:r>
            <a:r>
              <a:rPr lang="en-CA" sz="1600" kern="1200" dirty="0">
                <a:solidFill>
                  <a:srgbClr val="000000"/>
                </a:solidFill>
                <a:latin typeface="Arial" charset="0"/>
              </a:rPr>
              <a:t>and </a:t>
            </a:r>
            <a:r>
              <a:rPr lang="en-CA" sz="1600" kern="1200" dirty="0" smtClean="0">
                <a:solidFill>
                  <a:srgbClr val="000000"/>
                </a:solidFill>
                <a:latin typeface="Arial" charset="0"/>
              </a:rPr>
              <a:t>12% </a:t>
            </a:r>
            <a:r>
              <a:rPr lang="en-CA" sz="1600" kern="1200" dirty="0">
                <a:solidFill>
                  <a:srgbClr val="000000"/>
                </a:solidFill>
                <a:latin typeface="Arial" charset="0"/>
              </a:rPr>
              <a:t>from Region </a:t>
            </a:r>
            <a:r>
              <a:rPr lang="en-CA" sz="1600" kern="1200" dirty="0" smtClean="0">
                <a:solidFill>
                  <a:srgbClr val="000000"/>
                </a:solidFill>
                <a:latin typeface="Arial" charset="0"/>
              </a:rPr>
              <a:t>1 (12%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a:t>
            </a:r>
            <a:r>
              <a:rPr lang="en-CA" sz="1600" kern="1200" dirty="0" smtClean="0">
                <a:solidFill>
                  <a:srgbClr val="000000"/>
                </a:solidFill>
                <a:latin typeface="Arial" charset="0"/>
              </a:rPr>
              <a:t>Beach </a:t>
            </a:r>
            <a:r>
              <a:rPr lang="en-CA" sz="1600" kern="1200" dirty="0">
                <a:solidFill>
                  <a:srgbClr val="000000"/>
                </a:solidFill>
                <a:latin typeface="Arial" charset="0"/>
              </a:rPr>
              <a:t>visitors represented </a:t>
            </a:r>
            <a:r>
              <a:rPr lang="en-CA" sz="1600" kern="1200" dirty="0" smtClean="0">
                <a:solidFill>
                  <a:srgbClr val="000000"/>
                </a:solidFill>
                <a:latin typeface="Arial" charset="0"/>
              </a:rPr>
              <a:t>88% (5.5 million) </a:t>
            </a:r>
            <a:r>
              <a:rPr lang="en-CA" sz="1600" kern="1200" dirty="0">
                <a:solidFill>
                  <a:srgbClr val="000000"/>
                </a:solidFill>
                <a:latin typeface="Arial" charset="0"/>
              </a:rPr>
              <a:t>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63% ($989 M) </a:t>
            </a:r>
            <a:r>
              <a:rPr lang="en-CA" sz="1600" kern="1200" dirty="0">
                <a:solidFill>
                  <a:srgbClr val="000000"/>
                </a:solidFill>
                <a:latin typeface="Arial" charset="0"/>
              </a:rPr>
              <a:t>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4272692214"/>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Ontario Ministry of Tourism, Culture and Sport</a:t>
            </a:r>
            <a:endParaRPr lang="en-CA" sz="1000" i="1" dirty="0">
              <a:solidFill>
                <a:srgbClr val="000000"/>
              </a:solidFill>
            </a:endParaRPr>
          </a:p>
        </p:txBody>
      </p:sp>
      <p:graphicFrame>
        <p:nvGraphicFramePr>
          <p:cNvPr id="7" name="Group 33"/>
          <p:cNvGraphicFramePr>
            <a:graphicFrameLocks noGrp="1"/>
          </p:cNvGraphicFramePr>
          <p:nvPr>
            <p:extLst>
              <p:ext uri="{D42A27DB-BD31-4B8C-83A1-F6EECF244321}">
                <p14:modId xmlns:p14="http://schemas.microsoft.com/office/powerpoint/2010/main" val="4285671872"/>
              </p:ext>
            </p:extLst>
          </p:nvPr>
        </p:nvGraphicFramePr>
        <p:xfrm>
          <a:off x="7222299" y="1676400"/>
          <a:ext cx="1676400" cy="3717720"/>
        </p:xfrm>
        <a:graphic>
          <a:graphicData uri="http://schemas.openxmlformats.org/drawingml/2006/table">
            <a:tbl>
              <a:tblPr/>
              <a:tblGrid>
                <a:gridCol w="754380"/>
                <a:gridCol w="92202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Beach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112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130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37603"/>
            <a:ext cx="7480504" cy="3810000"/>
          </a:xfrm>
          <a:prstGeom prst="rect">
            <a:avLst/>
          </a:prstGeom>
        </p:spPr>
      </p:pic>
      <p:sp>
        <p:nvSpPr>
          <p:cNvPr id="16387" name="Rectangle 2"/>
          <p:cNvSpPr>
            <a:spLocks noGrp="1" noChangeArrowheads="1"/>
          </p:cNvSpPr>
          <p:nvPr>
            <p:ph type="title"/>
          </p:nvPr>
        </p:nvSpPr>
        <p:spPr bwMode="auto">
          <a:xfrm>
            <a:off x="76200" y="914400"/>
            <a:ext cx="8991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sz="2400" b="1" dirty="0" smtClean="0"/>
              <a:t>Other Canada Beach Visitors by Province of Residence</a:t>
            </a:r>
          </a:p>
        </p:txBody>
      </p:sp>
      <p:sp>
        <p:nvSpPr>
          <p:cNvPr id="16392" name="TextBox 19"/>
          <p:cNvSpPr txBox="1">
            <a:spLocks noChangeArrowheads="1"/>
          </p:cNvSpPr>
          <p:nvPr/>
        </p:nvSpPr>
        <p:spPr bwMode="auto">
          <a:xfrm>
            <a:off x="5791200" y="311427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QC</a:t>
            </a:r>
            <a:endParaRPr lang="en-CA" sz="1100" b="1" dirty="0">
              <a:solidFill>
                <a:srgbClr val="000000"/>
              </a:solidFill>
              <a:cs typeface="Arial" charset="0"/>
            </a:endParaRPr>
          </a:p>
          <a:p>
            <a:pPr eaLnBrk="1" hangingPunct="1"/>
            <a:r>
              <a:rPr lang="en-CA" sz="1100" b="1" dirty="0" smtClean="0">
                <a:solidFill>
                  <a:srgbClr val="FF0000"/>
                </a:solidFill>
                <a:cs typeface="Arial" charset="0"/>
              </a:rPr>
              <a:t>52%</a:t>
            </a:r>
          </a:p>
          <a:p>
            <a:pPr eaLnBrk="1" hangingPunct="1"/>
            <a:r>
              <a:rPr lang="en-CA" sz="1100" b="1" dirty="0" smtClean="0">
                <a:solidFill>
                  <a:srgbClr val="0070C0"/>
                </a:solidFill>
                <a:cs typeface="Arial" charset="0"/>
              </a:rPr>
              <a:t>(66%)</a:t>
            </a:r>
            <a:endParaRPr lang="en-CA" sz="1100" b="1" dirty="0">
              <a:solidFill>
                <a:srgbClr val="0070C0"/>
              </a:solidFill>
              <a:cs typeface="Arial" charset="0"/>
            </a:endParaRPr>
          </a:p>
        </p:txBody>
      </p:sp>
      <p:sp>
        <p:nvSpPr>
          <p:cNvPr id="16393" name="TextBox 20"/>
          <p:cNvSpPr txBox="1">
            <a:spLocks noChangeArrowheads="1"/>
          </p:cNvSpPr>
          <p:nvPr/>
        </p:nvSpPr>
        <p:spPr bwMode="auto">
          <a:xfrm>
            <a:off x="2003158" y="271045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AB</a:t>
            </a:r>
            <a:endParaRPr lang="en-CA" sz="1100" b="1" dirty="0">
              <a:solidFill>
                <a:srgbClr val="FFFFFF"/>
              </a:solidFill>
              <a:cs typeface="Arial" charset="0"/>
            </a:endParaRPr>
          </a:p>
          <a:p>
            <a:pPr eaLnBrk="1" hangingPunct="1"/>
            <a:r>
              <a:rPr lang="en-CA" sz="1100" b="1" dirty="0">
                <a:solidFill>
                  <a:srgbClr val="FF0000"/>
                </a:solidFill>
                <a:cs typeface="Arial" charset="0"/>
              </a:rPr>
              <a:t>6</a:t>
            </a:r>
            <a:r>
              <a:rPr lang="en-CA" sz="1100" b="1" dirty="0" smtClean="0">
                <a:solidFill>
                  <a:srgbClr val="FF0000"/>
                </a:solidFill>
                <a:cs typeface="Arial" charset="0"/>
              </a:rPr>
              <a:t>%</a:t>
            </a:r>
          </a:p>
          <a:p>
            <a:pPr eaLnBrk="1" hangingPunct="1"/>
            <a:r>
              <a:rPr lang="en-CA" sz="1100" b="1" dirty="0" smtClean="0">
                <a:solidFill>
                  <a:srgbClr val="0070C0"/>
                </a:solidFill>
                <a:cs typeface="Arial" charset="0"/>
              </a:rPr>
              <a:t>(7%)</a:t>
            </a:r>
            <a:endParaRPr lang="en-CA" sz="1100" b="1" dirty="0">
              <a:solidFill>
                <a:srgbClr val="0070C0"/>
              </a:solidFill>
              <a:cs typeface="Arial" charset="0"/>
            </a:endParaRPr>
          </a:p>
        </p:txBody>
      </p:sp>
      <p:sp>
        <p:nvSpPr>
          <p:cNvPr id="16394" name="TextBox 21"/>
          <p:cNvSpPr txBox="1">
            <a:spLocks noChangeArrowheads="1"/>
          </p:cNvSpPr>
          <p:nvPr/>
        </p:nvSpPr>
        <p:spPr bwMode="auto">
          <a:xfrm>
            <a:off x="2743200" y="295788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SK</a:t>
            </a:r>
            <a:endParaRPr lang="en-CA" sz="1100" b="1" dirty="0">
              <a:solidFill>
                <a:srgbClr val="FFFFFF"/>
              </a:solidFill>
              <a:cs typeface="Arial" charset="0"/>
            </a:endParaRPr>
          </a:p>
          <a:p>
            <a:pPr eaLnBrk="1" hangingPunct="1"/>
            <a:r>
              <a:rPr lang="en-CA" sz="1100" b="1" dirty="0" smtClean="0">
                <a:cs typeface="Arial" charset="0"/>
              </a:rPr>
              <a:t>4%</a:t>
            </a:r>
          </a:p>
          <a:p>
            <a:pPr eaLnBrk="1" hangingPunct="1"/>
            <a:r>
              <a:rPr lang="en-CA" sz="1100" b="1" dirty="0" smtClean="0">
                <a:solidFill>
                  <a:srgbClr val="0070C0"/>
                </a:solidFill>
                <a:cs typeface="Arial" charset="0"/>
              </a:rPr>
              <a:t>(2%)</a:t>
            </a:r>
            <a:endParaRPr lang="en-CA" sz="1100" b="1" dirty="0">
              <a:solidFill>
                <a:srgbClr val="0070C0"/>
              </a:solidFill>
              <a:cs typeface="Arial" charset="0"/>
            </a:endParaRPr>
          </a:p>
        </p:txBody>
      </p:sp>
      <p:sp>
        <p:nvSpPr>
          <p:cNvPr id="16395" name="TextBox 22"/>
          <p:cNvSpPr txBox="1">
            <a:spLocks noChangeArrowheads="1"/>
          </p:cNvSpPr>
          <p:nvPr/>
        </p:nvSpPr>
        <p:spPr bwMode="auto">
          <a:xfrm>
            <a:off x="1143000" y="236220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FFFFFF"/>
                </a:solidFill>
                <a:cs typeface="Arial" charset="0"/>
              </a:rPr>
              <a:t>BC</a:t>
            </a:r>
          </a:p>
          <a:p>
            <a:pPr eaLnBrk="1" hangingPunct="1"/>
            <a:r>
              <a:rPr lang="en-CA" sz="1100" b="1" dirty="0" smtClean="0">
                <a:solidFill>
                  <a:srgbClr val="FF0000"/>
                </a:solidFill>
                <a:cs typeface="Arial" charset="0"/>
              </a:rPr>
              <a:t>5%</a:t>
            </a:r>
          </a:p>
          <a:p>
            <a:pPr eaLnBrk="1" hangingPunct="1"/>
            <a:r>
              <a:rPr lang="en-CA" sz="1100" b="1" dirty="0" smtClean="0">
                <a:solidFill>
                  <a:srgbClr val="FFFFFF"/>
                </a:solidFill>
                <a:cs typeface="Arial" charset="0"/>
              </a:rPr>
              <a:t>(7%)</a:t>
            </a:r>
            <a:endParaRPr lang="en-CA" sz="1100" b="1" dirty="0">
              <a:solidFill>
                <a:srgbClr val="FFFFFF"/>
              </a:solidFill>
              <a:cs typeface="Arial" charset="0"/>
            </a:endParaRPr>
          </a:p>
        </p:txBody>
      </p:sp>
      <p:sp>
        <p:nvSpPr>
          <p:cNvPr id="16396" name="TextBox 23"/>
          <p:cNvSpPr txBox="1">
            <a:spLocks noChangeArrowheads="1"/>
          </p:cNvSpPr>
          <p:nvPr/>
        </p:nvSpPr>
        <p:spPr bwMode="auto">
          <a:xfrm>
            <a:off x="3438896" y="2978665"/>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MB</a:t>
            </a:r>
            <a:endParaRPr lang="en-CA" sz="1100" b="1" dirty="0">
              <a:solidFill>
                <a:srgbClr val="000000"/>
              </a:solidFill>
              <a:cs typeface="Arial" charset="0"/>
            </a:endParaRPr>
          </a:p>
          <a:p>
            <a:pPr eaLnBrk="1" hangingPunct="1"/>
            <a:r>
              <a:rPr lang="en-CA" sz="1100" b="1" dirty="0" smtClean="0">
                <a:solidFill>
                  <a:srgbClr val="FF0000"/>
                </a:solidFill>
                <a:cs typeface="Arial" charset="0"/>
              </a:rPr>
              <a:t>27%</a:t>
            </a:r>
          </a:p>
          <a:p>
            <a:pPr eaLnBrk="1" hangingPunct="1"/>
            <a:r>
              <a:rPr lang="en-CA" sz="1100" b="1" dirty="0" smtClean="0">
                <a:solidFill>
                  <a:srgbClr val="0070C0"/>
                </a:solidFill>
                <a:cs typeface="Arial" charset="0"/>
              </a:rPr>
              <a:t>(10%)</a:t>
            </a:r>
            <a:endParaRPr lang="en-CA" sz="1100" b="1" dirty="0">
              <a:solidFill>
                <a:srgbClr val="0070C0"/>
              </a:solidFill>
              <a:cs typeface="Arial" charset="0"/>
            </a:endParaRPr>
          </a:p>
        </p:txBody>
      </p:sp>
      <p:sp>
        <p:nvSpPr>
          <p:cNvPr id="16397" name="TextBox 24"/>
          <p:cNvSpPr txBox="1">
            <a:spLocks noChangeArrowheads="1"/>
          </p:cNvSpPr>
          <p:nvPr/>
        </p:nvSpPr>
        <p:spPr bwMode="auto">
          <a:xfrm>
            <a:off x="7848601" y="3429000"/>
            <a:ext cx="11160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000000"/>
                </a:solidFill>
                <a:cs typeface="Arial" charset="0"/>
              </a:rPr>
              <a:t>NL/NB/NS/PE</a:t>
            </a:r>
          </a:p>
          <a:p>
            <a:pPr eaLnBrk="1" hangingPunct="1"/>
            <a:r>
              <a:rPr lang="en-CA" sz="1100" b="1" dirty="0" smtClean="0">
                <a:solidFill>
                  <a:srgbClr val="FF0000"/>
                </a:solidFill>
                <a:cs typeface="Arial" charset="0"/>
              </a:rPr>
              <a:t>6%</a:t>
            </a:r>
          </a:p>
          <a:p>
            <a:pPr eaLnBrk="1" hangingPunct="1"/>
            <a:r>
              <a:rPr lang="en-CA" sz="1100" b="1" dirty="0" smtClean="0">
                <a:solidFill>
                  <a:srgbClr val="0070C0"/>
                </a:solidFill>
                <a:cs typeface="Arial" charset="0"/>
              </a:rPr>
              <a:t>(8%)</a:t>
            </a:r>
            <a:endParaRPr lang="en-CA" sz="1100" b="1" dirty="0">
              <a:solidFill>
                <a:srgbClr val="0070C0"/>
              </a:solidFill>
              <a:cs typeface="Arial" charset="0"/>
            </a:endParaRPr>
          </a:p>
        </p:txBody>
      </p:sp>
      <p:sp>
        <p:nvSpPr>
          <p:cNvPr id="2" name="Rectangle 3"/>
          <p:cNvSpPr>
            <a:spLocks noGrp="1" noChangeArrowheads="1"/>
          </p:cNvSpPr>
          <p:nvPr>
            <p:ph type="body" sz="half" idx="2"/>
          </p:nvPr>
        </p:nvSpPr>
        <p:spPr>
          <a:xfrm>
            <a:off x="152400" y="5257800"/>
            <a:ext cx="8991600" cy="1236663"/>
          </a:xfrm>
        </p:spPr>
        <p:txBody>
          <a:bodyPr/>
          <a:lstStyle/>
          <a:p>
            <a:pPr eaLnBrk="1" hangingPunct="1">
              <a:lnSpc>
                <a:spcPct val="80000"/>
              </a:lnSpc>
              <a:defRPr/>
            </a:pPr>
            <a:r>
              <a:rPr lang="en-CA" sz="1600" dirty="0" smtClean="0"/>
              <a:t>52% </a:t>
            </a:r>
            <a:r>
              <a:rPr lang="en-CA" sz="1600" dirty="0"/>
              <a:t>of Other Canada </a:t>
            </a:r>
            <a:r>
              <a:rPr lang="en-CA" sz="1600" dirty="0" smtClean="0"/>
              <a:t>Beach visitors </a:t>
            </a:r>
            <a:r>
              <a:rPr lang="en-CA" sz="1600" dirty="0"/>
              <a:t>came from </a:t>
            </a:r>
            <a:r>
              <a:rPr lang="en-CA" sz="1600" dirty="0" smtClean="0"/>
              <a:t>Quebec, compared to 66% of total visits and 27% from Manitoba (vs 10% total)</a:t>
            </a:r>
          </a:p>
          <a:p>
            <a:pPr marL="0" indent="0" eaLnBrk="1" hangingPunct="1">
              <a:lnSpc>
                <a:spcPct val="80000"/>
              </a:lnSpc>
              <a:buNone/>
              <a:defRPr/>
            </a:pPr>
            <a:r>
              <a:rPr lang="en-CA" sz="1600" dirty="0" smtClean="0"/>
              <a:t>Note</a:t>
            </a:r>
            <a:r>
              <a:rPr lang="en-CA" sz="1600" dirty="0"/>
              <a:t>: Other Canada </a:t>
            </a:r>
            <a:r>
              <a:rPr lang="en-CA" sz="1600" dirty="0" smtClean="0"/>
              <a:t>Beach visitors represented 6% (382,000) </a:t>
            </a:r>
            <a:r>
              <a:rPr lang="en-CA" sz="1600" dirty="0"/>
              <a:t>of </a:t>
            </a:r>
            <a:r>
              <a:rPr lang="en-CA" sz="1600" dirty="0" smtClean="0"/>
              <a:t>visits </a:t>
            </a:r>
            <a:r>
              <a:rPr lang="en-CA" sz="1600" dirty="0"/>
              <a:t>and </a:t>
            </a:r>
            <a:r>
              <a:rPr lang="en-CA" sz="1600" dirty="0" smtClean="0"/>
              <a:t>10% ($158 M) </a:t>
            </a:r>
            <a:r>
              <a:rPr lang="en-CA" sz="1600" dirty="0"/>
              <a:t>of visitor spending</a:t>
            </a:r>
            <a:endParaRPr lang="en-CA" sz="1600" i="1" dirty="0"/>
          </a:p>
        </p:txBody>
      </p:sp>
      <p:sp>
        <p:nvSpPr>
          <p:cNvPr id="1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15"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4" name="TextBox 3"/>
          <p:cNvSpPr txBox="1"/>
          <p:nvPr/>
        </p:nvSpPr>
        <p:spPr>
          <a:xfrm>
            <a:off x="0" y="2590800"/>
            <a:ext cx="1143000" cy="477054"/>
          </a:xfrm>
          <a:prstGeom prst="rect">
            <a:avLst/>
          </a:prstGeom>
          <a:noFill/>
        </p:spPr>
        <p:txBody>
          <a:bodyPr wrap="square" rtlCol="0">
            <a:spAutoFit/>
          </a:bodyPr>
          <a:lstStyle/>
          <a:p>
            <a:r>
              <a:rPr lang="en-CA" sz="1000" b="1" dirty="0" smtClean="0">
                <a:solidFill>
                  <a:srgbClr val="FF0000"/>
                </a:solidFill>
              </a:rPr>
              <a:t>Beach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31140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7410" name="Rectangle 2"/>
          <p:cNvSpPr>
            <a:spLocks noGrp="1" noChangeArrowheads="1"/>
          </p:cNvSpPr>
          <p:nvPr>
            <p:ph type="title"/>
          </p:nvPr>
        </p:nvSpPr>
        <p:spPr bwMode="auto">
          <a:xfrm>
            <a:off x="41555" y="838200"/>
            <a:ext cx="9102445"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Beach Visitors by Region of Residence</a:t>
            </a:r>
          </a:p>
        </p:txBody>
      </p:sp>
      <p:sp>
        <p:nvSpPr>
          <p:cNvPr id="17411" name="Rectangle 3"/>
          <p:cNvSpPr>
            <a:spLocks noGrp="1" noChangeArrowheads="1"/>
          </p:cNvSpPr>
          <p:nvPr>
            <p:ph type="body" sz="half" idx="2"/>
          </p:nvPr>
        </p:nvSpPr>
        <p:spPr bwMode="auto">
          <a:xfrm>
            <a:off x="41555" y="5104121"/>
            <a:ext cx="9102445" cy="13144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34% </a:t>
            </a:r>
            <a:r>
              <a:rPr lang="en-CA" sz="1600" dirty="0"/>
              <a:t>of U.S</a:t>
            </a:r>
            <a:r>
              <a:rPr lang="en-CA" sz="1600" dirty="0" smtClean="0"/>
              <a:t>. Beach </a:t>
            </a:r>
            <a:r>
              <a:rPr lang="en-CA" sz="1600" dirty="0"/>
              <a:t>visitors </a:t>
            </a:r>
            <a:r>
              <a:rPr lang="en-CA" sz="1600" dirty="0" smtClean="0"/>
              <a:t>came </a:t>
            </a:r>
            <a:r>
              <a:rPr lang="en-CA" sz="1600" dirty="0"/>
              <a:t>from East North Central states (</a:t>
            </a:r>
            <a:r>
              <a:rPr lang="it-IT" sz="1600" dirty="0"/>
              <a:t>Michigan, Ohio, Illinois, Indiana, and Wisconsin</a:t>
            </a:r>
            <a:r>
              <a:rPr lang="en-CA" sz="1600" dirty="0"/>
              <a:t>) </a:t>
            </a:r>
            <a:r>
              <a:rPr lang="en-CA" sz="1600" dirty="0" smtClean="0"/>
              <a:t>and 16% from West North Central states</a:t>
            </a:r>
          </a:p>
          <a:p>
            <a:pPr>
              <a:lnSpc>
                <a:spcPct val="90000"/>
              </a:lnSpc>
            </a:pPr>
            <a:endParaRPr lang="en-CA" sz="1600" dirty="0"/>
          </a:p>
          <a:p>
            <a:pPr marL="0" indent="0">
              <a:lnSpc>
                <a:spcPct val="90000"/>
              </a:lnSpc>
              <a:buNone/>
            </a:pPr>
            <a:r>
              <a:rPr lang="en-CA" sz="1600" dirty="0" smtClean="0"/>
              <a:t>Note: </a:t>
            </a:r>
            <a:r>
              <a:rPr lang="en-CA" sz="1600" dirty="0"/>
              <a:t>U.S. </a:t>
            </a:r>
            <a:r>
              <a:rPr lang="en-CA" sz="1600" dirty="0" smtClean="0"/>
              <a:t>Beach visitors represented 4% (249,000) </a:t>
            </a:r>
            <a:r>
              <a:rPr lang="en-CA" sz="1600" dirty="0"/>
              <a:t>of </a:t>
            </a:r>
            <a:r>
              <a:rPr lang="en-CA" sz="1600" dirty="0" smtClean="0"/>
              <a:t>visits </a:t>
            </a:r>
            <a:r>
              <a:rPr lang="en-CA" sz="1600" dirty="0"/>
              <a:t>and </a:t>
            </a:r>
            <a:r>
              <a:rPr lang="en-CA" sz="1600" dirty="0" smtClean="0"/>
              <a:t>8% ($129 M) </a:t>
            </a:r>
            <a:r>
              <a:rPr lang="en-CA" sz="1600" dirty="0"/>
              <a:t>of visitor spending</a:t>
            </a:r>
            <a:endParaRPr lang="en-CA" sz="1600" i="1" dirty="0" smtClean="0"/>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a:solidFill>
                  <a:srgbClr val="FF0000"/>
                </a:solidFill>
              </a:rPr>
              <a:t>9</a:t>
            </a:r>
            <a:r>
              <a:rPr lang="en-CA" sz="1000" b="1" dirty="0" smtClean="0">
                <a:solidFill>
                  <a:srgbClr val="FF0000"/>
                </a:solidFill>
              </a:rPr>
              <a:t>%</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smtClean="0">
                <a:solidFill>
                  <a:srgbClr val="FF0000"/>
                </a:solidFill>
              </a:rPr>
              <a:t>10%</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11%</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smtClean="0">
                <a:solidFill>
                  <a:srgbClr val="FF0000"/>
                </a:solidFill>
              </a:rPr>
              <a:t>16%</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34%</a:t>
            </a:r>
          </a:p>
          <a:p>
            <a:pPr eaLnBrk="1" hangingPunct="1">
              <a:spcBef>
                <a:spcPct val="0"/>
              </a:spcBef>
            </a:pPr>
            <a:r>
              <a:rPr lang="en-CA" sz="1000" b="1" dirty="0" smtClean="0">
                <a:solidFill>
                  <a:srgbClr val="0070C0"/>
                </a:solidFill>
              </a:rPr>
              <a:t>(39%)</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smtClean="0">
                <a:solidFill>
                  <a:srgbClr val="FF0000"/>
                </a:solidFill>
              </a:rPr>
              <a:t>11%</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6%</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15" name="TextBox 14"/>
          <p:cNvSpPr txBox="1"/>
          <p:nvPr/>
        </p:nvSpPr>
        <p:spPr>
          <a:xfrm>
            <a:off x="41555" y="1418763"/>
            <a:ext cx="1143000" cy="477054"/>
          </a:xfrm>
          <a:prstGeom prst="rect">
            <a:avLst/>
          </a:prstGeom>
          <a:noFill/>
        </p:spPr>
        <p:txBody>
          <a:bodyPr wrap="square" rtlCol="0">
            <a:spAutoFit/>
          </a:bodyPr>
          <a:lstStyle/>
          <a:p>
            <a:r>
              <a:rPr lang="en-CA" sz="1000" b="1" dirty="0" smtClean="0">
                <a:solidFill>
                  <a:srgbClr val="FF0000"/>
                </a:solidFill>
              </a:rPr>
              <a:t>Beach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400" b="1" dirty="0" smtClean="0"/>
              <a:t>Overseas Beach Visitors by Country of Residence</a:t>
            </a:r>
          </a:p>
        </p:txBody>
      </p:sp>
      <p:sp>
        <p:nvSpPr>
          <p:cNvPr id="34819" name="Rectangle 3"/>
          <p:cNvSpPr>
            <a:spLocks noGrp="1" noChangeArrowheads="1"/>
          </p:cNvSpPr>
          <p:nvPr>
            <p:ph type="body" sz="half" idx="2"/>
          </p:nvPr>
        </p:nvSpPr>
        <p:spPr bwMode="auto">
          <a:xfrm>
            <a:off x="277813" y="4962525"/>
            <a:ext cx="8686800"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lang="en-CA" sz="2000" dirty="0" smtClean="0"/>
              <a:t>Ontario’s 9 overseas target markets represent 57% of overseas Beach visitors versus 54% of total overseas visits</a:t>
            </a:r>
          </a:p>
          <a:p>
            <a:pPr marL="0" indent="0">
              <a:lnSpc>
                <a:spcPct val="80000"/>
              </a:lnSpc>
              <a:buFontTx/>
              <a:buNone/>
              <a:defRPr/>
            </a:pPr>
            <a:r>
              <a:rPr lang="en-CA" sz="2000" dirty="0" smtClean="0"/>
              <a:t>Note: Overseas Beach visitors represented 2% (158,000) of visits and 19% ($298 M) of visitor spending</a:t>
            </a: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4015116259"/>
              </p:ext>
            </p:extLst>
          </p:nvPr>
        </p:nvGraphicFramePr>
        <p:xfrm>
          <a:off x="508000" y="16510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9</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extLst>
      <p:ext uri="{BB962C8B-B14F-4D97-AF65-F5344CB8AC3E}">
        <p14:creationId xmlns:p14="http://schemas.microsoft.com/office/powerpoint/2010/main" val="9509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12237</TotalTime>
  <Words>2532</Words>
  <Application>Microsoft Office PowerPoint</Application>
  <PresentationFormat>On-screen Show (4:3)</PresentationFormat>
  <Paragraphs>489</Paragraphs>
  <Slides>24</Slides>
  <Notes>3</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regions 2008</vt:lpstr>
      <vt:lpstr>2_regions 2008</vt:lpstr>
      <vt:lpstr>3_regions 2008</vt:lpstr>
      <vt:lpstr>1_regions 2008</vt:lpstr>
      <vt:lpstr>Ontario Beach Tourism Statistics 2015   </vt:lpstr>
      <vt:lpstr>This report summarizes key characteristics of visitors and visitor spending of trips in Ontario which included going to a Beach  Data was sourced from Statistics Canada’s Travel Survey of the Residents of Canada and International Travel Survey, 2015  Some slides include an index table which simplifies the comparison of Beach and total trip statistics.  Since total trips equals 100, an index of 105 indicates Beach is 5% higher than total, similarly an index of 90 signifies Beach is 10% lower than total.     Index  Interpretation less than 80 Beach trips underdeveloped versus total trips 80-120  Beach trips similar to total trips greater than 120 Beach trips overdeveloped versus total trips</vt:lpstr>
      <vt:lpstr>Visits and Spending</vt:lpstr>
      <vt:lpstr>Beach and Total Visits by Origin</vt:lpstr>
      <vt:lpstr>Beach and Total Spending by Origin</vt:lpstr>
      <vt:lpstr>Ontario Beach Visitors by Region of Residence</vt:lpstr>
      <vt:lpstr>Other Canada Beach Visitors by Province of Residence</vt:lpstr>
      <vt:lpstr>U.S. Beach Visitors by Region of Residence</vt:lpstr>
      <vt:lpstr>Overseas Beach Visitors by Country of Residence</vt:lpstr>
      <vt:lpstr>Destination – Beach Visits by Region </vt:lpstr>
      <vt:lpstr>Beach Visits by Length of Stay</vt:lpstr>
      <vt:lpstr>Beach $/Trip by Length of Stay</vt:lpstr>
      <vt:lpstr>Beach Spending by Category</vt:lpstr>
      <vt:lpstr>Other Activities done by Beach Visitors </vt:lpstr>
      <vt:lpstr>Main Purpose of Beach Visit</vt:lpstr>
      <vt:lpstr>Beach Visits by Accommodation Type</vt:lpstr>
      <vt:lpstr>Beach Visits by Time of Year</vt:lpstr>
      <vt:lpstr>Beach Visits by Gender</vt:lpstr>
      <vt:lpstr>Beach Visits by Party Size</vt:lpstr>
      <vt:lpstr>Domestic Beach Visitor’s Income</vt:lpstr>
      <vt:lpstr>Domestic Beach Visitor’s Education</vt:lpstr>
      <vt:lpstr>Beach Summary</vt:lpstr>
      <vt:lpstr>Beach Summary</vt:lpstr>
      <vt:lpstr>Beach Summary</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MacGregor, Kim (MTCS)</cp:lastModifiedBy>
  <cp:revision>832</cp:revision>
  <cp:lastPrinted>2017-01-27T16:29:08Z</cp:lastPrinted>
  <dcterms:created xsi:type="dcterms:W3CDTF">2010-08-10T11:56:04Z</dcterms:created>
  <dcterms:modified xsi:type="dcterms:W3CDTF">2017-11-27T16:08:44Z</dcterms:modified>
</cp:coreProperties>
</file>