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1" r:id="rId1"/>
    <p:sldMasterId id="2147483795" r:id="rId2"/>
    <p:sldMasterId id="2147484383" r:id="rId3"/>
    <p:sldMasterId id="2147484402" r:id="rId4"/>
  </p:sldMasterIdLst>
  <p:notesMasterIdLst>
    <p:notesMasterId r:id="rId29"/>
  </p:notesMasterIdLst>
  <p:handoutMasterIdLst>
    <p:handoutMasterId r:id="rId30"/>
  </p:handoutMasterIdLst>
  <p:sldIdLst>
    <p:sldId id="373" r:id="rId5"/>
    <p:sldId id="485" r:id="rId6"/>
    <p:sldId id="377" r:id="rId7"/>
    <p:sldId id="378" r:id="rId8"/>
    <p:sldId id="480" r:id="rId9"/>
    <p:sldId id="481" r:id="rId10"/>
    <p:sldId id="464" r:id="rId11"/>
    <p:sldId id="454" r:id="rId12"/>
    <p:sldId id="437" r:id="rId13"/>
    <p:sldId id="469" r:id="rId14"/>
    <p:sldId id="379" r:id="rId15"/>
    <p:sldId id="380" r:id="rId16"/>
    <p:sldId id="381" r:id="rId17"/>
    <p:sldId id="470" r:id="rId18"/>
    <p:sldId id="383" r:id="rId19"/>
    <p:sldId id="384" r:id="rId20"/>
    <p:sldId id="428" r:id="rId21"/>
    <p:sldId id="465" r:id="rId22"/>
    <p:sldId id="467" r:id="rId23"/>
    <p:sldId id="468" r:id="rId24"/>
    <p:sldId id="483" r:id="rId25"/>
    <p:sldId id="392" r:id="rId26"/>
    <p:sldId id="484" r:id="rId27"/>
    <p:sldId id="393" r:id="rId28"/>
  </p:sldIdLst>
  <p:sldSz cx="9144000" cy="6858000" type="screen4x3"/>
  <p:notesSz cx="7010400" cy="9296400"/>
  <p:defaultTextStyle>
    <a:defPPr>
      <a:defRPr lang="en-CA"/>
    </a:defPPr>
    <a:lvl1pPr algn="ctr" rtl="0" fontAlgn="base">
      <a:spcBef>
        <a:spcPct val="50000"/>
      </a:spcBef>
      <a:spcAft>
        <a:spcPct val="0"/>
      </a:spcAft>
      <a:defRPr kern="1200">
        <a:solidFill>
          <a:schemeClr val="tx1"/>
        </a:solidFill>
        <a:latin typeface="Arial" charset="0"/>
        <a:ea typeface="+mn-ea"/>
        <a:cs typeface="+mn-cs"/>
      </a:defRPr>
    </a:lvl1pPr>
    <a:lvl2pPr marL="457200" algn="ctr" rtl="0" fontAlgn="base">
      <a:spcBef>
        <a:spcPct val="50000"/>
      </a:spcBef>
      <a:spcAft>
        <a:spcPct val="0"/>
      </a:spcAft>
      <a:defRPr kern="1200">
        <a:solidFill>
          <a:schemeClr val="tx1"/>
        </a:solidFill>
        <a:latin typeface="Arial" charset="0"/>
        <a:ea typeface="+mn-ea"/>
        <a:cs typeface="+mn-cs"/>
      </a:defRPr>
    </a:lvl2pPr>
    <a:lvl3pPr marL="914400" algn="ctr" rtl="0" fontAlgn="base">
      <a:spcBef>
        <a:spcPct val="50000"/>
      </a:spcBef>
      <a:spcAft>
        <a:spcPct val="0"/>
      </a:spcAft>
      <a:defRPr kern="1200">
        <a:solidFill>
          <a:schemeClr val="tx1"/>
        </a:solidFill>
        <a:latin typeface="Arial" charset="0"/>
        <a:ea typeface="+mn-ea"/>
        <a:cs typeface="+mn-cs"/>
      </a:defRPr>
    </a:lvl3pPr>
    <a:lvl4pPr marL="1371600" algn="ctr" rtl="0" fontAlgn="base">
      <a:spcBef>
        <a:spcPct val="50000"/>
      </a:spcBef>
      <a:spcAft>
        <a:spcPct val="0"/>
      </a:spcAft>
      <a:defRPr kern="1200">
        <a:solidFill>
          <a:schemeClr val="tx1"/>
        </a:solidFill>
        <a:latin typeface="Arial" charset="0"/>
        <a:ea typeface="+mn-ea"/>
        <a:cs typeface="+mn-cs"/>
      </a:defRPr>
    </a:lvl4pPr>
    <a:lvl5pPr marL="1828800" algn="ctr" rtl="0" fontAlgn="base">
      <a:spcBef>
        <a:spcPct val="5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9900"/>
    <a:srgbClr val="CCECFF"/>
    <a:srgbClr val="CC99FF"/>
    <a:srgbClr val="FFFFFF"/>
    <a:srgbClr val="FFCCFF"/>
    <a:srgbClr val="CCFF99"/>
    <a:srgbClr val="6600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265" autoAdjust="0"/>
    <p:restoredTop sz="89490" autoAdjust="0"/>
  </p:normalViewPr>
  <p:slideViewPr>
    <p:cSldViewPr>
      <p:cViewPr varScale="1">
        <p:scale>
          <a:sx n="66" d="100"/>
          <a:sy n="66" d="100"/>
        </p:scale>
        <p:origin x="-176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2040"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31" b="1" i="0" u="none" strike="noStrike" baseline="0">
                <a:solidFill>
                  <a:schemeClr val="tx1"/>
                </a:solidFill>
                <a:latin typeface="Arial"/>
                <a:ea typeface="Arial"/>
                <a:cs typeface="Arial"/>
              </a:defRPr>
            </a:pPr>
            <a:r>
              <a:rPr lang="en-CA" sz="937" b="1" i="0" u="none" strike="noStrike" baseline="0" dirty="0" smtClean="0">
                <a:solidFill>
                  <a:srgbClr val="000000"/>
                </a:solidFill>
                <a:latin typeface="Arial"/>
                <a:cs typeface="Arial"/>
              </a:rPr>
              <a:t>Indigenous Visits </a:t>
            </a:r>
            <a:r>
              <a:rPr lang="en-CA" sz="937" b="1" i="0" u="none" strike="noStrike" baseline="0" dirty="0">
                <a:solidFill>
                  <a:srgbClr val="000000"/>
                </a:solidFill>
                <a:latin typeface="Arial"/>
                <a:cs typeface="Arial"/>
              </a:rPr>
              <a:t>by Origin</a:t>
            </a:r>
          </a:p>
          <a:p>
            <a:pPr>
              <a:defRPr sz="1031" b="1" i="0" u="none" strike="noStrike" baseline="0">
                <a:solidFill>
                  <a:schemeClr val="tx1"/>
                </a:solidFill>
                <a:latin typeface="Arial"/>
                <a:ea typeface="Arial"/>
                <a:cs typeface="Arial"/>
              </a:defRPr>
            </a:pPr>
            <a:r>
              <a:rPr lang="en-CA" sz="750" b="1" i="0" u="none" strike="noStrike" baseline="0" dirty="0" smtClean="0">
                <a:solidFill>
                  <a:srgbClr val="000000"/>
                </a:solidFill>
                <a:latin typeface="Arial"/>
                <a:cs typeface="Arial"/>
              </a:rPr>
              <a:t>249,000</a:t>
            </a:r>
            <a:endParaRPr lang="en-CA" dirty="0"/>
          </a:p>
        </c:rich>
      </c:tx>
      <c:layout>
        <c:manualLayout>
          <c:xMode val="edge"/>
          <c:yMode val="edge"/>
          <c:x val="0.27138709854687904"/>
          <c:y val="0.86756275200691235"/>
        </c:manualLayout>
      </c:layout>
      <c:overlay val="0"/>
      <c:spPr>
        <a:noFill/>
        <a:ln w="23800">
          <a:noFill/>
        </a:ln>
      </c:spPr>
    </c:title>
    <c:autoTitleDeleted val="0"/>
    <c:plotArea>
      <c:layout>
        <c:manualLayout>
          <c:layoutTarget val="inner"/>
          <c:xMode val="edge"/>
          <c:yMode val="edge"/>
          <c:x val="0.13687150837988826"/>
          <c:y val="0.10334346504559271"/>
          <c:w val="0.68715083798882681"/>
          <c:h val="0.74772036474164139"/>
        </c:manualLayout>
      </c:layout>
      <c:pieChart>
        <c:varyColors val="1"/>
        <c:ser>
          <c:idx val="0"/>
          <c:order val="0"/>
          <c:tx>
            <c:strRef>
              <c:f>Sheet1!$A$2</c:f>
              <c:strCache>
                <c:ptCount val="1"/>
                <c:pt idx="0">
                  <c:v>Visits</c:v>
                </c:pt>
              </c:strCache>
            </c:strRef>
          </c:tx>
          <c:spPr>
            <a:solidFill>
              <a:schemeClr val="accent1"/>
            </a:solidFill>
            <a:ln w="11900">
              <a:solidFill>
                <a:schemeClr val="tx1"/>
              </a:solidFill>
              <a:prstDash val="solid"/>
            </a:ln>
          </c:spPr>
          <c:dPt>
            <c:idx val="0"/>
            <c:bubble3D val="0"/>
          </c:dPt>
          <c:dPt>
            <c:idx val="1"/>
            <c:bubble3D val="0"/>
            <c:spPr>
              <a:solidFill>
                <a:schemeClr val="accent2"/>
              </a:solidFill>
              <a:ln w="11900">
                <a:solidFill>
                  <a:schemeClr val="tx1"/>
                </a:solidFill>
                <a:prstDash val="solid"/>
              </a:ln>
            </c:spPr>
          </c:dPt>
          <c:dPt>
            <c:idx val="2"/>
            <c:bubble3D val="0"/>
            <c:spPr>
              <a:solidFill>
                <a:srgbClr val="FF0000"/>
              </a:solidFill>
              <a:ln w="11900">
                <a:solidFill>
                  <a:schemeClr val="tx1"/>
                </a:solidFill>
                <a:prstDash val="solid"/>
              </a:ln>
            </c:spPr>
          </c:dPt>
          <c:dPt>
            <c:idx val="3"/>
            <c:bubble3D val="0"/>
            <c:spPr>
              <a:solidFill>
                <a:schemeClr val="folHlink"/>
              </a:solidFill>
              <a:ln w="11900">
                <a:solidFill>
                  <a:schemeClr val="tx1"/>
                </a:solidFill>
                <a:prstDash val="solid"/>
              </a:ln>
            </c:spPr>
          </c:dPt>
          <c:dLbls>
            <c:dLbl>
              <c:idx val="1"/>
              <c:layout/>
              <c:tx>
                <c:rich>
                  <a:bodyPr/>
                  <a:lstStyle/>
                  <a:p>
                    <a:r>
                      <a:rPr lang="en-US" dirty="0">
                        <a:solidFill>
                          <a:schemeClr val="bg1"/>
                        </a:solidFill>
                      </a:rPr>
                      <a:t>U.S., 7.3%</a:t>
                    </a:r>
                  </a:p>
                </c:rich>
              </c:tx>
              <c:showLegendKey val="0"/>
              <c:showVal val="1"/>
              <c:showCatName val="1"/>
              <c:showSerName val="0"/>
              <c:showPercent val="0"/>
              <c:showBubbleSize val="0"/>
            </c:dLbl>
            <c:showLegendKey val="0"/>
            <c:showVal val="1"/>
            <c:showCatName val="1"/>
            <c:showSerName val="0"/>
            <c:showPercent val="0"/>
            <c:showBubbleSize val="0"/>
            <c:showLeaderLines val="1"/>
          </c:dLbls>
          <c:cat>
            <c:strRef>
              <c:f>Sheet1!$B$1:$E$1</c:f>
              <c:strCache>
                <c:ptCount val="4"/>
                <c:pt idx="0">
                  <c:v>Ont</c:v>
                </c:pt>
                <c:pt idx="1">
                  <c:v>U.S.</c:v>
                </c:pt>
                <c:pt idx="2">
                  <c:v>Other Can</c:v>
                </c:pt>
                <c:pt idx="3">
                  <c:v>Overseas</c:v>
                </c:pt>
              </c:strCache>
            </c:strRef>
          </c:cat>
          <c:val>
            <c:numRef>
              <c:f>Sheet1!$B$2:$E$2</c:f>
              <c:numCache>
                <c:formatCode>0.0%</c:formatCode>
                <c:ptCount val="4"/>
                <c:pt idx="0">
                  <c:v>0.79669673289878462</c:v>
                </c:pt>
                <c:pt idx="1">
                  <c:v>7.3226230447424698E-2</c:v>
                </c:pt>
                <c:pt idx="2">
                  <c:v>6.2577808417834183E-2</c:v>
                </c:pt>
                <c:pt idx="3">
                  <c:v>6.7499228235956457E-2</c:v>
                </c:pt>
              </c:numCache>
            </c:numRef>
          </c:val>
        </c:ser>
        <c:dLbls>
          <c:showLegendKey val="0"/>
          <c:showVal val="0"/>
          <c:showCatName val="0"/>
          <c:showSerName val="0"/>
          <c:showPercent val="0"/>
          <c:showBubbleSize val="0"/>
          <c:showLeaderLines val="1"/>
        </c:dLbls>
        <c:firstSliceAng val="0"/>
      </c:pieChart>
      <c:spPr>
        <a:noFill/>
        <a:ln w="25401">
          <a:noFill/>
        </a:ln>
      </c:spPr>
    </c:plotArea>
    <c:plotVisOnly val="1"/>
    <c:dispBlanksAs val="zero"/>
    <c:showDLblsOverMax val="0"/>
  </c:chart>
  <c:spPr>
    <a:noFill/>
    <a:ln>
      <a:noFill/>
    </a:ln>
  </c:spPr>
  <c:txPr>
    <a:bodyPr/>
    <a:lstStyle/>
    <a:p>
      <a:pPr>
        <a:defRPr sz="960" b="1" i="0" u="none" strike="noStrike" baseline="0">
          <a:solidFill>
            <a:schemeClr val="tx1"/>
          </a:solidFill>
          <a:latin typeface="Arial"/>
          <a:ea typeface="Arial"/>
          <a:cs typeface="Arial"/>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476190476190476"/>
          <c:y val="3.2967032967032968E-2"/>
          <c:w val="0.88412698412698409"/>
          <c:h val="0.63186813186813184"/>
        </c:manualLayout>
      </c:layout>
      <c:barChart>
        <c:barDir val="col"/>
        <c:grouping val="percentStacked"/>
        <c:varyColors val="0"/>
        <c:ser>
          <c:idx val="0"/>
          <c:order val="0"/>
          <c:tx>
            <c:strRef>
              <c:f>Sheet1!$A$2</c:f>
              <c:strCache>
                <c:ptCount val="1"/>
                <c:pt idx="0">
                  <c:v>Transportation</c:v>
                </c:pt>
              </c:strCache>
            </c:strRef>
          </c:tx>
          <c:spPr>
            <a:solidFill>
              <a:srgbClr val="FF0000"/>
            </a:solidFill>
            <a:ln w="12717">
              <a:solidFill>
                <a:schemeClr val="tx1"/>
              </a:solidFill>
              <a:prstDash val="solid"/>
            </a:ln>
          </c:spPr>
          <c:invertIfNegative val="0"/>
          <c:dLbls>
            <c:numFmt formatCode="0.0%" sourceLinked="0"/>
            <c:spPr>
              <a:noFill/>
              <a:ln w="25432">
                <a:noFill/>
              </a:ln>
            </c:spPr>
            <c:txPr>
              <a:bodyPr/>
              <a:lstStyle/>
              <a:p>
                <a:pPr>
                  <a:defRPr sz="927"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Indigenous</c:v>
                </c:pt>
                <c:pt idx="1">
                  <c:v>Total</c:v>
                </c:pt>
              </c:strCache>
            </c:strRef>
          </c:cat>
          <c:val>
            <c:numRef>
              <c:f>Sheet1!$B$2:$C$2</c:f>
              <c:numCache>
                <c:formatCode>0.0%</c:formatCode>
                <c:ptCount val="2"/>
                <c:pt idx="0">
                  <c:v>0.3169831852190661</c:v>
                </c:pt>
                <c:pt idx="1">
                  <c:v>0.35919713262611808</c:v>
                </c:pt>
              </c:numCache>
            </c:numRef>
          </c:val>
        </c:ser>
        <c:ser>
          <c:idx val="1"/>
          <c:order val="1"/>
          <c:tx>
            <c:strRef>
              <c:f>Sheet1!$A$3</c:f>
              <c:strCache>
                <c:ptCount val="1"/>
                <c:pt idx="0">
                  <c:v>Accommodation</c:v>
                </c:pt>
              </c:strCache>
            </c:strRef>
          </c:tx>
          <c:spPr>
            <a:solidFill>
              <a:srgbClr val="3366FF"/>
            </a:solidFill>
            <a:ln w="12717">
              <a:solidFill>
                <a:schemeClr val="tx1"/>
              </a:solidFill>
              <a:prstDash val="solid"/>
            </a:ln>
          </c:spPr>
          <c:invertIfNegative val="0"/>
          <c:dLbls>
            <c:numFmt formatCode="0.0%" sourceLinked="0"/>
            <c:spPr>
              <a:noFill/>
              <a:ln w="25432">
                <a:noFill/>
              </a:ln>
            </c:spPr>
            <c:txPr>
              <a:bodyPr/>
              <a:lstStyle/>
              <a:p>
                <a:pPr>
                  <a:defRPr sz="927"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Indigenous</c:v>
                </c:pt>
                <c:pt idx="1">
                  <c:v>Total</c:v>
                </c:pt>
              </c:strCache>
            </c:strRef>
          </c:cat>
          <c:val>
            <c:numRef>
              <c:f>Sheet1!$B$3:$C$3</c:f>
              <c:numCache>
                <c:formatCode>0.0%</c:formatCode>
                <c:ptCount val="2"/>
                <c:pt idx="0">
                  <c:v>0.24490128968664471</c:v>
                </c:pt>
                <c:pt idx="1">
                  <c:v>0.16687000074201819</c:v>
                </c:pt>
              </c:numCache>
            </c:numRef>
          </c:val>
        </c:ser>
        <c:ser>
          <c:idx val="2"/>
          <c:order val="2"/>
          <c:tx>
            <c:strRef>
              <c:f>Sheet1!$A$4</c:f>
              <c:strCache>
                <c:ptCount val="1"/>
                <c:pt idx="0">
                  <c:v>Food &amp; Beverage </c:v>
                </c:pt>
              </c:strCache>
            </c:strRef>
          </c:tx>
          <c:spPr>
            <a:solidFill>
              <a:srgbClr val="FFFF00"/>
            </a:solidFill>
            <a:ln w="12717">
              <a:solidFill>
                <a:schemeClr val="tx1"/>
              </a:solidFill>
              <a:prstDash val="solid"/>
            </a:ln>
          </c:spPr>
          <c:invertIfNegative val="0"/>
          <c:dLbls>
            <c:numFmt formatCode="0.0%" sourceLinked="0"/>
            <c:spPr>
              <a:noFill/>
              <a:ln w="25432">
                <a:noFill/>
              </a:ln>
            </c:spPr>
            <c:txPr>
              <a:bodyPr/>
              <a:lstStyle/>
              <a:p>
                <a:pPr>
                  <a:defRPr sz="927"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Indigenous</c:v>
                </c:pt>
                <c:pt idx="1">
                  <c:v>Total</c:v>
                </c:pt>
              </c:strCache>
            </c:strRef>
          </c:cat>
          <c:val>
            <c:numRef>
              <c:f>Sheet1!$B$4:$C$4</c:f>
              <c:numCache>
                <c:formatCode>0.0%</c:formatCode>
                <c:ptCount val="2"/>
                <c:pt idx="0">
                  <c:v>0.24645726780046048</c:v>
                </c:pt>
                <c:pt idx="1">
                  <c:v>0.27226165329274932</c:v>
                </c:pt>
              </c:numCache>
            </c:numRef>
          </c:val>
        </c:ser>
        <c:ser>
          <c:idx val="3"/>
          <c:order val="3"/>
          <c:tx>
            <c:strRef>
              <c:f>Sheet1!$A$5</c:f>
              <c:strCache>
                <c:ptCount val="1"/>
                <c:pt idx="0">
                  <c:v>Recreation/Entertainment</c:v>
                </c:pt>
              </c:strCache>
            </c:strRef>
          </c:tx>
          <c:spPr>
            <a:solidFill>
              <a:srgbClr val="00FF00"/>
            </a:solidFill>
            <a:ln w="12717">
              <a:solidFill>
                <a:schemeClr val="tx1"/>
              </a:solidFill>
              <a:prstDash val="solid"/>
            </a:ln>
          </c:spPr>
          <c:invertIfNegative val="0"/>
          <c:dLbls>
            <c:numFmt formatCode="0.0%" sourceLinked="0"/>
            <c:spPr>
              <a:noFill/>
              <a:ln w="25432">
                <a:noFill/>
              </a:ln>
            </c:spPr>
            <c:txPr>
              <a:bodyPr/>
              <a:lstStyle/>
              <a:p>
                <a:pPr>
                  <a:defRPr sz="927"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Indigenous</c:v>
                </c:pt>
                <c:pt idx="1">
                  <c:v>Total</c:v>
                </c:pt>
              </c:strCache>
            </c:strRef>
          </c:cat>
          <c:val>
            <c:numRef>
              <c:f>Sheet1!$B$5:$C$5</c:f>
              <c:numCache>
                <c:formatCode>0.0%</c:formatCode>
                <c:ptCount val="2"/>
                <c:pt idx="0">
                  <c:v>0.10764127515037573</c:v>
                </c:pt>
                <c:pt idx="1">
                  <c:v>7.6192761574933515E-2</c:v>
                </c:pt>
              </c:numCache>
            </c:numRef>
          </c:val>
        </c:ser>
        <c:ser>
          <c:idx val="4"/>
          <c:order val="4"/>
          <c:tx>
            <c:strRef>
              <c:f>Sheet1!$A$6</c:f>
              <c:strCache>
                <c:ptCount val="1"/>
                <c:pt idx="0">
                  <c:v>Retail/Other</c:v>
                </c:pt>
              </c:strCache>
            </c:strRef>
          </c:tx>
          <c:spPr>
            <a:solidFill>
              <a:srgbClr val="FF00FF"/>
            </a:solidFill>
            <a:ln w="12717">
              <a:solidFill>
                <a:schemeClr val="tx1"/>
              </a:solidFill>
              <a:prstDash val="solid"/>
            </a:ln>
          </c:spPr>
          <c:invertIfNegative val="0"/>
          <c:dLbls>
            <c:numFmt formatCode="0.0%" sourceLinked="0"/>
            <c:spPr>
              <a:noFill/>
              <a:ln w="25432">
                <a:noFill/>
              </a:ln>
            </c:spPr>
            <c:txPr>
              <a:bodyPr/>
              <a:lstStyle/>
              <a:p>
                <a:pPr>
                  <a:defRPr sz="927"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Indigenous</c:v>
                </c:pt>
                <c:pt idx="1">
                  <c:v>Total</c:v>
                </c:pt>
              </c:strCache>
            </c:strRef>
          </c:cat>
          <c:val>
            <c:numRef>
              <c:f>Sheet1!$B$6:$C$6</c:f>
              <c:numCache>
                <c:formatCode>0.0%</c:formatCode>
                <c:ptCount val="2"/>
                <c:pt idx="0">
                  <c:v>8.4016982143452892E-2</c:v>
                </c:pt>
                <c:pt idx="1">
                  <c:v>0.12547845176420053</c:v>
                </c:pt>
              </c:numCache>
            </c:numRef>
          </c:val>
        </c:ser>
        <c:dLbls>
          <c:showLegendKey val="0"/>
          <c:showVal val="0"/>
          <c:showCatName val="0"/>
          <c:showSerName val="0"/>
          <c:showPercent val="0"/>
          <c:showBubbleSize val="0"/>
        </c:dLbls>
        <c:gapWidth val="150"/>
        <c:overlap val="100"/>
        <c:axId val="23110400"/>
        <c:axId val="23111936"/>
      </c:barChart>
      <c:catAx>
        <c:axId val="23110400"/>
        <c:scaling>
          <c:orientation val="minMax"/>
        </c:scaling>
        <c:delete val="0"/>
        <c:axPos val="b"/>
        <c:numFmt formatCode="General" sourceLinked="1"/>
        <c:majorTickMark val="out"/>
        <c:minorTickMark val="none"/>
        <c:tickLblPos val="nextTo"/>
        <c:spPr>
          <a:ln w="3177">
            <a:solidFill>
              <a:schemeClr val="tx1"/>
            </a:solidFill>
            <a:prstDash val="solid"/>
          </a:ln>
        </c:spPr>
        <c:txPr>
          <a:bodyPr rot="0" vert="horz"/>
          <a:lstStyle/>
          <a:p>
            <a:pPr>
              <a:defRPr sz="1076" b="1" i="0" u="none" strike="noStrike" baseline="0">
                <a:solidFill>
                  <a:schemeClr val="tx1"/>
                </a:solidFill>
                <a:latin typeface="Arial"/>
                <a:ea typeface="Arial"/>
                <a:cs typeface="Arial"/>
              </a:defRPr>
            </a:pPr>
            <a:endParaRPr lang="en-US"/>
          </a:p>
        </c:txPr>
        <c:crossAx val="23111936"/>
        <c:crosses val="autoZero"/>
        <c:auto val="1"/>
        <c:lblAlgn val="ctr"/>
        <c:lblOffset val="100"/>
        <c:tickLblSkip val="1"/>
        <c:tickMarkSkip val="1"/>
        <c:noMultiLvlLbl val="0"/>
      </c:catAx>
      <c:valAx>
        <c:axId val="23111936"/>
        <c:scaling>
          <c:orientation val="minMax"/>
        </c:scaling>
        <c:delete val="0"/>
        <c:axPos val="l"/>
        <c:numFmt formatCode="0%" sourceLinked="1"/>
        <c:majorTickMark val="out"/>
        <c:minorTickMark val="none"/>
        <c:tickLblPos val="nextTo"/>
        <c:spPr>
          <a:ln w="3177">
            <a:solidFill>
              <a:schemeClr val="tx1"/>
            </a:solidFill>
            <a:prstDash val="solid"/>
          </a:ln>
        </c:spPr>
        <c:txPr>
          <a:bodyPr rot="0" vert="horz"/>
          <a:lstStyle/>
          <a:p>
            <a:pPr>
              <a:defRPr sz="927" b="1" i="0" u="none" strike="noStrike" baseline="0">
                <a:solidFill>
                  <a:schemeClr val="tx1"/>
                </a:solidFill>
                <a:latin typeface="Arial"/>
                <a:ea typeface="Arial"/>
                <a:cs typeface="Arial"/>
              </a:defRPr>
            </a:pPr>
            <a:endParaRPr lang="en-US"/>
          </a:p>
        </c:txPr>
        <c:crossAx val="23110400"/>
        <c:crosses val="autoZero"/>
        <c:crossBetween val="between"/>
        <c:majorUnit val="0.2"/>
      </c:valAx>
      <c:spPr>
        <a:noFill/>
        <a:ln w="12717">
          <a:solidFill>
            <a:schemeClr val="tx1"/>
          </a:solidFill>
          <a:prstDash val="solid"/>
        </a:ln>
      </c:spPr>
    </c:plotArea>
    <c:legend>
      <c:legendPos val="b"/>
      <c:layout>
        <c:manualLayout>
          <c:xMode val="edge"/>
          <c:yMode val="edge"/>
          <c:x val="6.5079404631383106E-2"/>
          <c:y val="0.76373638226728513"/>
          <c:w val="0.92698411907372347"/>
          <c:h val="0.12087901341099483"/>
        </c:manualLayout>
      </c:layout>
      <c:overlay val="0"/>
      <c:spPr>
        <a:noFill/>
        <a:ln w="25432">
          <a:noFill/>
        </a:ln>
      </c:spPr>
      <c:txPr>
        <a:bodyPr/>
        <a:lstStyle/>
        <a:p>
          <a:pPr>
            <a:defRPr sz="922"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77" b="1" i="0" u="none" strike="noStrike" baseline="0">
          <a:solidFill>
            <a:schemeClr val="tx1"/>
          </a:solidFill>
          <a:latin typeface="Arial"/>
          <a:ea typeface="Arial"/>
          <a:cs typeface="Arial"/>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476190476190476"/>
          <c:y val="3.2967032967032968E-2"/>
          <c:w val="0.88412698412698409"/>
          <c:h val="0.63461538461538458"/>
        </c:manualLayout>
      </c:layout>
      <c:barChart>
        <c:barDir val="col"/>
        <c:grouping val="percentStacked"/>
        <c:varyColors val="0"/>
        <c:ser>
          <c:idx val="0"/>
          <c:order val="0"/>
          <c:tx>
            <c:strRef>
              <c:f>Sheet1!$A$2</c:f>
              <c:strCache>
                <c:ptCount val="1"/>
                <c:pt idx="0">
                  <c:v>Pleasure</c:v>
                </c:pt>
              </c:strCache>
            </c:strRef>
          </c:tx>
          <c:spPr>
            <a:solidFill>
              <a:srgbClr val="FF0000"/>
            </a:solidFill>
            <a:ln w="12682">
              <a:solidFill>
                <a:schemeClr val="tx1"/>
              </a:solidFill>
              <a:prstDash val="solid"/>
            </a:ln>
          </c:spPr>
          <c:invertIfNegative val="0"/>
          <c:dLbls>
            <c:numFmt formatCode="0.0%" sourceLinked="0"/>
            <c:spPr>
              <a:noFill/>
              <a:ln w="25364">
                <a:noFill/>
              </a:ln>
            </c:spPr>
            <c:txPr>
              <a:bodyPr/>
              <a:lstStyle/>
              <a:p>
                <a:pPr>
                  <a:defRPr sz="92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Indigenous</c:v>
                </c:pt>
                <c:pt idx="1">
                  <c:v>Total</c:v>
                </c:pt>
              </c:strCache>
            </c:strRef>
          </c:cat>
          <c:val>
            <c:numRef>
              <c:f>Sheet1!$B$2:$C$2</c:f>
              <c:numCache>
                <c:formatCode>0.0%</c:formatCode>
                <c:ptCount val="2"/>
                <c:pt idx="0">
                  <c:v>0.23273705595384198</c:v>
                </c:pt>
                <c:pt idx="1">
                  <c:v>0.35232863482149879</c:v>
                </c:pt>
              </c:numCache>
            </c:numRef>
          </c:val>
        </c:ser>
        <c:ser>
          <c:idx val="1"/>
          <c:order val="1"/>
          <c:tx>
            <c:strRef>
              <c:f>Sheet1!$A$3</c:f>
              <c:strCache>
                <c:ptCount val="1"/>
                <c:pt idx="0">
                  <c:v>VFR</c:v>
                </c:pt>
              </c:strCache>
            </c:strRef>
          </c:tx>
          <c:spPr>
            <a:solidFill>
              <a:srgbClr val="3366FF"/>
            </a:solidFill>
            <a:ln w="12682">
              <a:solidFill>
                <a:schemeClr val="tx1"/>
              </a:solidFill>
              <a:prstDash val="solid"/>
            </a:ln>
          </c:spPr>
          <c:invertIfNegative val="0"/>
          <c:dLbls>
            <c:numFmt formatCode="0.0%" sourceLinked="0"/>
            <c:spPr>
              <a:noFill/>
              <a:ln w="25364">
                <a:noFill/>
              </a:ln>
            </c:spPr>
            <c:txPr>
              <a:bodyPr/>
              <a:lstStyle/>
              <a:p>
                <a:pPr>
                  <a:defRPr sz="92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Indigenous</c:v>
                </c:pt>
                <c:pt idx="1">
                  <c:v>Total</c:v>
                </c:pt>
              </c:strCache>
            </c:strRef>
          </c:cat>
          <c:val>
            <c:numRef>
              <c:f>Sheet1!$B$3:$C$3</c:f>
              <c:numCache>
                <c:formatCode>0.0%</c:formatCode>
                <c:ptCount val="2"/>
                <c:pt idx="0">
                  <c:v>0.68612276302205877</c:v>
                </c:pt>
                <c:pt idx="1">
                  <c:v>0.45981809624742631</c:v>
                </c:pt>
              </c:numCache>
            </c:numRef>
          </c:val>
        </c:ser>
        <c:ser>
          <c:idx val="2"/>
          <c:order val="2"/>
          <c:tx>
            <c:strRef>
              <c:f>Sheet1!$A$4</c:f>
              <c:strCache>
                <c:ptCount val="1"/>
                <c:pt idx="0">
                  <c:v>Business</c:v>
                </c:pt>
              </c:strCache>
            </c:strRef>
          </c:tx>
          <c:spPr>
            <a:solidFill>
              <a:srgbClr val="FFFF00"/>
            </a:solidFill>
            <a:ln w="12682">
              <a:solidFill>
                <a:schemeClr val="tx1"/>
              </a:solidFill>
              <a:prstDash val="solid"/>
            </a:ln>
          </c:spPr>
          <c:invertIfNegative val="0"/>
          <c:dLbls>
            <c:numFmt formatCode="0.0%" sourceLinked="0"/>
            <c:spPr>
              <a:noFill/>
              <a:ln w="25364">
                <a:noFill/>
              </a:ln>
            </c:spPr>
            <c:txPr>
              <a:bodyPr/>
              <a:lstStyle/>
              <a:p>
                <a:pPr>
                  <a:defRPr sz="92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Indigenous</c:v>
                </c:pt>
                <c:pt idx="1">
                  <c:v>Total</c:v>
                </c:pt>
              </c:strCache>
            </c:strRef>
          </c:cat>
          <c:val>
            <c:numRef>
              <c:f>Sheet1!$B$4:$C$4</c:f>
              <c:numCache>
                <c:formatCode>0.0%</c:formatCode>
                <c:ptCount val="2"/>
                <c:pt idx="0">
                  <c:v>3.9510521319776663E-2</c:v>
                </c:pt>
                <c:pt idx="1">
                  <c:v>8.5166116089601285E-2</c:v>
                </c:pt>
              </c:numCache>
            </c:numRef>
          </c:val>
        </c:ser>
        <c:ser>
          <c:idx val="3"/>
          <c:order val="3"/>
          <c:tx>
            <c:strRef>
              <c:f>Sheet1!$A$5</c:f>
              <c:strCache>
                <c:ptCount val="1"/>
                <c:pt idx="0">
                  <c:v>Other</c:v>
                </c:pt>
              </c:strCache>
            </c:strRef>
          </c:tx>
          <c:spPr>
            <a:solidFill>
              <a:srgbClr val="00FF00"/>
            </a:solidFill>
            <a:ln w="12682">
              <a:solidFill>
                <a:schemeClr val="tx1"/>
              </a:solidFill>
              <a:prstDash val="solid"/>
            </a:ln>
          </c:spPr>
          <c:invertIfNegative val="0"/>
          <c:dLbls>
            <c:numFmt formatCode="0.0%" sourceLinked="0"/>
            <c:spPr>
              <a:noFill/>
              <a:ln w="25364">
                <a:noFill/>
              </a:ln>
            </c:spPr>
            <c:txPr>
              <a:bodyPr/>
              <a:lstStyle/>
              <a:p>
                <a:pPr>
                  <a:defRPr sz="92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Indigenous</c:v>
                </c:pt>
                <c:pt idx="1">
                  <c:v>Total</c:v>
                </c:pt>
              </c:strCache>
            </c:strRef>
          </c:cat>
          <c:val>
            <c:numRef>
              <c:f>Sheet1!$B$5:$C$5</c:f>
              <c:numCache>
                <c:formatCode>0.0%</c:formatCode>
                <c:ptCount val="2"/>
                <c:pt idx="0">
                  <c:v>4.1629659704322641E-2</c:v>
                </c:pt>
                <c:pt idx="1">
                  <c:v>0.10268715284147367</c:v>
                </c:pt>
              </c:numCache>
            </c:numRef>
          </c:val>
        </c:ser>
        <c:dLbls>
          <c:showLegendKey val="0"/>
          <c:showVal val="0"/>
          <c:showCatName val="0"/>
          <c:showSerName val="0"/>
          <c:showPercent val="0"/>
          <c:showBubbleSize val="0"/>
        </c:dLbls>
        <c:gapWidth val="150"/>
        <c:overlap val="100"/>
        <c:axId val="23186432"/>
        <c:axId val="23192320"/>
      </c:barChart>
      <c:catAx>
        <c:axId val="23186432"/>
        <c:scaling>
          <c:orientation val="minMax"/>
        </c:scaling>
        <c:delete val="0"/>
        <c:axPos val="b"/>
        <c:numFmt formatCode="General" sourceLinked="1"/>
        <c:majorTickMark val="out"/>
        <c:minorTickMark val="none"/>
        <c:tickLblPos val="nextTo"/>
        <c:spPr>
          <a:ln w="3170">
            <a:solidFill>
              <a:schemeClr val="tx1"/>
            </a:solidFill>
            <a:prstDash val="solid"/>
          </a:ln>
        </c:spPr>
        <c:txPr>
          <a:bodyPr rot="0" vert="horz"/>
          <a:lstStyle/>
          <a:p>
            <a:pPr>
              <a:defRPr sz="924" b="1" i="0" u="none" strike="noStrike" baseline="0">
                <a:solidFill>
                  <a:schemeClr val="tx1"/>
                </a:solidFill>
                <a:latin typeface="Arial"/>
                <a:ea typeface="Arial"/>
                <a:cs typeface="Arial"/>
              </a:defRPr>
            </a:pPr>
            <a:endParaRPr lang="en-US"/>
          </a:p>
        </c:txPr>
        <c:crossAx val="23192320"/>
        <c:crosses val="autoZero"/>
        <c:auto val="1"/>
        <c:lblAlgn val="ctr"/>
        <c:lblOffset val="100"/>
        <c:tickLblSkip val="1"/>
        <c:tickMarkSkip val="1"/>
        <c:noMultiLvlLbl val="0"/>
      </c:catAx>
      <c:valAx>
        <c:axId val="23192320"/>
        <c:scaling>
          <c:orientation val="minMax"/>
        </c:scaling>
        <c:delete val="0"/>
        <c:axPos val="l"/>
        <c:numFmt formatCode="0%" sourceLinked="1"/>
        <c:majorTickMark val="out"/>
        <c:minorTickMark val="none"/>
        <c:tickLblPos val="nextTo"/>
        <c:spPr>
          <a:ln w="3170">
            <a:solidFill>
              <a:schemeClr val="tx1"/>
            </a:solidFill>
            <a:prstDash val="solid"/>
          </a:ln>
        </c:spPr>
        <c:txPr>
          <a:bodyPr rot="0" vert="horz"/>
          <a:lstStyle/>
          <a:p>
            <a:pPr>
              <a:defRPr sz="924" b="1" i="0" u="none" strike="noStrike" baseline="0">
                <a:solidFill>
                  <a:schemeClr val="tx1"/>
                </a:solidFill>
                <a:latin typeface="Arial"/>
                <a:ea typeface="Arial"/>
                <a:cs typeface="Arial"/>
              </a:defRPr>
            </a:pPr>
            <a:endParaRPr lang="en-US"/>
          </a:p>
        </c:txPr>
        <c:crossAx val="23186432"/>
        <c:crosses val="autoZero"/>
        <c:crossBetween val="between"/>
        <c:majorUnit val="0.2"/>
      </c:valAx>
      <c:spPr>
        <a:noFill/>
        <a:ln w="12682">
          <a:solidFill>
            <a:schemeClr val="tx1"/>
          </a:solidFill>
          <a:prstDash val="solid"/>
        </a:ln>
      </c:spPr>
    </c:plotArea>
    <c:legend>
      <c:legendPos val="b"/>
      <c:layout>
        <c:manualLayout>
          <c:xMode val="edge"/>
          <c:yMode val="edge"/>
          <c:x val="6.3492023751403087E-2"/>
          <c:y val="0.76923074698307337"/>
          <c:w val="0.91269848820566746"/>
          <c:h val="9.3406506004931167E-2"/>
        </c:manualLayout>
      </c:layout>
      <c:overlay val="0"/>
      <c:spPr>
        <a:noFill/>
        <a:ln w="25364">
          <a:noFill/>
        </a:ln>
      </c:spPr>
      <c:txPr>
        <a:bodyPr/>
        <a:lstStyle/>
        <a:p>
          <a:pPr>
            <a:defRPr sz="1099"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73" b="1" i="0" u="none" strike="noStrike" baseline="0">
          <a:solidFill>
            <a:schemeClr val="tx1"/>
          </a:solidFill>
          <a:latin typeface="Arial"/>
          <a:ea typeface="Arial"/>
          <a:cs typeface="Arial"/>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376134889753567"/>
          <c:y val="5.4545454545454543E-2"/>
          <c:w val="0.84954604409857326"/>
          <c:h val="0.68888888888888888"/>
        </c:manualLayout>
      </c:layout>
      <c:barChart>
        <c:barDir val="col"/>
        <c:grouping val="clustered"/>
        <c:varyColors val="0"/>
        <c:ser>
          <c:idx val="0"/>
          <c:order val="0"/>
          <c:tx>
            <c:strRef>
              <c:f>Sheet1!$A$2</c:f>
              <c:strCache>
                <c:ptCount val="1"/>
                <c:pt idx="0">
                  <c:v>Private</c:v>
                </c:pt>
              </c:strCache>
            </c:strRef>
          </c:tx>
          <c:spPr>
            <a:solidFill>
              <a:srgbClr val="FF0000"/>
            </a:solidFill>
            <a:ln w="9352">
              <a:solidFill>
                <a:schemeClr val="tx1"/>
              </a:solidFill>
              <a:prstDash val="solid"/>
            </a:ln>
          </c:spPr>
          <c:invertIfNegative val="0"/>
          <c:dLbls>
            <c:numFmt formatCode="0.0%" sourceLinked="0"/>
            <c:spPr>
              <a:noFill/>
              <a:ln w="18704">
                <a:noFill/>
              </a:ln>
            </c:spPr>
            <c:txPr>
              <a:bodyPr/>
              <a:lstStyle/>
              <a:p>
                <a:pPr>
                  <a:defRPr sz="1032"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Indigenous</c:v>
                </c:pt>
                <c:pt idx="1">
                  <c:v>Total</c:v>
                </c:pt>
              </c:strCache>
            </c:strRef>
          </c:cat>
          <c:val>
            <c:numRef>
              <c:f>Sheet1!$B$2:$C$2</c:f>
              <c:numCache>
                <c:formatCode>0.0%</c:formatCode>
                <c:ptCount val="2"/>
                <c:pt idx="0">
                  <c:v>0.67005572529018842</c:v>
                </c:pt>
                <c:pt idx="1">
                  <c:v>0.61216774659652284</c:v>
                </c:pt>
              </c:numCache>
            </c:numRef>
          </c:val>
        </c:ser>
        <c:ser>
          <c:idx val="1"/>
          <c:order val="1"/>
          <c:tx>
            <c:strRef>
              <c:f>Sheet1!$A$3</c:f>
              <c:strCache>
                <c:ptCount val="1"/>
                <c:pt idx="0">
                  <c:v>Commercial</c:v>
                </c:pt>
              </c:strCache>
            </c:strRef>
          </c:tx>
          <c:spPr>
            <a:solidFill>
              <a:srgbClr val="3366FF"/>
            </a:solidFill>
            <a:ln w="9352">
              <a:solidFill>
                <a:schemeClr val="tx1"/>
              </a:solidFill>
              <a:prstDash val="solid"/>
            </a:ln>
          </c:spPr>
          <c:invertIfNegative val="0"/>
          <c:dLbls>
            <c:dLbl>
              <c:idx val="0"/>
              <c:layout>
                <c:manualLayout>
                  <c:x val="1.8917801676853391E-2"/>
                  <c:y val="-4.0148442392133766E-3"/>
                </c:manualLayout>
              </c:layout>
              <c:dLblPos val="outEnd"/>
              <c:showLegendKey val="0"/>
              <c:showVal val="1"/>
              <c:showCatName val="0"/>
              <c:showSerName val="0"/>
              <c:showPercent val="0"/>
              <c:showBubbleSize val="0"/>
            </c:dLbl>
            <c:dLbl>
              <c:idx val="1"/>
              <c:layout>
                <c:manualLayout>
                  <c:x val="1.2432737362660453E-2"/>
                  <c:y val="-7.8255688029534535E-3"/>
                </c:manualLayout>
              </c:layout>
              <c:dLblPos val="outEnd"/>
              <c:showLegendKey val="0"/>
              <c:showVal val="1"/>
              <c:showCatName val="0"/>
              <c:showSerName val="0"/>
              <c:showPercent val="0"/>
              <c:showBubbleSize val="0"/>
            </c:dLbl>
            <c:dLbl>
              <c:idx val="3"/>
              <c:layout>
                <c:manualLayout>
                  <c:x val="2.1511709667082352E-2"/>
                  <c:y val="-5.3633272984242577E-3"/>
                </c:manualLayout>
              </c:layout>
              <c:dLblPos val="outEnd"/>
              <c:showLegendKey val="0"/>
              <c:showVal val="1"/>
              <c:showCatName val="0"/>
              <c:showSerName val="0"/>
              <c:showPercent val="0"/>
              <c:showBubbleSize val="0"/>
            </c:dLbl>
            <c:numFmt formatCode="0.0%" sourceLinked="0"/>
            <c:spPr>
              <a:noFill/>
              <a:ln w="18704">
                <a:noFill/>
              </a:ln>
            </c:spPr>
            <c:txPr>
              <a:bodyPr/>
              <a:lstStyle/>
              <a:p>
                <a:pPr>
                  <a:defRPr sz="1032"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Indigenous</c:v>
                </c:pt>
                <c:pt idx="1">
                  <c:v>Total</c:v>
                </c:pt>
              </c:strCache>
            </c:strRef>
          </c:cat>
          <c:val>
            <c:numRef>
              <c:f>Sheet1!$B$3:$C$3</c:f>
              <c:numCache>
                <c:formatCode>0.0%</c:formatCode>
                <c:ptCount val="2"/>
                <c:pt idx="0">
                  <c:v>0.24094382122313351</c:v>
                </c:pt>
                <c:pt idx="1">
                  <c:v>0.25933282517741896</c:v>
                </c:pt>
              </c:numCache>
            </c:numRef>
          </c:val>
        </c:ser>
        <c:ser>
          <c:idx val="2"/>
          <c:order val="2"/>
          <c:tx>
            <c:strRef>
              <c:f>Sheet1!$A$4</c:f>
              <c:strCache>
                <c:ptCount val="1"/>
                <c:pt idx="0">
                  <c:v>Campgrounds</c:v>
                </c:pt>
              </c:strCache>
            </c:strRef>
          </c:tx>
          <c:spPr>
            <a:solidFill>
              <a:srgbClr val="00FF00"/>
            </a:solidFill>
            <a:ln w="9352">
              <a:solidFill>
                <a:schemeClr val="tx1"/>
              </a:solidFill>
              <a:prstDash val="solid"/>
            </a:ln>
          </c:spPr>
          <c:invertIfNegative val="0"/>
          <c:dLbls>
            <c:dLbl>
              <c:idx val="0"/>
              <c:layout>
                <c:manualLayout>
                  <c:x val="2.1078021219743084E-2"/>
                  <c:y val="-6.275067476072759E-3"/>
                </c:manualLayout>
              </c:layout>
              <c:dLblPos val="outEnd"/>
              <c:showLegendKey val="0"/>
              <c:showVal val="1"/>
              <c:showCatName val="0"/>
              <c:showSerName val="0"/>
              <c:showPercent val="0"/>
              <c:showBubbleSize val="0"/>
            </c:dLbl>
            <c:dLbl>
              <c:idx val="1"/>
              <c:layout>
                <c:manualLayout>
                  <c:x val="1.7186990627988528E-2"/>
                  <c:y val="-4.0880470877834368E-3"/>
                </c:manualLayout>
              </c:layout>
              <c:dLblPos val="outEnd"/>
              <c:showLegendKey val="0"/>
              <c:showVal val="1"/>
              <c:showCatName val="0"/>
              <c:showSerName val="0"/>
              <c:showPercent val="0"/>
              <c:showBubbleSize val="0"/>
            </c:dLbl>
            <c:dLbl>
              <c:idx val="2"/>
              <c:layout>
                <c:manualLayout>
                  <c:x val="2.1077875495630619E-2"/>
                  <c:y val="-9.257306298185693E-3"/>
                </c:manualLayout>
              </c:layout>
              <c:dLblPos val="outEnd"/>
              <c:showLegendKey val="0"/>
              <c:showVal val="1"/>
              <c:showCatName val="0"/>
              <c:showSerName val="0"/>
              <c:showPercent val="0"/>
              <c:showBubbleSize val="0"/>
            </c:dLbl>
            <c:dLbl>
              <c:idx val="3"/>
              <c:layout>
                <c:manualLayout>
                  <c:x val="2.1077895487533607E-2"/>
                  <c:y val="-4.7522273581860749E-3"/>
                </c:manualLayout>
              </c:layout>
              <c:dLblPos val="outEnd"/>
              <c:showLegendKey val="0"/>
              <c:showVal val="1"/>
              <c:showCatName val="0"/>
              <c:showSerName val="0"/>
              <c:showPercent val="0"/>
              <c:showBubbleSize val="0"/>
            </c:dLbl>
            <c:dLbl>
              <c:idx val="4"/>
              <c:layout>
                <c:manualLayout>
                  <c:x val="1.5889848034559832E-2"/>
                  <c:y val="-5.714264160096974E-3"/>
                </c:manualLayout>
              </c:layout>
              <c:dLblPos val="outEnd"/>
              <c:showLegendKey val="0"/>
              <c:showVal val="1"/>
              <c:showCatName val="0"/>
              <c:showSerName val="0"/>
              <c:showPercent val="0"/>
              <c:showBubbleSize val="0"/>
            </c:dLbl>
            <c:numFmt formatCode="0.0%" sourceLinked="0"/>
            <c:spPr>
              <a:noFill/>
              <a:ln w="18704">
                <a:noFill/>
              </a:ln>
            </c:spPr>
            <c:txPr>
              <a:bodyPr/>
              <a:lstStyle/>
              <a:p>
                <a:pPr>
                  <a:defRPr sz="1032"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Indigenous</c:v>
                </c:pt>
                <c:pt idx="1">
                  <c:v>Total</c:v>
                </c:pt>
              </c:strCache>
            </c:strRef>
          </c:cat>
          <c:val>
            <c:numRef>
              <c:f>Sheet1!$B$4:$C$4</c:f>
              <c:numCache>
                <c:formatCode>0.0%</c:formatCode>
                <c:ptCount val="2"/>
                <c:pt idx="0">
                  <c:v>8.9000453632607598E-2</c:v>
                </c:pt>
                <c:pt idx="1">
                  <c:v>5.3090812696641967E-2</c:v>
                </c:pt>
              </c:numCache>
            </c:numRef>
          </c:val>
        </c:ser>
        <c:dLbls>
          <c:showLegendKey val="0"/>
          <c:showVal val="0"/>
          <c:showCatName val="0"/>
          <c:showSerName val="0"/>
          <c:showPercent val="0"/>
          <c:showBubbleSize val="0"/>
        </c:dLbls>
        <c:gapWidth val="150"/>
        <c:axId val="23357312"/>
        <c:axId val="23358848"/>
      </c:barChart>
      <c:catAx>
        <c:axId val="23357312"/>
        <c:scaling>
          <c:orientation val="minMax"/>
        </c:scaling>
        <c:delete val="0"/>
        <c:axPos val="b"/>
        <c:numFmt formatCode="General" sourceLinked="1"/>
        <c:majorTickMark val="out"/>
        <c:minorTickMark val="none"/>
        <c:tickLblPos val="nextTo"/>
        <c:spPr>
          <a:ln w="2339">
            <a:solidFill>
              <a:schemeClr val="tx1"/>
            </a:solidFill>
            <a:prstDash val="solid"/>
          </a:ln>
        </c:spPr>
        <c:txPr>
          <a:bodyPr rot="0" vert="horz"/>
          <a:lstStyle/>
          <a:p>
            <a:pPr>
              <a:defRPr sz="1032" b="1" i="0" u="none" strike="noStrike" baseline="0">
                <a:solidFill>
                  <a:schemeClr val="tx1"/>
                </a:solidFill>
                <a:latin typeface="Arial"/>
                <a:ea typeface="Arial"/>
                <a:cs typeface="Arial"/>
              </a:defRPr>
            </a:pPr>
            <a:endParaRPr lang="en-US"/>
          </a:p>
        </c:txPr>
        <c:crossAx val="23358848"/>
        <c:crosses val="autoZero"/>
        <c:auto val="1"/>
        <c:lblAlgn val="ctr"/>
        <c:lblOffset val="100"/>
        <c:tickLblSkip val="1"/>
        <c:tickMarkSkip val="1"/>
        <c:noMultiLvlLbl val="0"/>
      </c:catAx>
      <c:valAx>
        <c:axId val="23358848"/>
        <c:scaling>
          <c:orientation val="minMax"/>
        </c:scaling>
        <c:delete val="0"/>
        <c:axPos val="l"/>
        <c:numFmt formatCode="0%" sourceLinked="0"/>
        <c:majorTickMark val="out"/>
        <c:minorTickMark val="none"/>
        <c:tickLblPos val="nextTo"/>
        <c:spPr>
          <a:ln w="2339">
            <a:solidFill>
              <a:schemeClr val="tx1"/>
            </a:solidFill>
            <a:prstDash val="solid"/>
          </a:ln>
        </c:spPr>
        <c:txPr>
          <a:bodyPr rot="0" vert="horz"/>
          <a:lstStyle/>
          <a:p>
            <a:pPr>
              <a:defRPr sz="1032" b="1" i="0" u="none" strike="noStrike" baseline="0">
                <a:solidFill>
                  <a:schemeClr val="tx1"/>
                </a:solidFill>
                <a:latin typeface="Arial"/>
                <a:ea typeface="Arial"/>
                <a:cs typeface="Arial"/>
              </a:defRPr>
            </a:pPr>
            <a:endParaRPr lang="en-US"/>
          </a:p>
        </c:txPr>
        <c:crossAx val="23357312"/>
        <c:crosses val="autoZero"/>
        <c:crossBetween val="between"/>
        <c:majorUnit val="0.2"/>
      </c:valAx>
      <c:spPr>
        <a:noFill/>
        <a:ln w="25398">
          <a:noFill/>
        </a:ln>
      </c:spPr>
    </c:plotArea>
    <c:legend>
      <c:legendPos val="b"/>
      <c:layout>
        <c:manualLayout>
          <c:xMode val="edge"/>
          <c:yMode val="edge"/>
          <c:x val="0.1841764744071302"/>
          <c:y val="0.89494960919940258"/>
          <c:w val="0.67055767322370929"/>
          <c:h val="0.10505039080059742"/>
        </c:manualLayout>
      </c:layout>
      <c:overlay val="0"/>
      <c:spPr>
        <a:noFill/>
        <a:ln w="18704">
          <a:noFill/>
        </a:ln>
      </c:spPr>
      <c:txPr>
        <a:bodyPr/>
        <a:lstStyle/>
        <a:p>
          <a:pPr>
            <a:defRPr sz="947"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84" b="1" i="0" u="none" strike="noStrike" baseline="0">
          <a:solidFill>
            <a:schemeClr val="tx1"/>
          </a:solidFill>
          <a:latin typeface="Arial"/>
          <a:ea typeface="Arial"/>
          <a:cs typeface="Arial"/>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476190476190476"/>
          <c:y val="3.2967032967032968E-2"/>
          <c:w val="0.88412698412698409"/>
          <c:h val="0.63736263736263732"/>
        </c:manualLayout>
      </c:layout>
      <c:barChart>
        <c:barDir val="col"/>
        <c:grouping val="percentStacked"/>
        <c:varyColors val="0"/>
        <c:ser>
          <c:idx val="0"/>
          <c:order val="0"/>
          <c:tx>
            <c:strRef>
              <c:f>Sheet1!$A$2</c:f>
              <c:strCache>
                <c:ptCount val="1"/>
                <c:pt idx="0">
                  <c:v>Jan-Mar</c:v>
                </c:pt>
              </c:strCache>
            </c:strRef>
          </c:tx>
          <c:spPr>
            <a:solidFill>
              <a:srgbClr val="FF0000"/>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Indigenous</c:v>
                </c:pt>
                <c:pt idx="1">
                  <c:v>Total</c:v>
                </c:pt>
              </c:strCache>
            </c:strRef>
          </c:cat>
          <c:val>
            <c:numRef>
              <c:f>Sheet1!$B$2:$C$2</c:f>
              <c:numCache>
                <c:formatCode>0.0%</c:formatCode>
                <c:ptCount val="2"/>
                <c:pt idx="0">
                  <c:v>1.0652921306216513E-2</c:v>
                </c:pt>
                <c:pt idx="1">
                  <c:v>0.19853954233208712</c:v>
                </c:pt>
              </c:numCache>
            </c:numRef>
          </c:val>
        </c:ser>
        <c:ser>
          <c:idx val="1"/>
          <c:order val="1"/>
          <c:tx>
            <c:strRef>
              <c:f>Sheet1!$A$3</c:f>
              <c:strCache>
                <c:ptCount val="1"/>
                <c:pt idx="0">
                  <c:v>Apr-Jun</c:v>
                </c:pt>
              </c:strCache>
            </c:strRef>
          </c:tx>
          <c:spPr>
            <a:solidFill>
              <a:srgbClr val="3366FF"/>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Indigenous</c:v>
                </c:pt>
                <c:pt idx="1">
                  <c:v>Total</c:v>
                </c:pt>
              </c:strCache>
            </c:strRef>
          </c:cat>
          <c:val>
            <c:numRef>
              <c:f>Sheet1!$B$3:$C$3</c:f>
              <c:numCache>
                <c:formatCode>0.0%</c:formatCode>
                <c:ptCount val="2"/>
                <c:pt idx="0">
                  <c:v>0.60653815372105246</c:v>
                </c:pt>
                <c:pt idx="1">
                  <c:v>0.26167628599961495</c:v>
                </c:pt>
              </c:numCache>
            </c:numRef>
          </c:val>
        </c:ser>
        <c:ser>
          <c:idx val="2"/>
          <c:order val="2"/>
          <c:tx>
            <c:strRef>
              <c:f>Sheet1!$A$4</c:f>
              <c:strCache>
                <c:ptCount val="1"/>
                <c:pt idx="0">
                  <c:v>Jul-Sep</c:v>
                </c:pt>
              </c:strCache>
            </c:strRef>
          </c:tx>
          <c:spPr>
            <a:solidFill>
              <a:srgbClr val="FFFF00"/>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Indigenous</c:v>
                </c:pt>
                <c:pt idx="1">
                  <c:v>Total</c:v>
                </c:pt>
              </c:strCache>
            </c:strRef>
          </c:cat>
          <c:val>
            <c:numRef>
              <c:f>Sheet1!$B$4:$C$4</c:f>
              <c:numCache>
                <c:formatCode>0.0%</c:formatCode>
                <c:ptCount val="2"/>
                <c:pt idx="0">
                  <c:v>0.23430561893112273</c:v>
                </c:pt>
                <c:pt idx="1">
                  <c:v>0.30817411633213626</c:v>
                </c:pt>
              </c:numCache>
            </c:numRef>
          </c:val>
        </c:ser>
        <c:ser>
          <c:idx val="3"/>
          <c:order val="3"/>
          <c:tx>
            <c:strRef>
              <c:f>Sheet1!$A$5</c:f>
              <c:strCache>
                <c:ptCount val="1"/>
                <c:pt idx="0">
                  <c:v>Oct-Dec</c:v>
                </c:pt>
              </c:strCache>
            </c:strRef>
          </c:tx>
          <c:spPr>
            <a:solidFill>
              <a:srgbClr val="00FF00"/>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Indigenous</c:v>
                </c:pt>
                <c:pt idx="1">
                  <c:v>Total</c:v>
                </c:pt>
              </c:strCache>
            </c:strRef>
          </c:cat>
          <c:val>
            <c:numRef>
              <c:f>Sheet1!$B$5:$C$5</c:f>
              <c:numCache>
                <c:formatCode>0.0%</c:formatCode>
                <c:ptCount val="2"/>
                <c:pt idx="0">
                  <c:v>0.14850330604160825</c:v>
                </c:pt>
                <c:pt idx="1">
                  <c:v>0.23161005533616166</c:v>
                </c:pt>
              </c:numCache>
            </c:numRef>
          </c:val>
        </c:ser>
        <c:dLbls>
          <c:showLegendKey val="0"/>
          <c:showVal val="0"/>
          <c:showCatName val="0"/>
          <c:showSerName val="0"/>
          <c:showPercent val="0"/>
          <c:showBubbleSize val="0"/>
        </c:dLbls>
        <c:gapWidth val="150"/>
        <c:overlap val="100"/>
        <c:axId val="23377408"/>
        <c:axId val="23378944"/>
      </c:barChart>
      <c:catAx>
        <c:axId val="23377408"/>
        <c:scaling>
          <c:orientation val="minMax"/>
        </c:scaling>
        <c:delete val="0"/>
        <c:axPos val="b"/>
        <c:numFmt formatCode="General" sourceLinked="1"/>
        <c:majorTickMark val="out"/>
        <c:minorTickMark val="none"/>
        <c:tickLblPos val="nextTo"/>
        <c:spPr>
          <a:ln w="3188">
            <a:solidFill>
              <a:schemeClr val="tx1"/>
            </a:solidFill>
            <a:prstDash val="solid"/>
          </a:ln>
        </c:spPr>
        <c:txPr>
          <a:bodyPr rot="0" vert="horz"/>
          <a:lstStyle/>
          <a:p>
            <a:pPr>
              <a:defRPr sz="1001" b="1" i="0" u="none" strike="noStrike" baseline="0">
                <a:solidFill>
                  <a:schemeClr val="tx1"/>
                </a:solidFill>
                <a:latin typeface="Arial"/>
                <a:ea typeface="Arial"/>
                <a:cs typeface="Arial"/>
              </a:defRPr>
            </a:pPr>
            <a:endParaRPr lang="en-US"/>
          </a:p>
        </c:txPr>
        <c:crossAx val="23378944"/>
        <c:crosses val="autoZero"/>
        <c:auto val="1"/>
        <c:lblAlgn val="ctr"/>
        <c:lblOffset val="100"/>
        <c:tickLblSkip val="1"/>
        <c:tickMarkSkip val="1"/>
        <c:noMultiLvlLbl val="0"/>
      </c:catAx>
      <c:valAx>
        <c:axId val="23378944"/>
        <c:scaling>
          <c:orientation val="minMax"/>
        </c:scaling>
        <c:delete val="0"/>
        <c:axPos val="l"/>
        <c:numFmt formatCode="0%" sourceLinked="1"/>
        <c:majorTickMark val="out"/>
        <c:minorTickMark val="none"/>
        <c:tickLblPos val="nextTo"/>
        <c:spPr>
          <a:ln w="3188">
            <a:solidFill>
              <a:schemeClr val="tx1"/>
            </a:solidFill>
            <a:prstDash val="solid"/>
          </a:ln>
        </c:spPr>
        <c:txPr>
          <a:bodyPr rot="0" vert="horz"/>
          <a:lstStyle/>
          <a:p>
            <a:pPr>
              <a:defRPr sz="1001" b="1" i="0" u="none" strike="noStrike" baseline="0">
                <a:solidFill>
                  <a:schemeClr val="tx1"/>
                </a:solidFill>
                <a:latin typeface="Arial"/>
                <a:ea typeface="Arial"/>
                <a:cs typeface="Arial"/>
              </a:defRPr>
            </a:pPr>
            <a:endParaRPr lang="en-US"/>
          </a:p>
        </c:txPr>
        <c:crossAx val="23377408"/>
        <c:crosses val="autoZero"/>
        <c:crossBetween val="between"/>
        <c:majorUnit val="0.2"/>
      </c:valAx>
      <c:spPr>
        <a:noFill/>
        <a:ln w="12754">
          <a:solidFill>
            <a:schemeClr val="tx1"/>
          </a:solidFill>
          <a:prstDash val="solid"/>
        </a:ln>
      </c:spPr>
    </c:plotArea>
    <c:legend>
      <c:legendPos val="b"/>
      <c:layout>
        <c:manualLayout>
          <c:xMode val="edge"/>
          <c:yMode val="edge"/>
          <c:x val="5.8730190371773149E-2"/>
          <c:y val="0.76923079135655992"/>
          <c:w val="0.9126984285192199"/>
          <c:h val="9.3406680329342406E-2"/>
        </c:manualLayout>
      </c:layout>
      <c:overlay val="0"/>
      <c:spPr>
        <a:noFill/>
        <a:ln w="25508">
          <a:noFill/>
        </a:ln>
      </c:spPr>
      <c:txPr>
        <a:bodyPr/>
        <a:lstStyle/>
        <a:p>
          <a:pPr>
            <a:defRPr sz="1105"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81" b="1" i="0" u="none" strike="noStrike" baseline="0">
          <a:solidFill>
            <a:schemeClr val="tx1"/>
          </a:solidFill>
          <a:latin typeface="Arial"/>
          <a:ea typeface="Arial"/>
          <a:cs typeface="Arial"/>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8779134295227528E-2"/>
          <c:y val="5.2738336713995942E-2"/>
          <c:w val="0.65260821309655936"/>
          <c:h val="0.69371196754563891"/>
        </c:manualLayout>
      </c:layout>
      <c:barChart>
        <c:barDir val="col"/>
        <c:grouping val="clustered"/>
        <c:varyColors val="0"/>
        <c:ser>
          <c:idx val="0"/>
          <c:order val="0"/>
          <c:tx>
            <c:strRef>
              <c:f>Sheet1!$A$2</c:f>
              <c:strCache>
                <c:ptCount val="1"/>
                <c:pt idx="0">
                  <c:v>Male</c:v>
                </c:pt>
              </c:strCache>
            </c:strRef>
          </c:tx>
          <c:spPr>
            <a:solidFill>
              <a:srgbClr val="FF0000"/>
            </a:solidFill>
            <a:ln w="9403">
              <a:solidFill>
                <a:schemeClr val="tx1"/>
              </a:solidFill>
              <a:prstDash val="solid"/>
            </a:ln>
          </c:spPr>
          <c:invertIfNegative val="0"/>
          <c:dLbls>
            <c:numFmt formatCode="0.0%" sourceLinked="0"/>
            <c:spPr>
              <a:noFill/>
              <a:ln w="18805">
                <a:noFill/>
              </a:ln>
            </c:spPr>
            <c:txPr>
              <a:bodyPr/>
              <a:lstStyle/>
              <a:p>
                <a:pPr>
                  <a:defRPr sz="98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Indigenous</c:v>
                </c:pt>
                <c:pt idx="1">
                  <c:v>Total</c:v>
                </c:pt>
              </c:strCache>
            </c:strRef>
          </c:cat>
          <c:val>
            <c:numRef>
              <c:f>Sheet1!$B$2:$C$2</c:f>
              <c:numCache>
                <c:formatCode>0.0%</c:formatCode>
                <c:ptCount val="2"/>
                <c:pt idx="0">
                  <c:v>0.24302610628544255</c:v>
                </c:pt>
                <c:pt idx="1">
                  <c:v>0.53538168901597205</c:v>
                </c:pt>
              </c:numCache>
            </c:numRef>
          </c:val>
        </c:ser>
        <c:ser>
          <c:idx val="1"/>
          <c:order val="1"/>
          <c:tx>
            <c:strRef>
              <c:f>Sheet1!$A$3</c:f>
              <c:strCache>
                <c:ptCount val="1"/>
                <c:pt idx="0">
                  <c:v>Female</c:v>
                </c:pt>
              </c:strCache>
            </c:strRef>
          </c:tx>
          <c:spPr>
            <a:solidFill>
              <a:srgbClr val="3366FF"/>
            </a:solidFill>
            <a:ln w="9403">
              <a:solidFill>
                <a:schemeClr val="tx1"/>
              </a:solidFill>
              <a:prstDash val="solid"/>
            </a:ln>
          </c:spPr>
          <c:invertIfNegative val="0"/>
          <c:dLbls>
            <c:dLbl>
              <c:idx val="0"/>
              <c:layout>
                <c:manualLayout>
                  <c:x val="1.2339669197590842E-2"/>
                  <c:y val="-4.7832450672577985E-3"/>
                </c:manualLayout>
              </c:layout>
              <c:dLblPos val="outEnd"/>
              <c:showLegendKey val="0"/>
              <c:showVal val="1"/>
              <c:showCatName val="0"/>
              <c:showSerName val="0"/>
              <c:showPercent val="0"/>
              <c:showBubbleSize val="0"/>
            </c:dLbl>
            <c:dLbl>
              <c:idx val="1"/>
              <c:layout>
                <c:manualLayout>
                  <c:x val="6.1244493313323415E-3"/>
                  <c:y val="-6.8034609208079714E-3"/>
                </c:manualLayout>
              </c:layout>
              <c:dLblPos val="outEnd"/>
              <c:showLegendKey val="0"/>
              <c:showVal val="1"/>
              <c:showCatName val="0"/>
              <c:showSerName val="0"/>
              <c:showPercent val="0"/>
              <c:showBubbleSize val="0"/>
            </c:dLbl>
            <c:dLbl>
              <c:idx val="3"/>
              <c:layout>
                <c:manualLayout>
                  <c:x val="1.2561790963194422E-2"/>
                  <c:y val="-4.5357147363740526E-3"/>
                </c:manualLayout>
              </c:layout>
              <c:dLblPos val="outEnd"/>
              <c:showLegendKey val="0"/>
              <c:showVal val="1"/>
              <c:showCatName val="0"/>
              <c:showSerName val="0"/>
              <c:showPercent val="0"/>
              <c:showBubbleSize val="0"/>
            </c:dLbl>
            <c:numFmt formatCode="0.0%" sourceLinked="0"/>
            <c:spPr>
              <a:noFill/>
              <a:ln w="18805">
                <a:noFill/>
              </a:ln>
            </c:spPr>
            <c:txPr>
              <a:bodyPr/>
              <a:lstStyle/>
              <a:p>
                <a:pPr>
                  <a:defRPr sz="98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Indigenous</c:v>
                </c:pt>
                <c:pt idx="1">
                  <c:v>Total</c:v>
                </c:pt>
              </c:strCache>
            </c:strRef>
          </c:cat>
          <c:val>
            <c:numRef>
              <c:f>Sheet1!$B$3:$C$3</c:f>
              <c:numCache>
                <c:formatCode>0.0%</c:formatCode>
                <c:ptCount val="2"/>
                <c:pt idx="0">
                  <c:v>0.75697389371455748</c:v>
                </c:pt>
                <c:pt idx="1">
                  <c:v>0.46461831098402784</c:v>
                </c:pt>
              </c:numCache>
            </c:numRef>
          </c:val>
        </c:ser>
        <c:dLbls>
          <c:showLegendKey val="0"/>
          <c:showVal val="0"/>
          <c:showCatName val="0"/>
          <c:showSerName val="0"/>
          <c:showPercent val="0"/>
          <c:showBubbleSize val="0"/>
        </c:dLbls>
        <c:gapWidth val="150"/>
        <c:axId val="23408000"/>
        <c:axId val="23417984"/>
      </c:barChart>
      <c:catAx>
        <c:axId val="23408000"/>
        <c:scaling>
          <c:orientation val="minMax"/>
        </c:scaling>
        <c:delete val="0"/>
        <c:axPos val="b"/>
        <c:numFmt formatCode="General" sourceLinked="1"/>
        <c:majorTickMark val="out"/>
        <c:minorTickMark val="none"/>
        <c:tickLblPos val="nextTo"/>
        <c:spPr>
          <a:ln w="2351">
            <a:solidFill>
              <a:schemeClr val="tx1"/>
            </a:solidFill>
            <a:prstDash val="solid"/>
          </a:ln>
        </c:spPr>
        <c:txPr>
          <a:bodyPr rot="0" vert="horz"/>
          <a:lstStyle/>
          <a:p>
            <a:pPr>
              <a:defRPr sz="999" b="1" i="0" u="none" strike="noStrike" baseline="0">
                <a:solidFill>
                  <a:schemeClr val="tx1"/>
                </a:solidFill>
                <a:latin typeface="Arial"/>
                <a:ea typeface="Arial"/>
                <a:cs typeface="Arial"/>
              </a:defRPr>
            </a:pPr>
            <a:endParaRPr lang="en-US"/>
          </a:p>
        </c:txPr>
        <c:crossAx val="23417984"/>
        <c:crosses val="autoZero"/>
        <c:auto val="1"/>
        <c:lblAlgn val="ctr"/>
        <c:lblOffset val="100"/>
        <c:tickLblSkip val="1"/>
        <c:tickMarkSkip val="1"/>
        <c:noMultiLvlLbl val="0"/>
      </c:catAx>
      <c:valAx>
        <c:axId val="23417984"/>
        <c:scaling>
          <c:orientation val="minMax"/>
        </c:scaling>
        <c:delete val="0"/>
        <c:axPos val="l"/>
        <c:numFmt formatCode="0%" sourceLinked="0"/>
        <c:majorTickMark val="out"/>
        <c:minorTickMark val="none"/>
        <c:tickLblPos val="nextTo"/>
        <c:spPr>
          <a:ln w="2351">
            <a:solidFill>
              <a:schemeClr val="tx1"/>
            </a:solidFill>
            <a:prstDash val="solid"/>
          </a:ln>
        </c:spPr>
        <c:txPr>
          <a:bodyPr rot="0" vert="horz"/>
          <a:lstStyle/>
          <a:p>
            <a:pPr>
              <a:defRPr sz="999" b="1" i="0" u="none" strike="noStrike" baseline="0">
                <a:solidFill>
                  <a:schemeClr val="tx1"/>
                </a:solidFill>
                <a:latin typeface="Arial"/>
                <a:ea typeface="Arial"/>
                <a:cs typeface="Arial"/>
              </a:defRPr>
            </a:pPr>
            <a:endParaRPr lang="en-US"/>
          </a:p>
        </c:txPr>
        <c:crossAx val="23408000"/>
        <c:crosses val="autoZero"/>
        <c:crossBetween val="between"/>
        <c:majorUnit val="0.2"/>
      </c:valAx>
      <c:spPr>
        <a:noFill/>
        <a:ln w="25409">
          <a:noFill/>
        </a:ln>
      </c:spPr>
    </c:plotArea>
    <c:legend>
      <c:legendPos val="r"/>
      <c:layout>
        <c:manualLayout>
          <c:xMode val="edge"/>
          <c:yMode val="edge"/>
          <c:x val="0.46621732283464573"/>
          <c:y val="2.5349400385725265E-2"/>
          <c:w val="0.23085455598704116"/>
          <c:h val="0.10547681539807524"/>
        </c:manualLayout>
      </c:layout>
      <c:overlay val="0"/>
      <c:spPr>
        <a:noFill/>
        <a:ln w="18805">
          <a:noFill/>
        </a:ln>
      </c:spPr>
      <c:txPr>
        <a:bodyPr/>
        <a:lstStyle/>
        <a:p>
          <a:pPr>
            <a:defRPr sz="999"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73" b="1" i="0" u="none" strike="noStrike" baseline="0">
          <a:solidFill>
            <a:schemeClr val="tx1"/>
          </a:solidFill>
          <a:latin typeface="Arial"/>
          <a:ea typeface="Arial"/>
          <a:cs typeface="Arial"/>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476186832600809"/>
          <c:y val="0.11706199887719702"/>
          <c:w val="0.88412698412698409"/>
          <c:h val="0.63736263736263732"/>
        </c:manualLayout>
      </c:layout>
      <c:barChart>
        <c:barDir val="col"/>
        <c:grouping val="percentStacked"/>
        <c:varyColors val="0"/>
        <c:ser>
          <c:idx val="0"/>
          <c:order val="0"/>
          <c:tx>
            <c:strRef>
              <c:f>Sheet1!$A$2</c:f>
              <c:strCache>
                <c:ptCount val="1"/>
                <c:pt idx="0">
                  <c:v>1 person</c:v>
                </c:pt>
              </c:strCache>
            </c:strRef>
          </c:tx>
          <c:spPr>
            <a:solidFill>
              <a:srgbClr val="FF0000"/>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Indigenous</c:v>
                </c:pt>
                <c:pt idx="1">
                  <c:v>Total</c:v>
                </c:pt>
              </c:strCache>
            </c:strRef>
          </c:cat>
          <c:val>
            <c:numRef>
              <c:f>Sheet1!$B$2:$C$2</c:f>
              <c:numCache>
                <c:formatCode>0.0%</c:formatCode>
                <c:ptCount val="2"/>
                <c:pt idx="0">
                  <c:v>8.156313386447249E-2</c:v>
                </c:pt>
                <c:pt idx="1">
                  <c:v>0.38736104646570158</c:v>
                </c:pt>
              </c:numCache>
            </c:numRef>
          </c:val>
        </c:ser>
        <c:ser>
          <c:idx val="1"/>
          <c:order val="1"/>
          <c:tx>
            <c:strRef>
              <c:f>Sheet1!$A$3</c:f>
              <c:strCache>
                <c:ptCount val="1"/>
                <c:pt idx="0">
                  <c:v>2 persons</c:v>
                </c:pt>
              </c:strCache>
            </c:strRef>
          </c:tx>
          <c:spPr>
            <a:solidFill>
              <a:srgbClr val="3366FF"/>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Indigenous</c:v>
                </c:pt>
                <c:pt idx="1">
                  <c:v>Total</c:v>
                </c:pt>
              </c:strCache>
            </c:strRef>
          </c:cat>
          <c:val>
            <c:numRef>
              <c:f>Sheet1!$B$3:$C$3</c:f>
              <c:numCache>
                <c:formatCode>0.0%</c:formatCode>
                <c:ptCount val="2"/>
                <c:pt idx="0">
                  <c:v>0.80406318116519226</c:v>
                </c:pt>
                <c:pt idx="1">
                  <c:v>0.37590866845235421</c:v>
                </c:pt>
              </c:numCache>
            </c:numRef>
          </c:val>
        </c:ser>
        <c:ser>
          <c:idx val="2"/>
          <c:order val="2"/>
          <c:tx>
            <c:strRef>
              <c:f>Sheet1!$A$4</c:f>
              <c:strCache>
                <c:ptCount val="1"/>
                <c:pt idx="0">
                  <c:v>3+ persons </c:v>
                </c:pt>
              </c:strCache>
            </c:strRef>
          </c:tx>
          <c:spPr>
            <a:solidFill>
              <a:srgbClr val="FFFF00"/>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Indigenous</c:v>
                </c:pt>
                <c:pt idx="1">
                  <c:v>Total</c:v>
                </c:pt>
              </c:strCache>
            </c:strRef>
          </c:cat>
          <c:val>
            <c:numRef>
              <c:f>Sheet1!$B$4:$C$4</c:f>
              <c:numCache>
                <c:formatCode>0.0%</c:formatCode>
                <c:ptCount val="2"/>
                <c:pt idx="0">
                  <c:v>0.1143736849703352</c:v>
                </c:pt>
                <c:pt idx="1">
                  <c:v>0.23673028508097474</c:v>
                </c:pt>
              </c:numCache>
            </c:numRef>
          </c:val>
        </c:ser>
        <c:dLbls>
          <c:showLegendKey val="0"/>
          <c:showVal val="0"/>
          <c:showCatName val="0"/>
          <c:showSerName val="0"/>
          <c:showPercent val="0"/>
          <c:showBubbleSize val="0"/>
        </c:dLbls>
        <c:gapWidth val="150"/>
        <c:overlap val="100"/>
        <c:axId val="23590784"/>
        <c:axId val="23592320"/>
      </c:barChart>
      <c:catAx>
        <c:axId val="23590784"/>
        <c:scaling>
          <c:orientation val="minMax"/>
        </c:scaling>
        <c:delete val="0"/>
        <c:axPos val="b"/>
        <c:numFmt formatCode="General" sourceLinked="1"/>
        <c:majorTickMark val="out"/>
        <c:minorTickMark val="none"/>
        <c:tickLblPos val="nextTo"/>
        <c:spPr>
          <a:ln w="3188">
            <a:solidFill>
              <a:schemeClr val="tx1"/>
            </a:solidFill>
            <a:prstDash val="solid"/>
          </a:ln>
        </c:spPr>
        <c:txPr>
          <a:bodyPr rot="0" vert="horz"/>
          <a:lstStyle/>
          <a:p>
            <a:pPr>
              <a:defRPr sz="1001" b="1" i="0" u="none" strike="noStrike" baseline="0">
                <a:solidFill>
                  <a:schemeClr val="tx1"/>
                </a:solidFill>
                <a:latin typeface="Arial"/>
                <a:ea typeface="Arial"/>
                <a:cs typeface="Arial"/>
              </a:defRPr>
            </a:pPr>
            <a:endParaRPr lang="en-US"/>
          </a:p>
        </c:txPr>
        <c:crossAx val="23592320"/>
        <c:crosses val="autoZero"/>
        <c:auto val="1"/>
        <c:lblAlgn val="ctr"/>
        <c:lblOffset val="100"/>
        <c:tickLblSkip val="1"/>
        <c:tickMarkSkip val="1"/>
        <c:noMultiLvlLbl val="0"/>
      </c:catAx>
      <c:valAx>
        <c:axId val="23592320"/>
        <c:scaling>
          <c:orientation val="minMax"/>
        </c:scaling>
        <c:delete val="0"/>
        <c:axPos val="l"/>
        <c:numFmt formatCode="0%" sourceLinked="1"/>
        <c:majorTickMark val="out"/>
        <c:minorTickMark val="none"/>
        <c:tickLblPos val="nextTo"/>
        <c:spPr>
          <a:ln w="3188">
            <a:solidFill>
              <a:schemeClr val="tx1"/>
            </a:solidFill>
            <a:prstDash val="solid"/>
          </a:ln>
        </c:spPr>
        <c:txPr>
          <a:bodyPr rot="0" vert="horz"/>
          <a:lstStyle/>
          <a:p>
            <a:pPr>
              <a:defRPr sz="1001" b="1" i="0" u="none" strike="noStrike" baseline="0">
                <a:solidFill>
                  <a:schemeClr val="tx1"/>
                </a:solidFill>
                <a:latin typeface="Arial"/>
                <a:ea typeface="Arial"/>
                <a:cs typeface="Arial"/>
              </a:defRPr>
            </a:pPr>
            <a:endParaRPr lang="en-US"/>
          </a:p>
        </c:txPr>
        <c:crossAx val="23590784"/>
        <c:crosses val="autoZero"/>
        <c:crossBetween val="between"/>
        <c:majorUnit val="0.2"/>
      </c:valAx>
      <c:spPr>
        <a:noFill/>
        <a:ln w="12754">
          <a:solidFill>
            <a:schemeClr val="tx1"/>
          </a:solidFill>
          <a:prstDash val="solid"/>
        </a:ln>
      </c:spPr>
    </c:plotArea>
    <c:legend>
      <c:legendPos val="t"/>
      <c:layout/>
      <c:overlay val="0"/>
      <c:spPr>
        <a:noFill/>
        <a:ln w="25508">
          <a:noFill/>
        </a:ln>
      </c:spPr>
      <c:txPr>
        <a:bodyPr/>
        <a:lstStyle/>
        <a:p>
          <a:pPr>
            <a:defRPr sz="1105"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81" b="1" i="0" u="none" strike="noStrike" baseline="0">
          <a:solidFill>
            <a:schemeClr val="tx1"/>
          </a:solidFill>
          <a:latin typeface="Arial"/>
          <a:ea typeface="Arial"/>
          <a:cs typeface="Arial"/>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31" b="1" i="0" u="none" strike="noStrike" baseline="0">
                <a:solidFill>
                  <a:schemeClr val="tx1"/>
                </a:solidFill>
                <a:latin typeface="Arial"/>
                <a:ea typeface="Arial"/>
                <a:cs typeface="Arial"/>
              </a:defRPr>
            </a:pPr>
            <a:r>
              <a:rPr lang="en-CA" sz="937" b="1" i="0" u="none" strike="noStrike" baseline="0" dirty="0" smtClean="0">
                <a:solidFill>
                  <a:srgbClr val="000000"/>
                </a:solidFill>
                <a:latin typeface="Arial"/>
                <a:cs typeface="Arial"/>
              </a:rPr>
              <a:t>Indigenous Visits </a:t>
            </a:r>
            <a:endParaRPr lang="en-CA" sz="937" b="1" i="0" u="none" strike="noStrike" baseline="0" dirty="0">
              <a:solidFill>
                <a:srgbClr val="000000"/>
              </a:solidFill>
              <a:latin typeface="Arial"/>
              <a:cs typeface="Arial"/>
            </a:endParaRPr>
          </a:p>
        </c:rich>
      </c:tx>
      <c:layout>
        <c:manualLayout>
          <c:xMode val="edge"/>
          <c:yMode val="edge"/>
          <c:x val="0.33519551847063894"/>
          <c:y val="0.86322186999352346"/>
        </c:manualLayout>
      </c:layout>
      <c:overlay val="0"/>
      <c:spPr>
        <a:noFill/>
        <a:ln w="23800">
          <a:noFill/>
        </a:ln>
      </c:spPr>
    </c:title>
    <c:autoTitleDeleted val="0"/>
    <c:plotArea>
      <c:layout>
        <c:manualLayout>
          <c:layoutTarget val="inner"/>
          <c:xMode val="edge"/>
          <c:yMode val="edge"/>
          <c:x val="0.13687150837988826"/>
          <c:y val="0.10334346504559271"/>
          <c:w val="0.68715083798882681"/>
          <c:h val="0.74772036474164139"/>
        </c:manualLayout>
      </c:layout>
      <c:pieChart>
        <c:varyColors val="1"/>
        <c:ser>
          <c:idx val="0"/>
          <c:order val="0"/>
          <c:tx>
            <c:strRef>
              <c:f>Sheet1!$A$2</c:f>
              <c:strCache>
                <c:ptCount val="1"/>
                <c:pt idx="0">
                  <c:v>Income</c:v>
                </c:pt>
              </c:strCache>
            </c:strRef>
          </c:tx>
          <c:spPr>
            <a:solidFill>
              <a:schemeClr val="accent1"/>
            </a:solidFill>
            <a:ln w="11900">
              <a:solidFill>
                <a:schemeClr val="tx1"/>
              </a:solidFill>
              <a:prstDash val="solid"/>
            </a:ln>
          </c:spPr>
          <c:explosion val="1"/>
          <c:dPt>
            <c:idx val="0"/>
            <c:bubble3D val="0"/>
          </c:dPt>
          <c:dPt>
            <c:idx val="1"/>
            <c:bubble3D val="0"/>
            <c:spPr>
              <a:solidFill>
                <a:schemeClr val="accent2"/>
              </a:solidFill>
              <a:ln w="11900">
                <a:solidFill>
                  <a:schemeClr val="tx1"/>
                </a:solidFill>
                <a:prstDash val="solid"/>
              </a:ln>
            </c:spPr>
          </c:dPt>
          <c:dPt>
            <c:idx val="2"/>
            <c:bubble3D val="0"/>
            <c:spPr>
              <a:solidFill>
                <a:srgbClr val="FF0000"/>
              </a:solidFill>
              <a:ln w="11900">
                <a:solidFill>
                  <a:schemeClr val="tx1"/>
                </a:solidFill>
                <a:prstDash val="solid"/>
              </a:ln>
            </c:spPr>
          </c:dPt>
          <c:dPt>
            <c:idx val="3"/>
            <c:bubble3D val="0"/>
            <c:spPr>
              <a:solidFill>
                <a:schemeClr val="folHlink"/>
              </a:solidFill>
              <a:ln w="11900">
                <a:solidFill>
                  <a:schemeClr val="tx1"/>
                </a:solidFill>
                <a:prstDash val="solid"/>
              </a:ln>
            </c:spPr>
          </c:dPt>
          <c:dPt>
            <c:idx val="4"/>
            <c:bubble3D val="0"/>
            <c:spPr>
              <a:solidFill>
                <a:srgbClr val="FFFF00"/>
              </a:solidFill>
              <a:ln w="11900">
                <a:solidFill>
                  <a:schemeClr val="tx1"/>
                </a:solidFill>
                <a:prstDash val="solid"/>
              </a:ln>
            </c:spPr>
          </c:dPt>
          <c:dLbls>
            <c:dLbl>
              <c:idx val="1"/>
              <c:layout>
                <c:manualLayout>
                  <c:x val="-1.988930845259497E-2"/>
                  <c:y val="9.7666830840365398E-3"/>
                </c:manualLayout>
              </c:layout>
              <c:showLegendKey val="0"/>
              <c:showVal val="1"/>
              <c:showCatName val="1"/>
              <c:showSerName val="0"/>
              <c:showPercent val="0"/>
              <c:showBubbleSize val="0"/>
            </c:dLbl>
            <c:dLbl>
              <c:idx val="4"/>
              <c:layout>
                <c:manualLayout>
                  <c:x val="0.21484554211381604"/>
                  <c:y val="-0.15107238692949498"/>
                </c:manualLayout>
              </c:layout>
              <c:showLegendKey val="0"/>
              <c:showVal val="1"/>
              <c:showCatName val="1"/>
              <c:showSerName val="0"/>
              <c:showPercent val="0"/>
              <c:showBubbleSize val="0"/>
            </c:dLbl>
            <c:showLegendKey val="0"/>
            <c:showVal val="1"/>
            <c:showCatName val="1"/>
            <c:showSerName val="0"/>
            <c:showPercent val="0"/>
            <c:showBubbleSize val="0"/>
            <c:showLeaderLines val="1"/>
          </c:dLbls>
          <c:cat>
            <c:strRef>
              <c:f>Sheet1!$B$1:$F$1</c:f>
              <c:strCache>
                <c:ptCount val="5"/>
                <c:pt idx="0">
                  <c:v>&lt; $50 K</c:v>
                </c:pt>
                <c:pt idx="1">
                  <c:v>$50 K- $75 K</c:v>
                </c:pt>
                <c:pt idx="2">
                  <c:v>$75 K - $100 K</c:v>
                </c:pt>
                <c:pt idx="3">
                  <c:v>$100 K+</c:v>
                </c:pt>
                <c:pt idx="4">
                  <c:v>Not Stated</c:v>
                </c:pt>
              </c:strCache>
            </c:strRef>
          </c:cat>
          <c:val>
            <c:numRef>
              <c:f>Sheet1!$B$2:$F$2</c:f>
              <c:numCache>
                <c:formatCode>0%</c:formatCode>
                <c:ptCount val="5"/>
                <c:pt idx="0">
                  <c:v>5.203586527285306E-2</c:v>
                </c:pt>
                <c:pt idx="1">
                  <c:v>3.7362103468558415E-2</c:v>
                </c:pt>
                <c:pt idx="2">
                  <c:v>3.9413122555778522E-2</c:v>
                </c:pt>
                <c:pt idx="3">
                  <c:v>0.25327935243994115</c:v>
                </c:pt>
                <c:pt idx="4">
                  <c:v>0.61790955626286881</c:v>
                </c:pt>
              </c:numCache>
            </c:numRef>
          </c:val>
        </c:ser>
        <c:dLbls>
          <c:showLegendKey val="0"/>
          <c:showVal val="0"/>
          <c:showCatName val="0"/>
          <c:showSerName val="0"/>
          <c:showPercent val="0"/>
          <c:showBubbleSize val="0"/>
          <c:showLeaderLines val="1"/>
        </c:dLbls>
        <c:firstSliceAng val="0"/>
      </c:pieChart>
      <c:spPr>
        <a:noFill/>
        <a:ln w="25401">
          <a:noFill/>
        </a:ln>
      </c:spPr>
    </c:plotArea>
    <c:plotVisOnly val="1"/>
    <c:dispBlanksAs val="zero"/>
    <c:showDLblsOverMax val="0"/>
  </c:chart>
  <c:spPr>
    <a:noFill/>
    <a:ln>
      <a:noFill/>
    </a:ln>
  </c:spPr>
  <c:txPr>
    <a:bodyPr/>
    <a:lstStyle/>
    <a:p>
      <a:pPr>
        <a:defRPr sz="960" b="1" i="0" u="none" strike="noStrike" baseline="0">
          <a:solidFill>
            <a:schemeClr val="tx1"/>
          </a:solidFill>
          <a:latin typeface="Arial"/>
          <a:ea typeface="Arial"/>
          <a:cs typeface="Arial"/>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31" b="1" i="0" u="none" strike="noStrike" baseline="0">
                <a:solidFill>
                  <a:schemeClr val="tx1"/>
                </a:solidFill>
                <a:latin typeface="Arial"/>
                <a:ea typeface="Arial"/>
                <a:cs typeface="Arial"/>
              </a:defRPr>
            </a:pPr>
            <a:r>
              <a:rPr lang="en-CA" sz="937" b="1" i="0" u="none" strike="noStrike" baseline="0" dirty="0" smtClean="0">
                <a:solidFill>
                  <a:srgbClr val="000000"/>
                </a:solidFill>
                <a:latin typeface="Arial"/>
                <a:cs typeface="Arial"/>
              </a:rPr>
              <a:t>Total Visits </a:t>
            </a:r>
            <a:endParaRPr lang="en-CA" sz="937" b="1" i="0" u="none" strike="noStrike" baseline="0" dirty="0">
              <a:solidFill>
                <a:srgbClr val="000000"/>
              </a:solidFill>
              <a:latin typeface="Arial"/>
              <a:cs typeface="Arial"/>
            </a:endParaRPr>
          </a:p>
        </c:rich>
      </c:tx>
      <c:layout>
        <c:manualLayout>
          <c:xMode val="edge"/>
          <c:yMode val="edge"/>
          <c:x val="0.33519551847063894"/>
          <c:y val="0.86322186999352346"/>
        </c:manualLayout>
      </c:layout>
      <c:overlay val="0"/>
      <c:spPr>
        <a:noFill/>
        <a:ln w="23800">
          <a:noFill/>
        </a:ln>
      </c:spPr>
    </c:title>
    <c:autoTitleDeleted val="0"/>
    <c:plotArea>
      <c:layout>
        <c:manualLayout>
          <c:layoutTarget val="inner"/>
          <c:xMode val="edge"/>
          <c:yMode val="edge"/>
          <c:x val="0.13687150837988826"/>
          <c:y val="0.10334346504559271"/>
          <c:w val="0.68715083798882681"/>
          <c:h val="0.74772036474164139"/>
        </c:manualLayout>
      </c:layout>
      <c:pieChart>
        <c:varyColors val="1"/>
        <c:ser>
          <c:idx val="0"/>
          <c:order val="0"/>
          <c:tx>
            <c:strRef>
              <c:f>Sheet1!$A$2</c:f>
              <c:strCache>
                <c:ptCount val="1"/>
                <c:pt idx="0">
                  <c:v>Income</c:v>
                </c:pt>
              </c:strCache>
            </c:strRef>
          </c:tx>
          <c:spPr>
            <a:solidFill>
              <a:schemeClr val="accent1"/>
            </a:solidFill>
            <a:ln w="11900">
              <a:solidFill>
                <a:schemeClr val="tx1"/>
              </a:solidFill>
              <a:prstDash val="solid"/>
            </a:ln>
          </c:spPr>
          <c:dPt>
            <c:idx val="0"/>
            <c:bubble3D val="0"/>
          </c:dPt>
          <c:dPt>
            <c:idx val="1"/>
            <c:bubble3D val="0"/>
            <c:spPr>
              <a:solidFill>
                <a:schemeClr val="accent2"/>
              </a:solidFill>
              <a:ln w="11900">
                <a:solidFill>
                  <a:schemeClr val="tx1"/>
                </a:solidFill>
                <a:prstDash val="solid"/>
              </a:ln>
            </c:spPr>
          </c:dPt>
          <c:dPt>
            <c:idx val="2"/>
            <c:bubble3D val="0"/>
            <c:spPr>
              <a:solidFill>
                <a:srgbClr val="FF0000"/>
              </a:solidFill>
              <a:ln w="11900">
                <a:solidFill>
                  <a:schemeClr val="tx1"/>
                </a:solidFill>
                <a:prstDash val="solid"/>
              </a:ln>
            </c:spPr>
          </c:dPt>
          <c:dPt>
            <c:idx val="3"/>
            <c:bubble3D val="0"/>
            <c:spPr>
              <a:solidFill>
                <a:schemeClr val="folHlink"/>
              </a:solidFill>
              <a:ln w="11900">
                <a:solidFill>
                  <a:schemeClr val="tx1"/>
                </a:solidFill>
                <a:prstDash val="solid"/>
              </a:ln>
            </c:spPr>
          </c:dPt>
          <c:dPt>
            <c:idx val="4"/>
            <c:bubble3D val="0"/>
            <c:spPr>
              <a:solidFill>
                <a:srgbClr val="FFFF00"/>
              </a:solidFill>
              <a:ln w="11900">
                <a:solidFill>
                  <a:schemeClr val="tx1"/>
                </a:solidFill>
                <a:prstDash val="solid"/>
              </a:ln>
            </c:spPr>
          </c:dPt>
          <c:dLbls>
            <c:dLbl>
              <c:idx val="0"/>
              <c:layout>
                <c:manualLayout>
                  <c:x val="-0.126864760050557"/>
                  <c:y val="0.17548242971149747"/>
                </c:manualLayout>
              </c:layout>
              <c:tx>
                <c:rich>
                  <a:bodyPr/>
                  <a:lstStyle/>
                  <a:p>
                    <a:pPr>
                      <a:defRPr sz="960" b="1" i="0" u="none" strike="noStrike" baseline="0">
                        <a:solidFill>
                          <a:schemeClr val="tx1"/>
                        </a:solidFill>
                        <a:latin typeface="Arial"/>
                        <a:ea typeface="Arial"/>
                        <a:cs typeface="Arial"/>
                      </a:defRPr>
                    </a:pPr>
                    <a:r>
                      <a:rPr lang="en-US" dirty="0" smtClean="0"/>
                      <a:t>&lt; </a:t>
                    </a:r>
                    <a:r>
                      <a:rPr lang="en-US" dirty="0"/>
                      <a:t>$50 K
</a:t>
                    </a:r>
                    <a:r>
                      <a:rPr lang="en-US" dirty="0" smtClean="0"/>
                      <a:t>19%</a:t>
                    </a:r>
                    <a:endParaRPr lang="en-US" dirty="0"/>
                  </a:p>
                </c:rich>
              </c:tx>
              <c:spPr>
                <a:noFill/>
                <a:ln w="23800">
                  <a:noFill/>
                </a:ln>
              </c:spPr>
              <c:dLblPos val="bestFit"/>
              <c:showLegendKey val="0"/>
              <c:showVal val="0"/>
              <c:showCatName val="1"/>
              <c:showSerName val="0"/>
              <c:showPercent val="1"/>
              <c:showBubbleSize val="0"/>
            </c:dLbl>
            <c:dLbl>
              <c:idx val="1"/>
              <c:layout>
                <c:manualLayout>
                  <c:x val="-0.17133481445427498"/>
                  <c:y val="4.5109600470031232E-3"/>
                </c:manualLayout>
              </c:layout>
              <c:tx>
                <c:rich>
                  <a:bodyPr/>
                  <a:lstStyle/>
                  <a:p>
                    <a:r>
                      <a:rPr lang="nn-NO" dirty="0" smtClean="0"/>
                      <a:t>$50 </a:t>
                    </a:r>
                    <a:r>
                      <a:rPr lang="nn-NO" dirty="0"/>
                      <a:t>K- $75 K
</a:t>
                    </a:r>
                    <a:r>
                      <a:rPr lang="nn-NO" dirty="0" smtClean="0"/>
                      <a:t>13%</a:t>
                    </a:r>
                    <a:endParaRPr lang="nn-NO" dirty="0"/>
                  </a:p>
                </c:rich>
              </c:tx>
              <c:dLblPos val="bestFit"/>
              <c:showLegendKey val="0"/>
              <c:showVal val="0"/>
              <c:showCatName val="1"/>
              <c:showSerName val="0"/>
              <c:showPercent val="1"/>
              <c:showBubbleSize val="0"/>
            </c:dLbl>
            <c:dLbl>
              <c:idx val="2"/>
              <c:layout>
                <c:manualLayout>
                  <c:x val="-0.18289258209623099"/>
                  <c:y val="-0.1966416965420644"/>
                </c:manualLayout>
              </c:layout>
              <c:tx>
                <c:rich>
                  <a:bodyPr/>
                  <a:lstStyle/>
                  <a:p>
                    <a:pPr>
                      <a:defRPr sz="960" b="1" i="0" u="none" strike="noStrike" baseline="0">
                        <a:solidFill>
                          <a:schemeClr val="tx1"/>
                        </a:solidFill>
                        <a:latin typeface="Arial"/>
                        <a:ea typeface="Arial"/>
                        <a:cs typeface="Arial"/>
                      </a:defRPr>
                    </a:pPr>
                    <a:r>
                      <a:rPr lang="nn-NO" dirty="0" smtClean="0"/>
                      <a:t>7$75 </a:t>
                    </a:r>
                    <a:r>
                      <a:rPr lang="nn-NO" dirty="0"/>
                      <a:t>K - $100 K
</a:t>
                    </a:r>
                    <a:r>
                      <a:rPr lang="nn-NO" dirty="0" smtClean="0"/>
                      <a:t>17%</a:t>
                    </a:r>
                    <a:endParaRPr lang="nn-NO" dirty="0"/>
                  </a:p>
                </c:rich>
              </c:tx>
              <c:spPr>
                <a:noFill/>
                <a:ln w="23800">
                  <a:noFill/>
                </a:ln>
              </c:spPr>
              <c:dLblPos val="bestFit"/>
              <c:showLegendKey val="0"/>
              <c:showVal val="0"/>
              <c:showCatName val="1"/>
              <c:showSerName val="0"/>
              <c:showPercent val="1"/>
              <c:showBubbleSize val="0"/>
            </c:dLbl>
            <c:dLbl>
              <c:idx val="3"/>
              <c:layout>
                <c:manualLayout>
                  <c:x val="0.2321734010566725"/>
                  <c:y val="-0.20122682527600494"/>
                </c:manualLayout>
              </c:layout>
              <c:tx>
                <c:rich>
                  <a:bodyPr/>
                  <a:lstStyle/>
                  <a:p>
                    <a:pPr>
                      <a:defRPr sz="960" b="1" i="0" u="none" strike="noStrike" baseline="0">
                        <a:solidFill>
                          <a:schemeClr val="tx1"/>
                        </a:solidFill>
                        <a:latin typeface="Arial"/>
                        <a:ea typeface="Arial"/>
                        <a:cs typeface="Arial"/>
                      </a:defRPr>
                    </a:pPr>
                    <a:r>
                      <a:rPr lang="en-US" dirty="0" smtClean="0"/>
                      <a:t>$100 </a:t>
                    </a:r>
                    <a:r>
                      <a:rPr lang="en-US" dirty="0"/>
                      <a:t>K+
</a:t>
                    </a:r>
                    <a:r>
                      <a:rPr lang="en-US" dirty="0" smtClean="0"/>
                      <a:t>35%</a:t>
                    </a:r>
                    <a:endParaRPr lang="en-US" dirty="0"/>
                  </a:p>
                </c:rich>
              </c:tx>
              <c:spPr>
                <a:noFill/>
                <a:ln w="23800">
                  <a:noFill/>
                </a:ln>
              </c:spPr>
              <c:dLblPos val="bestFit"/>
              <c:showLegendKey val="0"/>
              <c:showVal val="0"/>
              <c:showCatName val="1"/>
              <c:showSerName val="0"/>
              <c:showPercent val="1"/>
              <c:showBubbleSize val="0"/>
            </c:dLbl>
            <c:dLbl>
              <c:idx val="4"/>
              <c:layout>
                <c:manualLayout>
                  <c:x val="0.1458242595049497"/>
                  <c:y val="0.18231141756868208"/>
                </c:manualLayout>
              </c:layout>
              <c:tx>
                <c:rich>
                  <a:bodyPr/>
                  <a:lstStyle/>
                  <a:p>
                    <a:r>
                      <a:rPr lang="en-US" dirty="0">
                        <a:solidFill>
                          <a:schemeClr val="tx1"/>
                        </a:solidFill>
                      </a:rPr>
                      <a:t>Not Stated
</a:t>
                    </a:r>
                    <a:r>
                      <a:rPr lang="en-US" dirty="0" smtClean="0">
                        <a:solidFill>
                          <a:schemeClr val="tx1"/>
                        </a:solidFill>
                      </a:rPr>
                      <a:t>16%</a:t>
                    </a:r>
                    <a:endParaRPr lang="en-US" dirty="0">
                      <a:solidFill>
                        <a:schemeClr val="tx1"/>
                      </a:solidFill>
                    </a:endParaRPr>
                  </a:p>
                </c:rich>
              </c:tx>
              <c:showLegendKey val="0"/>
              <c:showVal val="0"/>
              <c:showCatName val="1"/>
              <c:showSerName val="0"/>
              <c:showPercent val="1"/>
              <c:showBubbleSize val="0"/>
            </c:dLbl>
            <c:spPr>
              <a:noFill/>
              <a:ln w="23800">
                <a:noFill/>
              </a:ln>
            </c:spPr>
            <c:txPr>
              <a:bodyPr/>
              <a:lstStyle/>
              <a:p>
                <a:pPr>
                  <a:defRPr sz="960" b="1" i="0" u="none" strike="noStrike" baseline="0">
                    <a:solidFill>
                      <a:srgbClr val="FFFFFF"/>
                    </a:solidFill>
                    <a:latin typeface="Arial"/>
                    <a:ea typeface="Arial"/>
                    <a:cs typeface="Arial"/>
                  </a:defRPr>
                </a:pPr>
                <a:endParaRPr lang="en-US"/>
              </a:p>
            </c:txPr>
            <c:showLegendKey val="0"/>
            <c:showVal val="0"/>
            <c:showCatName val="1"/>
            <c:showSerName val="0"/>
            <c:showPercent val="1"/>
            <c:showBubbleSize val="0"/>
            <c:showLeaderLines val="1"/>
          </c:dLbls>
          <c:cat>
            <c:strRef>
              <c:f>Sheet1!$B$1:$F$1</c:f>
              <c:strCache>
                <c:ptCount val="5"/>
                <c:pt idx="0">
                  <c:v>&lt; $50 K</c:v>
                </c:pt>
                <c:pt idx="1">
                  <c:v>$50 K- $75 K</c:v>
                </c:pt>
                <c:pt idx="2">
                  <c:v>$75 K - $100 K</c:v>
                </c:pt>
                <c:pt idx="3">
                  <c:v>$100 K+</c:v>
                </c:pt>
                <c:pt idx="4">
                  <c:v>Not Stated</c:v>
                </c:pt>
              </c:strCache>
            </c:strRef>
          </c:cat>
          <c:val>
            <c:numRef>
              <c:f>Sheet1!$B$2:$F$2</c:f>
              <c:numCache>
                <c:formatCode>0%</c:formatCode>
                <c:ptCount val="5"/>
                <c:pt idx="0">
                  <c:v>0.19190189275780567</c:v>
                </c:pt>
                <c:pt idx="1">
                  <c:v>0.12705507429660656</c:v>
                </c:pt>
                <c:pt idx="2">
                  <c:v>0.17161319236094949</c:v>
                </c:pt>
                <c:pt idx="3">
                  <c:v>0.36131569181432177</c:v>
                </c:pt>
                <c:pt idx="4">
                  <c:v>0.14811414877031653</c:v>
                </c:pt>
              </c:numCache>
            </c:numRef>
          </c:val>
        </c:ser>
        <c:dLbls>
          <c:showLegendKey val="0"/>
          <c:showVal val="0"/>
          <c:showCatName val="0"/>
          <c:showSerName val="0"/>
          <c:showPercent val="0"/>
          <c:showBubbleSize val="0"/>
          <c:showLeaderLines val="1"/>
        </c:dLbls>
        <c:firstSliceAng val="0"/>
      </c:pieChart>
      <c:spPr>
        <a:noFill/>
        <a:ln w="25401">
          <a:noFill/>
        </a:ln>
      </c:spPr>
    </c:plotArea>
    <c:plotVisOnly val="1"/>
    <c:dispBlanksAs val="zero"/>
    <c:showDLblsOverMax val="0"/>
  </c:chart>
  <c:spPr>
    <a:noFill/>
    <a:ln>
      <a:noFill/>
    </a:ln>
  </c:spPr>
  <c:txPr>
    <a:bodyPr/>
    <a:lstStyle/>
    <a:p>
      <a:pPr>
        <a:defRPr sz="960" b="1" i="0" u="none" strike="noStrike" baseline="0">
          <a:solidFill>
            <a:schemeClr val="tx1"/>
          </a:solidFill>
          <a:latin typeface="Arial"/>
          <a:ea typeface="Arial"/>
          <a:cs typeface="Arial"/>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96" b="1" i="0" u="none" strike="noStrike" baseline="0">
                <a:solidFill>
                  <a:schemeClr val="tx1"/>
                </a:solidFill>
                <a:latin typeface="Arial"/>
                <a:ea typeface="Arial"/>
                <a:cs typeface="Arial"/>
              </a:defRPr>
            </a:pPr>
            <a:r>
              <a:rPr lang="en-CA" sz="966" b="1" i="0" u="none" strike="noStrike" baseline="0" dirty="0" smtClean="0">
                <a:solidFill>
                  <a:srgbClr val="000000"/>
                </a:solidFill>
                <a:latin typeface="Arial"/>
                <a:cs typeface="Arial"/>
              </a:rPr>
              <a:t>Total Visits </a:t>
            </a:r>
            <a:endParaRPr lang="en-CA" sz="966" b="1" i="0" u="none" strike="noStrike" baseline="0" dirty="0">
              <a:solidFill>
                <a:srgbClr val="000000"/>
              </a:solidFill>
              <a:latin typeface="Arial"/>
              <a:cs typeface="Arial"/>
            </a:endParaRPr>
          </a:p>
        </c:rich>
      </c:tx>
      <c:layout>
        <c:manualLayout>
          <c:xMode val="edge"/>
          <c:yMode val="edge"/>
          <c:x val="0.32181187333597688"/>
          <c:y val="0.85404221123108182"/>
        </c:manualLayout>
      </c:layout>
      <c:overlay val="0"/>
      <c:spPr>
        <a:noFill/>
        <a:ln w="24535">
          <a:noFill/>
        </a:ln>
      </c:spPr>
    </c:title>
    <c:autoTitleDeleted val="0"/>
    <c:plotArea>
      <c:layout>
        <c:manualLayout>
          <c:layoutTarget val="inner"/>
          <c:xMode val="edge"/>
          <c:yMode val="edge"/>
          <c:x val="0.12569832402234637"/>
          <c:y val="0.1513104013104013"/>
          <c:w val="0.62129128193508187"/>
          <c:h val="0.68049382026654759"/>
        </c:manualLayout>
      </c:layout>
      <c:pieChart>
        <c:varyColors val="1"/>
        <c:ser>
          <c:idx val="0"/>
          <c:order val="0"/>
          <c:tx>
            <c:strRef>
              <c:f>Sheet1!$A$2</c:f>
              <c:strCache>
                <c:ptCount val="1"/>
                <c:pt idx="0">
                  <c:v>Education</c:v>
                </c:pt>
              </c:strCache>
            </c:strRef>
          </c:tx>
          <c:spPr>
            <a:solidFill>
              <a:schemeClr val="accent1"/>
            </a:solidFill>
            <a:ln w="12267">
              <a:solidFill>
                <a:schemeClr val="tx1"/>
              </a:solidFill>
              <a:prstDash val="solid"/>
            </a:ln>
          </c:spPr>
          <c:dPt>
            <c:idx val="0"/>
            <c:bubble3D val="0"/>
          </c:dPt>
          <c:dPt>
            <c:idx val="1"/>
            <c:bubble3D val="0"/>
            <c:spPr>
              <a:solidFill>
                <a:schemeClr val="accent2"/>
              </a:solidFill>
              <a:ln w="12267">
                <a:solidFill>
                  <a:schemeClr val="tx1"/>
                </a:solidFill>
                <a:prstDash val="solid"/>
              </a:ln>
            </c:spPr>
          </c:dPt>
          <c:dPt>
            <c:idx val="2"/>
            <c:bubble3D val="0"/>
            <c:spPr>
              <a:solidFill>
                <a:srgbClr val="FF0000"/>
              </a:solidFill>
              <a:ln w="12267">
                <a:solidFill>
                  <a:schemeClr val="tx1"/>
                </a:solidFill>
                <a:prstDash val="solid"/>
              </a:ln>
            </c:spPr>
          </c:dPt>
          <c:dPt>
            <c:idx val="3"/>
            <c:bubble3D val="0"/>
            <c:spPr>
              <a:solidFill>
                <a:schemeClr val="folHlink"/>
              </a:solidFill>
              <a:ln w="12267">
                <a:solidFill>
                  <a:schemeClr val="tx1"/>
                </a:solidFill>
                <a:prstDash val="solid"/>
              </a:ln>
            </c:spPr>
          </c:dPt>
          <c:dLbls>
            <c:dLbl>
              <c:idx val="1"/>
              <c:layout/>
              <c:tx>
                <c:rich>
                  <a:bodyPr/>
                  <a:lstStyle/>
                  <a:p>
                    <a:r>
                      <a:rPr lang="en-US" dirty="0">
                        <a:solidFill>
                          <a:schemeClr val="bg1"/>
                        </a:solidFill>
                      </a:rPr>
                      <a:t>High School, 21%</a:t>
                    </a:r>
                  </a:p>
                </c:rich>
              </c:tx>
              <c:showLegendKey val="0"/>
              <c:showVal val="1"/>
              <c:showCatName val="1"/>
              <c:showSerName val="0"/>
              <c:showPercent val="0"/>
              <c:showBubbleSize val="0"/>
            </c:dLbl>
            <c:dLbl>
              <c:idx val="2"/>
              <c:layout>
                <c:manualLayout>
                  <c:x val="-6.6451453010819686E-2"/>
                  <c:y val="-0.23848362375562657"/>
                </c:manualLayout>
              </c:layout>
              <c:showLegendKey val="0"/>
              <c:showVal val="1"/>
              <c:showCatName val="1"/>
              <c:showSerName val="0"/>
              <c:showPercent val="0"/>
              <c:showBubbleSize val="0"/>
            </c:dLbl>
            <c:showLegendKey val="0"/>
            <c:showVal val="1"/>
            <c:showCatName val="1"/>
            <c:showSerName val="0"/>
            <c:showPercent val="0"/>
            <c:showBubbleSize val="0"/>
            <c:showLeaderLines val="1"/>
          </c:dLbls>
          <c:cat>
            <c:strRef>
              <c:f>Sheet1!$B$1:$E$1</c:f>
              <c:strCache>
                <c:ptCount val="4"/>
                <c:pt idx="0">
                  <c:v>&lt; High School </c:v>
                </c:pt>
                <c:pt idx="1">
                  <c:v>High School</c:v>
                </c:pt>
                <c:pt idx="2">
                  <c:v>Some post-secondary </c:v>
                </c:pt>
                <c:pt idx="3">
                  <c:v>University degree </c:v>
                </c:pt>
              </c:strCache>
            </c:strRef>
          </c:cat>
          <c:val>
            <c:numRef>
              <c:f>Sheet1!$B$2:$E$2</c:f>
              <c:numCache>
                <c:formatCode>0%</c:formatCode>
                <c:ptCount val="4"/>
                <c:pt idx="0">
                  <c:v>6.9294800574487989E-2</c:v>
                </c:pt>
                <c:pt idx="1">
                  <c:v>0.2083222261879713</c:v>
                </c:pt>
                <c:pt idx="2">
                  <c:v>0.3986146999652983</c:v>
                </c:pt>
                <c:pt idx="3">
                  <c:v>0.32376827327224239</c:v>
                </c:pt>
              </c:numCache>
            </c:numRef>
          </c:val>
        </c:ser>
        <c:dLbls>
          <c:showLegendKey val="0"/>
          <c:showVal val="0"/>
          <c:showCatName val="0"/>
          <c:showSerName val="0"/>
          <c:showPercent val="0"/>
          <c:showBubbleSize val="0"/>
          <c:showLeaderLines val="1"/>
        </c:dLbls>
        <c:firstSliceAng val="0"/>
      </c:pieChart>
      <c:spPr>
        <a:noFill/>
        <a:ln w="25425">
          <a:noFill/>
        </a:ln>
      </c:spPr>
    </c:plotArea>
    <c:plotVisOnly val="1"/>
    <c:dispBlanksAs val="zero"/>
    <c:showDLblsOverMax val="0"/>
  </c:chart>
  <c:spPr>
    <a:noFill/>
    <a:ln>
      <a:noFill/>
    </a:ln>
  </c:spPr>
  <c:txPr>
    <a:bodyPr/>
    <a:lstStyle/>
    <a:p>
      <a:pPr>
        <a:defRPr sz="991" b="1" i="0" u="none" strike="noStrike" baseline="0">
          <a:solidFill>
            <a:schemeClr val="tx1"/>
          </a:solidFill>
          <a:latin typeface="Arial"/>
          <a:ea typeface="Arial"/>
          <a:cs typeface="Arial"/>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96" b="1" i="0" u="none" strike="noStrike" baseline="0">
                <a:solidFill>
                  <a:schemeClr val="tx1"/>
                </a:solidFill>
                <a:latin typeface="Arial"/>
                <a:ea typeface="Arial"/>
                <a:cs typeface="Arial"/>
              </a:defRPr>
            </a:pPr>
            <a:r>
              <a:rPr lang="en-CA" sz="966" b="1" i="0" u="none" strike="noStrike" baseline="0" dirty="0" smtClean="0">
                <a:solidFill>
                  <a:srgbClr val="000000"/>
                </a:solidFill>
                <a:latin typeface="Arial"/>
                <a:cs typeface="Arial"/>
              </a:rPr>
              <a:t>Indigenous Visits </a:t>
            </a:r>
            <a:endParaRPr lang="en-CA" sz="966" b="1" i="0" u="none" strike="noStrike" baseline="0" dirty="0">
              <a:solidFill>
                <a:srgbClr val="000000"/>
              </a:solidFill>
              <a:latin typeface="Arial"/>
              <a:cs typeface="Arial"/>
            </a:endParaRPr>
          </a:p>
        </c:rich>
      </c:tx>
      <c:layout>
        <c:manualLayout>
          <c:xMode val="edge"/>
          <c:yMode val="edge"/>
          <c:x val="0.28584065031439415"/>
          <c:y val="0.85404221123108182"/>
        </c:manualLayout>
      </c:layout>
      <c:overlay val="0"/>
      <c:spPr>
        <a:noFill/>
        <a:ln w="24535">
          <a:noFill/>
        </a:ln>
      </c:spPr>
    </c:title>
    <c:autoTitleDeleted val="0"/>
    <c:plotArea>
      <c:layout>
        <c:manualLayout>
          <c:layoutTarget val="inner"/>
          <c:xMode val="edge"/>
          <c:yMode val="edge"/>
          <c:x val="0.19764091089333258"/>
          <c:y val="0.14351409165585527"/>
          <c:w val="0.62129128193508187"/>
          <c:h val="0.68049382026654759"/>
        </c:manualLayout>
      </c:layout>
      <c:pieChart>
        <c:varyColors val="1"/>
        <c:ser>
          <c:idx val="0"/>
          <c:order val="0"/>
          <c:tx>
            <c:strRef>
              <c:f>Sheet1!$A$2</c:f>
              <c:strCache>
                <c:ptCount val="1"/>
                <c:pt idx="0">
                  <c:v>Education</c:v>
                </c:pt>
              </c:strCache>
            </c:strRef>
          </c:tx>
          <c:spPr>
            <a:solidFill>
              <a:schemeClr val="accent1"/>
            </a:solidFill>
            <a:ln w="12267">
              <a:solidFill>
                <a:schemeClr val="tx1"/>
              </a:solidFill>
              <a:prstDash val="solid"/>
            </a:ln>
          </c:spPr>
          <c:dPt>
            <c:idx val="0"/>
            <c:bubble3D val="0"/>
          </c:dPt>
          <c:dPt>
            <c:idx val="1"/>
            <c:bubble3D val="0"/>
            <c:spPr>
              <a:solidFill>
                <a:schemeClr val="accent2"/>
              </a:solidFill>
              <a:ln w="12267">
                <a:solidFill>
                  <a:schemeClr val="tx1"/>
                </a:solidFill>
                <a:prstDash val="solid"/>
              </a:ln>
            </c:spPr>
          </c:dPt>
          <c:dPt>
            <c:idx val="2"/>
            <c:bubble3D val="0"/>
            <c:spPr>
              <a:solidFill>
                <a:srgbClr val="FF0000"/>
              </a:solidFill>
              <a:ln w="12267">
                <a:solidFill>
                  <a:schemeClr val="tx1"/>
                </a:solidFill>
                <a:prstDash val="solid"/>
              </a:ln>
            </c:spPr>
          </c:dPt>
          <c:dPt>
            <c:idx val="3"/>
            <c:bubble3D val="0"/>
            <c:spPr>
              <a:solidFill>
                <a:schemeClr val="folHlink"/>
              </a:solidFill>
              <a:ln w="12267">
                <a:solidFill>
                  <a:schemeClr val="tx1"/>
                </a:solidFill>
                <a:prstDash val="solid"/>
              </a:ln>
            </c:spPr>
          </c:dPt>
          <c:dLbls>
            <c:dLbl>
              <c:idx val="1"/>
              <c:layout>
                <c:manualLayout>
                  <c:x val="-0.17827154024811648"/>
                  <c:y val="-0.22827896295933303"/>
                </c:manualLayout>
              </c:layout>
              <c:tx>
                <c:rich>
                  <a:bodyPr/>
                  <a:lstStyle/>
                  <a:p>
                    <a:r>
                      <a:rPr lang="en-US" dirty="0">
                        <a:solidFill>
                          <a:schemeClr val="bg1"/>
                        </a:solidFill>
                      </a:rPr>
                      <a:t>High School, 65%</a:t>
                    </a:r>
                  </a:p>
                </c:rich>
              </c:tx>
              <c:showLegendKey val="0"/>
              <c:showVal val="1"/>
              <c:showCatName val="1"/>
              <c:showSerName val="0"/>
              <c:showPercent val="0"/>
              <c:showBubbleSize val="0"/>
            </c:dLbl>
            <c:dLbl>
              <c:idx val="2"/>
              <c:layout>
                <c:manualLayout>
                  <c:x val="6.1655242734945902E-3"/>
                  <c:y val="3.1778297525628736E-3"/>
                </c:manualLayout>
              </c:layout>
              <c:showLegendKey val="0"/>
              <c:showVal val="1"/>
              <c:showCatName val="1"/>
              <c:showSerName val="0"/>
              <c:showPercent val="0"/>
              <c:showBubbleSize val="0"/>
            </c:dLbl>
            <c:showLegendKey val="0"/>
            <c:showVal val="1"/>
            <c:showCatName val="1"/>
            <c:showSerName val="0"/>
            <c:showPercent val="0"/>
            <c:showBubbleSize val="0"/>
            <c:showLeaderLines val="1"/>
          </c:dLbls>
          <c:cat>
            <c:strRef>
              <c:f>Sheet1!$B$1:$E$1</c:f>
              <c:strCache>
                <c:ptCount val="4"/>
                <c:pt idx="0">
                  <c:v>&lt; High School </c:v>
                </c:pt>
                <c:pt idx="1">
                  <c:v>High School</c:v>
                </c:pt>
                <c:pt idx="2">
                  <c:v>Some post-secondary </c:v>
                </c:pt>
                <c:pt idx="3">
                  <c:v>University degree </c:v>
                </c:pt>
              </c:strCache>
            </c:strRef>
          </c:cat>
          <c:val>
            <c:numRef>
              <c:f>Sheet1!$B$2:$E$2</c:f>
              <c:numCache>
                <c:formatCode>0%</c:formatCode>
                <c:ptCount val="4"/>
                <c:pt idx="0">
                  <c:v>2.6513101956824634E-2</c:v>
                </c:pt>
                <c:pt idx="1">
                  <c:v>0.64682674414586583</c:v>
                </c:pt>
                <c:pt idx="2">
                  <c:v>9.7653841221479423E-2</c:v>
                </c:pt>
                <c:pt idx="3">
                  <c:v>0.2290063126758301</c:v>
                </c:pt>
              </c:numCache>
            </c:numRef>
          </c:val>
        </c:ser>
        <c:dLbls>
          <c:showLegendKey val="0"/>
          <c:showVal val="0"/>
          <c:showCatName val="0"/>
          <c:showSerName val="0"/>
          <c:showPercent val="0"/>
          <c:showBubbleSize val="0"/>
          <c:showLeaderLines val="1"/>
        </c:dLbls>
        <c:firstSliceAng val="0"/>
      </c:pieChart>
      <c:spPr>
        <a:noFill/>
        <a:ln w="25425">
          <a:noFill/>
        </a:ln>
      </c:spPr>
    </c:plotArea>
    <c:plotVisOnly val="1"/>
    <c:dispBlanksAs val="zero"/>
    <c:showDLblsOverMax val="0"/>
  </c:chart>
  <c:spPr>
    <a:noFill/>
    <a:ln>
      <a:noFill/>
    </a:ln>
  </c:spPr>
  <c:txPr>
    <a:bodyPr/>
    <a:lstStyle/>
    <a:p>
      <a:pPr>
        <a:defRPr sz="991" b="1" i="0" u="none" strike="noStrike" baseline="0">
          <a:solidFill>
            <a:schemeClr val="tx1"/>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71" b="1" i="0" u="none" strike="noStrike" baseline="0">
                <a:solidFill>
                  <a:schemeClr val="tx1"/>
                </a:solidFill>
                <a:latin typeface="Arial"/>
                <a:ea typeface="Arial"/>
                <a:cs typeface="Arial"/>
              </a:defRPr>
            </a:pPr>
            <a:r>
              <a:rPr lang="en-CA" sz="999" b="1" i="0" u="none" strike="noStrike" baseline="0" dirty="0" smtClean="0">
                <a:solidFill>
                  <a:srgbClr val="000000"/>
                </a:solidFill>
                <a:latin typeface="Arial"/>
                <a:cs typeface="Arial"/>
              </a:rPr>
              <a:t>Total Visits </a:t>
            </a:r>
            <a:r>
              <a:rPr lang="en-CA" sz="999" b="1" i="0" u="none" strike="noStrike" baseline="0" dirty="0">
                <a:solidFill>
                  <a:srgbClr val="000000"/>
                </a:solidFill>
                <a:latin typeface="Arial"/>
                <a:cs typeface="Arial"/>
              </a:rPr>
              <a:t>by Origin</a:t>
            </a:r>
          </a:p>
          <a:p>
            <a:pPr>
              <a:defRPr sz="1171" b="1" i="0" u="none" strike="noStrike" baseline="0">
                <a:solidFill>
                  <a:schemeClr val="tx1"/>
                </a:solidFill>
                <a:latin typeface="Arial"/>
                <a:ea typeface="Arial"/>
                <a:cs typeface="Arial"/>
              </a:defRPr>
            </a:pPr>
            <a:r>
              <a:rPr lang="en-CA" sz="800" b="1" i="0" u="none" strike="noStrike" baseline="0" dirty="0" smtClean="0">
                <a:solidFill>
                  <a:srgbClr val="000000"/>
                </a:solidFill>
                <a:latin typeface="Arial"/>
                <a:cs typeface="Arial"/>
              </a:rPr>
              <a:t>142 </a:t>
            </a:r>
            <a:r>
              <a:rPr lang="en-CA" sz="800" b="1" i="0" u="none" strike="noStrike" baseline="0" dirty="0">
                <a:solidFill>
                  <a:srgbClr val="000000"/>
                </a:solidFill>
                <a:latin typeface="Arial"/>
                <a:cs typeface="Arial"/>
              </a:rPr>
              <a:t>million</a:t>
            </a:r>
            <a:endParaRPr lang="en-CA" dirty="0"/>
          </a:p>
        </c:rich>
      </c:tx>
      <c:layout>
        <c:manualLayout>
          <c:xMode val="edge"/>
          <c:yMode val="edge"/>
          <c:x val="0.33519553072625696"/>
          <c:y val="0.86322188449848025"/>
        </c:manualLayout>
      </c:layout>
      <c:overlay val="0"/>
      <c:spPr>
        <a:noFill/>
        <a:ln w="25374">
          <a:noFill/>
        </a:ln>
      </c:spPr>
    </c:title>
    <c:autoTitleDeleted val="0"/>
    <c:plotArea>
      <c:layout>
        <c:manualLayout>
          <c:layoutTarget val="inner"/>
          <c:xMode val="edge"/>
          <c:yMode val="edge"/>
          <c:x val="0.13687150837988826"/>
          <c:y val="0.10334346504559271"/>
          <c:w val="0.68715083798882681"/>
          <c:h val="0.74772036474164139"/>
        </c:manualLayout>
      </c:layout>
      <c:pieChart>
        <c:varyColors val="1"/>
        <c:ser>
          <c:idx val="0"/>
          <c:order val="0"/>
          <c:tx>
            <c:strRef>
              <c:f>Sheet1!$A$2</c:f>
              <c:strCache>
                <c:ptCount val="1"/>
                <c:pt idx="0">
                  <c:v>Visits</c:v>
                </c:pt>
              </c:strCache>
            </c:strRef>
          </c:tx>
          <c:spPr>
            <a:solidFill>
              <a:schemeClr val="accent1"/>
            </a:solidFill>
            <a:ln w="12687">
              <a:solidFill>
                <a:schemeClr val="tx1"/>
              </a:solidFill>
              <a:prstDash val="solid"/>
            </a:ln>
          </c:spPr>
          <c:dPt>
            <c:idx val="0"/>
            <c:bubble3D val="0"/>
          </c:dPt>
          <c:dPt>
            <c:idx val="1"/>
            <c:bubble3D val="0"/>
            <c:spPr>
              <a:solidFill>
                <a:schemeClr val="accent2"/>
              </a:solidFill>
              <a:ln w="12687">
                <a:solidFill>
                  <a:schemeClr val="tx1"/>
                </a:solidFill>
                <a:prstDash val="solid"/>
              </a:ln>
            </c:spPr>
          </c:dPt>
          <c:dPt>
            <c:idx val="2"/>
            <c:bubble3D val="0"/>
            <c:spPr>
              <a:solidFill>
                <a:srgbClr val="FF0000"/>
              </a:solidFill>
              <a:ln w="12687">
                <a:solidFill>
                  <a:schemeClr val="tx1"/>
                </a:solidFill>
                <a:prstDash val="solid"/>
              </a:ln>
            </c:spPr>
          </c:dPt>
          <c:dPt>
            <c:idx val="3"/>
            <c:bubble3D val="0"/>
            <c:spPr>
              <a:solidFill>
                <a:schemeClr val="folHlink"/>
              </a:solidFill>
              <a:ln w="12687">
                <a:solidFill>
                  <a:schemeClr val="tx1"/>
                </a:solidFill>
                <a:prstDash val="solid"/>
              </a:ln>
            </c:spPr>
          </c:dPt>
          <c:dLbls>
            <c:dLbl>
              <c:idx val="1"/>
              <c:layout/>
              <c:tx>
                <c:rich>
                  <a:bodyPr/>
                  <a:lstStyle/>
                  <a:p>
                    <a:r>
                      <a:rPr lang="en-US" dirty="0">
                        <a:solidFill>
                          <a:schemeClr val="bg1"/>
                        </a:solidFill>
                      </a:rPr>
                      <a:t>U.S., 8.0%</a:t>
                    </a:r>
                  </a:p>
                </c:rich>
              </c:tx>
              <c:showLegendKey val="0"/>
              <c:showVal val="1"/>
              <c:showCatName val="1"/>
              <c:showSerName val="0"/>
              <c:showPercent val="0"/>
              <c:showBubbleSize val="0"/>
            </c:dLbl>
            <c:showLegendKey val="0"/>
            <c:showVal val="1"/>
            <c:showCatName val="1"/>
            <c:showSerName val="0"/>
            <c:showPercent val="0"/>
            <c:showBubbleSize val="0"/>
            <c:showLeaderLines val="1"/>
          </c:dLbls>
          <c:cat>
            <c:strRef>
              <c:f>Sheet1!$B$1:$E$1</c:f>
              <c:strCache>
                <c:ptCount val="4"/>
                <c:pt idx="0">
                  <c:v>Ont</c:v>
                </c:pt>
                <c:pt idx="1">
                  <c:v>U.S.</c:v>
                </c:pt>
                <c:pt idx="2">
                  <c:v>Other Can</c:v>
                </c:pt>
                <c:pt idx="3">
                  <c:v>Overseas</c:v>
                </c:pt>
              </c:strCache>
            </c:strRef>
          </c:cat>
          <c:val>
            <c:numRef>
              <c:f>Sheet1!$B$2:$E$2</c:f>
              <c:numCache>
                <c:formatCode>0.0%</c:formatCode>
                <c:ptCount val="4"/>
                <c:pt idx="0">
                  <c:v>0.85543472981328639</c:v>
                </c:pt>
                <c:pt idx="1">
                  <c:v>8.0473924159337074E-2</c:v>
                </c:pt>
                <c:pt idx="2">
                  <c:v>4.6018359830241558E-2</c:v>
                </c:pt>
                <c:pt idx="3">
                  <c:v>1.8072986197135005E-2</c:v>
                </c:pt>
              </c:numCache>
            </c:numRef>
          </c:val>
        </c:ser>
        <c:dLbls>
          <c:showLegendKey val="0"/>
          <c:showVal val="0"/>
          <c:showCatName val="0"/>
          <c:showSerName val="0"/>
          <c:showPercent val="0"/>
          <c:showBubbleSize val="0"/>
          <c:showLeaderLines val="1"/>
        </c:dLbls>
        <c:firstSliceAng val="0"/>
      </c:pieChart>
      <c:spPr>
        <a:noFill/>
        <a:ln w="25386">
          <a:noFill/>
        </a:ln>
      </c:spPr>
    </c:plotArea>
    <c:plotVisOnly val="1"/>
    <c:dispBlanksAs val="zero"/>
    <c:showDLblsOverMax val="0"/>
  </c:chart>
  <c:spPr>
    <a:noFill/>
    <a:ln>
      <a:noFill/>
    </a:ln>
  </c:spPr>
  <c:txPr>
    <a:bodyPr/>
    <a:lstStyle/>
    <a:p>
      <a:pPr>
        <a:defRPr sz="1023" b="1" i="0" u="none" strike="noStrike" baseline="0">
          <a:solidFill>
            <a:schemeClr val="tx1"/>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96" b="1" i="0" u="none" strike="noStrike" baseline="0">
                <a:solidFill>
                  <a:schemeClr val="tx1"/>
                </a:solidFill>
                <a:latin typeface="Arial"/>
                <a:ea typeface="Arial"/>
                <a:cs typeface="Arial"/>
              </a:defRPr>
            </a:pPr>
            <a:r>
              <a:rPr lang="en-CA" sz="966" b="1" i="0" u="none" strike="noStrike" baseline="0" dirty="0" smtClean="0">
                <a:solidFill>
                  <a:srgbClr val="000000"/>
                </a:solidFill>
                <a:latin typeface="Arial"/>
                <a:cs typeface="Arial"/>
              </a:rPr>
              <a:t>Indigenous Visitor </a:t>
            </a:r>
            <a:r>
              <a:rPr lang="en-CA" sz="966" b="1" i="0" u="none" strike="noStrike" baseline="0" dirty="0">
                <a:solidFill>
                  <a:srgbClr val="000000"/>
                </a:solidFill>
                <a:latin typeface="Arial"/>
                <a:cs typeface="Arial"/>
              </a:rPr>
              <a:t>Spending by Origin</a:t>
            </a:r>
          </a:p>
          <a:p>
            <a:pPr>
              <a:defRPr sz="1096" b="1" i="0" u="none" strike="noStrike" baseline="0">
                <a:solidFill>
                  <a:schemeClr val="tx1"/>
                </a:solidFill>
                <a:latin typeface="Arial"/>
                <a:ea typeface="Arial"/>
                <a:cs typeface="Arial"/>
              </a:defRPr>
            </a:pPr>
            <a:r>
              <a:rPr lang="en-CA" sz="773" b="1" i="0" u="none" strike="noStrike" baseline="0" dirty="0" smtClean="0">
                <a:solidFill>
                  <a:srgbClr val="000000"/>
                </a:solidFill>
                <a:latin typeface="Arial"/>
                <a:cs typeface="Arial"/>
              </a:rPr>
              <a:t>$69 million</a:t>
            </a:r>
            <a:endParaRPr lang="en-CA" dirty="0"/>
          </a:p>
        </c:rich>
      </c:tx>
      <c:layout>
        <c:manualLayout>
          <c:xMode val="edge"/>
          <c:yMode val="edge"/>
          <c:x val="8.7998923695689138E-2"/>
          <c:y val="0.87767588555718867"/>
        </c:manualLayout>
      </c:layout>
      <c:overlay val="0"/>
      <c:spPr>
        <a:noFill/>
        <a:ln w="24535">
          <a:noFill/>
        </a:ln>
      </c:spPr>
    </c:title>
    <c:autoTitleDeleted val="0"/>
    <c:plotArea>
      <c:layout>
        <c:manualLayout>
          <c:layoutTarget val="inner"/>
          <c:xMode val="edge"/>
          <c:yMode val="edge"/>
          <c:x val="0.12569832402234637"/>
          <c:y val="0.1513104013104013"/>
          <c:w val="0.62129128193508187"/>
          <c:h val="0.68049382026654759"/>
        </c:manualLayout>
      </c:layout>
      <c:pieChart>
        <c:varyColors val="1"/>
        <c:ser>
          <c:idx val="0"/>
          <c:order val="0"/>
          <c:tx>
            <c:strRef>
              <c:f>Sheet1!$A$2</c:f>
              <c:strCache>
                <c:ptCount val="1"/>
                <c:pt idx="0">
                  <c:v>spending</c:v>
                </c:pt>
              </c:strCache>
            </c:strRef>
          </c:tx>
          <c:spPr>
            <a:solidFill>
              <a:schemeClr val="accent1"/>
            </a:solidFill>
            <a:ln w="12267">
              <a:solidFill>
                <a:schemeClr val="tx1"/>
              </a:solidFill>
              <a:prstDash val="solid"/>
            </a:ln>
          </c:spPr>
          <c:dPt>
            <c:idx val="0"/>
            <c:bubble3D val="0"/>
          </c:dPt>
          <c:dPt>
            <c:idx val="1"/>
            <c:bubble3D val="0"/>
            <c:spPr>
              <a:solidFill>
                <a:schemeClr val="accent2"/>
              </a:solidFill>
              <a:ln w="12267">
                <a:solidFill>
                  <a:schemeClr val="tx1"/>
                </a:solidFill>
                <a:prstDash val="solid"/>
              </a:ln>
            </c:spPr>
          </c:dPt>
          <c:dPt>
            <c:idx val="2"/>
            <c:bubble3D val="0"/>
            <c:spPr>
              <a:solidFill>
                <a:srgbClr val="FF0000"/>
              </a:solidFill>
              <a:ln w="12267">
                <a:solidFill>
                  <a:schemeClr val="tx1"/>
                </a:solidFill>
                <a:prstDash val="solid"/>
              </a:ln>
            </c:spPr>
          </c:dPt>
          <c:dPt>
            <c:idx val="3"/>
            <c:bubble3D val="0"/>
            <c:spPr>
              <a:solidFill>
                <a:schemeClr val="folHlink"/>
              </a:solidFill>
              <a:ln w="12267">
                <a:solidFill>
                  <a:schemeClr val="tx1"/>
                </a:solidFill>
                <a:prstDash val="solid"/>
              </a:ln>
            </c:spPr>
          </c:dPt>
          <c:dLbls>
            <c:dLbl>
              <c:idx val="1"/>
              <c:layout>
                <c:manualLayout>
                  <c:x val="8.8740865575256331E-2"/>
                  <c:y val="-0.20402560252688021"/>
                </c:manualLayout>
              </c:layout>
              <c:tx>
                <c:rich>
                  <a:bodyPr/>
                  <a:lstStyle/>
                  <a:p>
                    <a:r>
                      <a:rPr lang="en-US" dirty="0">
                        <a:solidFill>
                          <a:schemeClr val="bg1"/>
                        </a:solidFill>
                      </a:rPr>
                      <a:t>U.S., 28.0%</a:t>
                    </a:r>
                  </a:p>
                </c:rich>
              </c:tx>
              <c:showLegendKey val="0"/>
              <c:showVal val="1"/>
              <c:showCatName val="1"/>
              <c:showSerName val="0"/>
              <c:showPercent val="0"/>
              <c:showBubbleSize val="0"/>
            </c:dLbl>
            <c:showLegendKey val="0"/>
            <c:showVal val="1"/>
            <c:showCatName val="1"/>
            <c:showSerName val="0"/>
            <c:showPercent val="0"/>
            <c:showBubbleSize val="0"/>
            <c:showLeaderLines val="1"/>
          </c:dLbls>
          <c:cat>
            <c:strRef>
              <c:f>Sheet1!$B$1:$E$1</c:f>
              <c:strCache>
                <c:ptCount val="4"/>
                <c:pt idx="0">
                  <c:v>Ont</c:v>
                </c:pt>
                <c:pt idx="1">
                  <c:v>U.S.</c:v>
                </c:pt>
                <c:pt idx="2">
                  <c:v>Other Can</c:v>
                </c:pt>
                <c:pt idx="3">
                  <c:v>Overseas</c:v>
                </c:pt>
              </c:strCache>
            </c:strRef>
          </c:cat>
          <c:val>
            <c:numRef>
              <c:f>Sheet1!$B$2:$E$2</c:f>
              <c:numCache>
                <c:formatCode>0.0%</c:formatCode>
                <c:ptCount val="4"/>
                <c:pt idx="0">
                  <c:v>0.38148794917330897</c:v>
                </c:pt>
                <c:pt idx="1">
                  <c:v>0.27982890793889792</c:v>
                </c:pt>
                <c:pt idx="2">
                  <c:v>9.9920136433430659E-2</c:v>
                </c:pt>
                <c:pt idx="3">
                  <c:v>0.23876300645436235</c:v>
                </c:pt>
              </c:numCache>
            </c:numRef>
          </c:val>
        </c:ser>
        <c:dLbls>
          <c:showLegendKey val="0"/>
          <c:showVal val="0"/>
          <c:showCatName val="0"/>
          <c:showSerName val="0"/>
          <c:showPercent val="0"/>
          <c:showBubbleSize val="0"/>
          <c:showLeaderLines val="1"/>
        </c:dLbls>
        <c:firstSliceAng val="0"/>
      </c:pieChart>
      <c:spPr>
        <a:noFill/>
        <a:ln w="25425">
          <a:noFill/>
        </a:ln>
      </c:spPr>
    </c:plotArea>
    <c:plotVisOnly val="1"/>
    <c:dispBlanksAs val="zero"/>
    <c:showDLblsOverMax val="0"/>
  </c:chart>
  <c:spPr>
    <a:noFill/>
    <a:ln>
      <a:noFill/>
    </a:ln>
  </c:spPr>
  <c:txPr>
    <a:bodyPr/>
    <a:lstStyle/>
    <a:p>
      <a:pPr>
        <a:defRPr sz="991" b="1" i="0" u="none" strike="noStrike" baseline="0">
          <a:solidFill>
            <a:schemeClr val="tx1"/>
          </a:solidFill>
          <a:latin typeface="Arial"/>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83" b="1" i="0" u="none" strike="noStrike" baseline="0">
                <a:solidFill>
                  <a:schemeClr val="tx1"/>
                </a:solidFill>
                <a:latin typeface="Arial"/>
                <a:ea typeface="Arial"/>
                <a:cs typeface="Arial"/>
              </a:defRPr>
            </a:pPr>
            <a:r>
              <a:rPr lang="en-CA" sz="1003" b="1" i="0" u="none" strike="noStrike" baseline="0" dirty="0" smtClean="0">
                <a:solidFill>
                  <a:srgbClr val="000000"/>
                </a:solidFill>
                <a:latin typeface="Arial"/>
                <a:cs typeface="Arial"/>
              </a:rPr>
              <a:t>Total Visitor </a:t>
            </a:r>
            <a:r>
              <a:rPr lang="en-CA" sz="1003" b="1" i="0" u="none" strike="noStrike" baseline="0" dirty="0">
                <a:solidFill>
                  <a:srgbClr val="000000"/>
                </a:solidFill>
                <a:latin typeface="Arial"/>
                <a:cs typeface="Arial"/>
              </a:rPr>
              <a:t>Spending by Origin</a:t>
            </a:r>
          </a:p>
          <a:p>
            <a:pPr>
              <a:defRPr sz="1183" b="1" i="0" u="none" strike="noStrike" baseline="0">
                <a:solidFill>
                  <a:schemeClr val="tx1"/>
                </a:solidFill>
                <a:latin typeface="Arial"/>
                <a:ea typeface="Arial"/>
                <a:cs typeface="Arial"/>
              </a:defRPr>
            </a:pPr>
            <a:r>
              <a:rPr lang="en-CA" sz="803" b="1" i="0" u="none" strike="noStrike" baseline="0" dirty="0" smtClean="0">
                <a:solidFill>
                  <a:srgbClr val="000000"/>
                </a:solidFill>
                <a:latin typeface="Arial"/>
                <a:cs typeface="Arial"/>
              </a:rPr>
              <a:t>$25.4 </a:t>
            </a:r>
            <a:r>
              <a:rPr lang="en-CA" sz="803" b="1" i="0" u="none" strike="noStrike" baseline="0" dirty="0">
                <a:solidFill>
                  <a:srgbClr val="000000"/>
                </a:solidFill>
                <a:latin typeface="Arial"/>
                <a:cs typeface="Arial"/>
              </a:rPr>
              <a:t>billion</a:t>
            </a:r>
            <a:endParaRPr lang="en-CA" dirty="0"/>
          </a:p>
        </c:rich>
      </c:tx>
      <c:layout>
        <c:manualLayout>
          <c:xMode val="edge"/>
          <c:yMode val="edge"/>
          <c:x val="0.21785645288762698"/>
          <c:y val="0.88581853526180032"/>
        </c:manualLayout>
      </c:layout>
      <c:overlay val="0"/>
      <c:spPr>
        <a:noFill/>
        <a:ln w="25488">
          <a:noFill/>
        </a:ln>
      </c:spPr>
    </c:title>
    <c:autoTitleDeleted val="0"/>
    <c:plotArea>
      <c:layout>
        <c:manualLayout>
          <c:layoutTarget val="inner"/>
          <c:xMode val="edge"/>
          <c:yMode val="edge"/>
          <c:x val="0.12569832402234637"/>
          <c:y val="7.64525993883792E-2"/>
          <c:w val="0.68994413407821231"/>
          <c:h val="0.75535168195718649"/>
        </c:manualLayout>
      </c:layout>
      <c:pieChart>
        <c:varyColors val="1"/>
        <c:ser>
          <c:idx val="0"/>
          <c:order val="0"/>
          <c:tx>
            <c:strRef>
              <c:f>Sheet1!$A$2</c:f>
              <c:strCache>
                <c:ptCount val="1"/>
                <c:pt idx="0">
                  <c:v>spending</c:v>
                </c:pt>
              </c:strCache>
            </c:strRef>
          </c:tx>
          <c:spPr>
            <a:solidFill>
              <a:schemeClr val="accent1"/>
            </a:solidFill>
            <a:ln w="12744">
              <a:solidFill>
                <a:schemeClr val="tx1"/>
              </a:solidFill>
              <a:prstDash val="solid"/>
            </a:ln>
          </c:spPr>
          <c:dPt>
            <c:idx val="0"/>
            <c:bubble3D val="0"/>
          </c:dPt>
          <c:dPt>
            <c:idx val="1"/>
            <c:bubble3D val="0"/>
            <c:spPr>
              <a:solidFill>
                <a:schemeClr val="accent2"/>
              </a:solidFill>
              <a:ln w="12744">
                <a:solidFill>
                  <a:schemeClr val="tx1"/>
                </a:solidFill>
                <a:prstDash val="solid"/>
              </a:ln>
            </c:spPr>
          </c:dPt>
          <c:dPt>
            <c:idx val="2"/>
            <c:bubble3D val="0"/>
            <c:spPr>
              <a:solidFill>
                <a:srgbClr val="FF0000"/>
              </a:solidFill>
              <a:ln w="12744">
                <a:solidFill>
                  <a:schemeClr val="tx1"/>
                </a:solidFill>
                <a:prstDash val="solid"/>
              </a:ln>
            </c:spPr>
          </c:dPt>
          <c:dPt>
            <c:idx val="3"/>
            <c:bubble3D val="0"/>
            <c:spPr>
              <a:solidFill>
                <a:schemeClr val="folHlink"/>
              </a:solidFill>
              <a:ln w="12744">
                <a:solidFill>
                  <a:schemeClr val="tx1"/>
                </a:solidFill>
                <a:prstDash val="solid"/>
              </a:ln>
            </c:spPr>
          </c:dPt>
          <c:dLbls>
            <c:dLbl>
              <c:idx val="1"/>
              <c:layout/>
              <c:tx>
                <c:rich>
                  <a:bodyPr/>
                  <a:lstStyle/>
                  <a:p>
                    <a:r>
                      <a:rPr lang="en-US" dirty="0">
                        <a:solidFill>
                          <a:schemeClr val="bg1"/>
                        </a:solidFill>
                      </a:rPr>
                      <a:t>U.S., 14.3%</a:t>
                    </a:r>
                  </a:p>
                </c:rich>
              </c:tx>
              <c:showLegendKey val="0"/>
              <c:showVal val="1"/>
              <c:showCatName val="1"/>
              <c:showSerName val="0"/>
              <c:showPercent val="0"/>
              <c:showBubbleSize val="0"/>
            </c:dLbl>
            <c:showLegendKey val="0"/>
            <c:showVal val="1"/>
            <c:showCatName val="1"/>
            <c:showSerName val="0"/>
            <c:showPercent val="0"/>
            <c:showBubbleSize val="0"/>
            <c:showLeaderLines val="1"/>
          </c:dLbls>
          <c:cat>
            <c:strRef>
              <c:f>Sheet1!$B$1:$E$1</c:f>
              <c:strCache>
                <c:ptCount val="4"/>
                <c:pt idx="0">
                  <c:v>Ont</c:v>
                </c:pt>
                <c:pt idx="1">
                  <c:v>U.S.</c:v>
                </c:pt>
                <c:pt idx="2">
                  <c:v>Other Can</c:v>
                </c:pt>
                <c:pt idx="3">
                  <c:v>Overseas</c:v>
                </c:pt>
              </c:strCache>
            </c:strRef>
          </c:cat>
          <c:val>
            <c:numRef>
              <c:f>Sheet1!$B$2:$E$2</c:f>
              <c:numCache>
                <c:formatCode>0.0%</c:formatCode>
                <c:ptCount val="4"/>
                <c:pt idx="0">
                  <c:v>0.549471076380461</c:v>
                </c:pt>
                <c:pt idx="1">
                  <c:v>0.14298835308130076</c:v>
                </c:pt>
                <c:pt idx="2">
                  <c:v>9.0865828872085427E-2</c:v>
                </c:pt>
                <c:pt idx="3">
                  <c:v>0.21667474166615286</c:v>
                </c:pt>
              </c:numCache>
            </c:numRef>
          </c:val>
        </c:ser>
        <c:dLbls>
          <c:showLegendKey val="0"/>
          <c:showVal val="0"/>
          <c:showCatName val="0"/>
          <c:showSerName val="0"/>
          <c:showPercent val="0"/>
          <c:showBubbleSize val="0"/>
          <c:showLeaderLines val="1"/>
        </c:dLbls>
        <c:firstSliceAng val="0"/>
      </c:pieChart>
      <c:spPr>
        <a:noFill/>
        <a:ln w="25401">
          <a:noFill/>
        </a:ln>
      </c:spPr>
    </c:plotArea>
    <c:plotVisOnly val="1"/>
    <c:dispBlanksAs val="zero"/>
    <c:showDLblsOverMax val="0"/>
  </c:chart>
  <c:spPr>
    <a:noFill/>
    <a:ln>
      <a:noFill/>
    </a:ln>
  </c:spPr>
  <c:txPr>
    <a:bodyPr/>
    <a:lstStyle/>
    <a:p>
      <a:pPr>
        <a:defRPr sz="1029" b="1" i="0" u="none" strike="noStrike" baseline="0">
          <a:solidFill>
            <a:schemeClr val="tx1"/>
          </a:solidFill>
          <a:latin typeface="Arial"/>
          <a:ea typeface="Arial"/>
          <a:cs typeface="Aria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423973362930077"/>
          <c:y val="2.0283975659229209E-2"/>
          <c:w val="0.79134295227524976"/>
          <c:h val="0.87829614604462469"/>
        </c:manualLayout>
      </c:layout>
      <c:barChart>
        <c:barDir val="bar"/>
        <c:grouping val="clustered"/>
        <c:varyColors val="0"/>
        <c:ser>
          <c:idx val="0"/>
          <c:order val="0"/>
          <c:tx>
            <c:strRef>
              <c:f>Sheet1!$A$2</c:f>
              <c:strCache>
                <c:ptCount val="1"/>
                <c:pt idx="0">
                  <c:v>Indigenous</c:v>
                </c:pt>
              </c:strCache>
            </c:strRef>
          </c:tx>
          <c:spPr>
            <a:solidFill>
              <a:srgbClr val="FF0000"/>
            </a:solidFill>
            <a:ln w="8587">
              <a:solidFill>
                <a:schemeClr val="tx1"/>
              </a:solidFill>
              <a:prstDash val="solid"/>
            </a:ln>
          </c:spPr>
          <c:invertIfNegative val="0"/>
          <c:dLbls>
            <c:numFmt formatCode="0%" sourceLinked="0"/>
            <c:spPr>
              <a:noFill/>
              <a:ln w="17175">
                <a:noFill/>
              </a:ln>
            </c:spPr>
            <c:txPr>
              <a:bodyPr/>
              <a:lstStyle/>
              <a:p>
                <a:pPr>
                  <a:defRPr sz="100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numRef>
              <c:f>Sheet1!$B$1:$N$1</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cat>
          <c:val>
            <c:numRef>
              <c:f>Sheet1!$B$2:$N$2</c:f>
              <c:numCache>
                <c:formatCode>0.0%</c:formatCode>
                <c:ptCount val="13"/>
                <c:pt idx="0">
                  <c:v>5.2509007380004948E-2</c:v>
                </c:pt>
                <c:pt idx="1">
                  <c:v>0</c:v>
                </c:pt>
                <c:pt idx="2">
                  <c:v>7.5279250147827798E-2</c:v>
                </c:pt>
                <c:pt idx="3">
                  <c:v>5.6986297826882852E-2</c:v>
                </c:pt>
                <c:pt idx="4">
                  <c:v>5.9816282245898064E-2</c:v>
                </c:pt>
                <c:pt idx="5">
                  <c:v>1.245209868101323E-2</c:v>
                </c:pt>
                <c:pt idx="6">
                  <c:v>0.6363252383404564</c:v>
                </c:pt>
                <c:pt idx="7">
                  <c:v>0</c:v>
                </c:pt>
                <c:pt idx="8">
                  <c:v>2.123106068025591E-2</c:v>
                </c:pt>
                <c:pt idx="9">
                  <c:v>0</c:v>
                </c:pt>
                <c:pt idx="10">
                  <c:v>9.364126685010821E-3</c:v>
                </c:pt>
                <c:pt idx="11">
                  <c:v>0</c:v>
                </c:pt>
                <c:pt idx="12">
                  <c:v>7.6036638012650037E-2</c:v>
                </c:pt>
              </c:numCache>
            </c:numRef>
          </c:val>
        </c:ser>
        <c:ser>
          <c:idx val="1"/>
          <c:order val="1"/>
          <c:tx>
            <c:strRef>
              <c:f>Sheet1!$A$3</c:f>
              <c:strCache>
                <c:ptCount val="1"/>
                <c:pt idx="0">
                  <c:v>Total</c:v>
                </c:pt>
              </c:strCache>
            </c:strRef>
          </c:tx>
          <c:spPr>
            <a:solidFill>
              <a:schemeClr val="accent2"/>
            </a:solidFill>
          </c:spPr>
          <c:invertIfNegative val="0"/>
          <c:dLbls>
            <c:numFmt formatCode="0%" sourceLinked="0"/>
            <c:txPr>
              <a:bodyPr/>
              <a:lstStyle/>
              <a:p>
                <a:pPr>
                  <a:defRPr sz="1000" baseline="0"/>
                </a:pPr>
                <a:endParaRPr lang="en-US"/>
              </a:p>
            </c:txPr>
            <c:showLegendKey val="0"/>
            <c:showVal val="1"/>
            <c:showCatName val="0"/>
            <c:showSerName val="0"/>
            <c:showPercent val="0"/>
            <c:showBubbleSize val="0"/>
            <c:showLeaderLines val="0"/>
          </c:dLbls>
          <c:cat>
            <c:numRef>
              <c:f>Sheet1!$B$1:$N$1</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cat>
          <c:val>
            <c:numRef>
              <c:f>Sheet1!$B$3:$N$3</c:f>
              <c:numCache>
                <c:formatCode>0.0%</c:formatCode>
                <c:ptCount val="13"/>
                <c:pt idx="0">
                  <c:v>0.11604427679217189</c:v>
                </c:pt>
                <c:pt idx="1">
                  <c:v>3.1879808543875579E-2</c:v>
                </c:pt>
                <c:pt idx="2">
                  <c:v>0.10554341362216156</c:v>
                </c:pt>
                <c:pt idx="3">
                  <c:v>0.10091998824281653</c:v>
                </c:pt>
                <c:pt idx="4">
                  <c:v>0.21765952857173976</c:v>
                </c:pt>
                <c:pt idx="5">
                  <c:v>0.13595228794837888</c:v>
                </c:pt>
                <c:pt idx="6">
                  <c:v>8.3309618668572991E-2</c:v>
                </c:pt>
                <c:pt idx="7">
                  <c:v>3.2958689878061755E-2</c:v>
                </c:pt>
                <c:pt idx="8">
                  <c:v>4.9217091692579047E-2</c:v>
                </c:pt>
                <c:pt idx="9">
                  <c:v>4.5056372045831961E-2</c:v>
                </c:pt>
                <c:pt idx="10">
                  <c:v>2.4959576252079597E-2</c:v>
                </c:pt>
                <c:pt idx="11">
                  <c:v>8.7647063234752663E-3</c:v>
                </c:pt>
                <c:pt idx="12">
                  <c:v>4.7734641418255244E-2</c:v>
                </c:pt>
              </c:numCache>
            </c:numRef>
          </c:val>
        </c:ser>
        <c:dLbls>
          <c:showLegendKey val="0"/>
          <c:showVal val="0"/>
          <c:showCatName val="0"/>
          <c:showSerName val="0"/>
          <c:showPercent val="0"/>
          <c:showBubbleSize val="0"/>
        </c:dLbls>
        <c:gapWidth val="150"/>
        <c:axId val="21331328"/>
        <c:axId val="22316544"/>
      </c:barChart>
      <c:catAx>
        <c:axId val="21331328"/>
        <c:scaling>
          <c:orientation val="minMax"/>
        </c:scaling>
        <c:delete val="0"/>
        <c:axPos val="l"/>
        <c:title>
          <c:tx>
            <c:rich>
              <a:bodyPr rot="-5400000" vert="horz"/>
              <a:lstStyle/>
              <a:p>
                <a:pPr>
                  <a:defRPr/>
                </a:pPr>
                <a:r>
                  <a:rPr lang="en-US" dirty="0" smtClean="0"/>
                  <a:t>Region of Residence</a:t>
                </a:r>
                <a:endParaRPr lang="en-US" dirty="0"/>
              </a:p>
            </c:rich>
          </c:tx>
          <c:layout/>
          <c:overlay val="0"/>
        </c:title>
        <c:numFmt formatCode="General" sourceLinked="1"/>
        <c:majorTickMark val="out"/>
        <c:minorTickMark val="none"/>
        <c:tickLblPos val="nextTo"/>
        <c:spPr>
          <a:ln w="2146">
            <a:solidFill>
              <a:schemeClr val="tx1"/>
            </a:solidFill>
            <a:prstDash val="solid"/>
          </a:ln>
        </c:spPr>
        <c:txPr>
          <a:bodyPr rot="0" vert="horz"/>
          <a:lstStyle/>
          <a:p>
            <a:pPr>
              <a:defRPr sz="1000" b="1" i="0" u="none" strike="noStrike" baseline="0">
                <a:solidFill>
                  <a:schemeClr val="tx1"/>
                </a:solidFill>
                <a:latin typeface="Arial"/>
                <a:ea typeface="Arial"/>
                <a:cs typeface="Arial"/>
              </a:defRPr>
            </a:pPr>
            <a:endParaRPr lang="en-US"/>
          </a:p>
        </c:txPr>
        <c:crossAx val="22316544"/>
        <c:crosses val="autoZero"/>
        <c:auto val="1"/>
        <c:lblAlgn val="ctr"/>
        <c:lblOffset val="100"/>
        <c:tickLblSkip val="1"/>
        <c:tickMarkSkip val="1"/>
        <c:noMultiLvlLbl val="0"/>
      </c:catAx>
      <c:valAx>
        <c:axId val="22316544"/>
        <c:scaling>
          <c:orientation val="minMax"/>
        </c:scaling>
        <c:delete val="0"/>
        <c:axPos val="b"/>
        <c:numFmt formatCode="0%" sourceLinked="0"/>
        <c:majorTickMark val="out"/>
        <c:minorTickMark val="none"/>
        <c:tickLblPos val="nextTo"/>
        <c:spPr>
          <a:ln w="2146">
            <a:solidFill>
              <a:schemeClr val="tx1"/>
            </a:solidFill>
            <a:prstDash val="solid"/>
          </a:ln>
        </c:spPr>
        <c:txPr>
          <a:bodyPr rot="0" vert="horz"/>
          <a:lstStyle/>
          <a:p>
            <a:pPr>
              <a:defRPr sz="1000" b="1" i="0" u="none" strike="noStrike" baseline="0">
                <a:solidFill>
                  <a:schemeClr val="tx1"/>
                </a:solidFill>
                <a:latin typeface="Arial"/>
                <a:ea typeface="Arial"/>
                <a:cs typeface="Arial"/>
              </a:defRPr>
            </a:pPr>
            <a:endParaRPr lang="en-US"/>
          </a:p>
        </c:txPr>
        <c:crossAx val="21331328"/>
        <c:crosses val="autoZero"/>
        <c:crossBetween val="between"/>
        <c:majorUnit val="0.05"/>
      </c:valAx>
      <c:spPr>
        <a:noFill/>
        <a:ln w="25404">
          <a:noFill/>
        </a:ln>
      </c:spPr>
    </c:plotArea>
    <c:legend>
      <c:legendPos val="r"/>
      <c:layout>
        <c:manualLayout>
          <c:xMode val="edge"/>
          <c:yMode val="edge"/>
          <c:x val="0.44763749534231168"/>
          <c:y val="7.5366444579042999E-2"/>
          <c:w val="0.23288143052592303"/>
          <c:h val="0.177202258808558"/>
        </c:manualLayout>
      </c:layout>
      <c:overlay val="0"/>
    </c:legend>
    <c:plotVisOnly val="1"/>
    <c:dispBlanksAs val="gap"/>
    <c:showDLblsOverMax val="0"/>
  </c:chart>
  <c:spPr>
    <a:noFill/>
    <a:ln>
      <a:noFill/>
    </a:ln>
  </c:spPr>
  <c:txPr>
    <a:bodyPr/>
    <a:lstStyle/>
    <a:p>
      <a:pPr>
        <a:defRPr sz="1436" b="1" i="0" u="none" strike="noStrike" baseline="0">
          <a:solidFill>
            <a:schemeClr val="tx1"/>
          </a:solidFill>
          <a:latin typeface="Arial"/>
          <a:ea typeface="Arial"/>
          <a:cs typeface="Aria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423973362930077"/>
          <c:y val="2.0283975659229209E-2"/>
          <c:w val="0.79134295227524976"/>
          <c:h val="0.87829614604462469"/>
        </c:manualLayout>
      </c:layout>
      <c:barChart>
        <c:barDir val="bar"/>
        <c:grouping val="clustered"/>
        <c:varyColors val="0"/>
        <c:ser>
          <c:idx val="0"/>
          <c:order val="0"/>
          <c:tx>
            <c:strRef>
              <c:f>Sheet1!$A$2</c:f>
              <c:strCache>
                <c:ptCount val="1"/>
                <c:pt idx="0">
                  <c:v>Indigenous</c:v>
                </c:pt>
              </c:strCache>
            </c:strRef>
          </c:tx>
          <c:spPr>
            <a:solidFill>
              <a:srgbClr val="FF0000"/>
            </a:solidFill>
            <a:ln w="8587">
              <a:solidFill>
                <a:schemeClr val="tx1"/>
              </a:solidFill>
              <a:prstDash val="solid"/>
            </a:ln>
          </c:spPr>
          <c:invertIfNegative val="0"/>
          <c:dLbls>
            <c:numFmt formatCode="0%" sourceLinked="0"/>
            <c:spPr>
              <a:noFill/>
              <a:ln w="17175">
                <a:noFill/>
              </a:ln>
            </c:spPr>
            <c:txPr>
              <a:bodyPr/>
              <a:lstStyle/>
              <a:p>
                <a:pPr>
                  <a:defRPr sz="100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Sheet1!$B$1:$J$1</c:f>
              <c:strCache>
                <c:ptCount val="9"/>
                <c:pt idx="0">
                  <c:v>Mexico</c:v>
                </c:pt>
                <c:pt idx="1">
                  <c:v>Brazil</c:v>
                </c:pt>
                <c:pt idx="2">
                  <c:v>Japan</c:v>
                </c:pt>
                <c:pt idx="3">
                  <c:v>India</c:v>
                </c:pt>
                <c:pt idx="4">
                  <c:v>Germany</c:v>
                </c:pt>
                <c:pt idx="5">
                  <c:v>Mainland China</c:v>
                </c:pt>
                <c:pt idx="6">
                  <c:v>South Korea</c:v>
                </c:pt>
                <c:pt idx="7">
                  <c:v>UK</c:v>
                </c:pt>
                <c:pt idx="8">
                  <c:v>France</c:v>
                </c:pt>
              </c:strCache>
            </c:strRef>
          </c:cat>
          <c:val>
            <c:numRef>
              <c:f>Sheet1!$B$2:$J$2</c:f>
              <c:numCache>
                <c:formatCode>0%</c:formatCode>
                <c:ptCount val="9"/>
                <c:pt idx="0">
                  <c:v>0</c:v>
                </c:pt>
                <c:pt idx="1">
                  <c:v>0</c:v>
                </c:pt>
                <c:pt idx="2">
                  <c:v>0</c:v>
                </c:pt>
                <c:pt idx="3">
                  <c:v>0</c:v>
                </c:pt>
                <c:pt idx="4">
                  <c:v>0</c:v>
                </c:pt>
                <c:pt idx="5">
                  <c:v>0</c:v>
                </c:pt>
                <c:pt idx="6">
                  <c:v>4.3438286990042277E-2</c:v>
                </c:pt>
                <c:pt idx="7">
                  <c:v>0.28463953993609947</c:v>
                </c:pt>
                <c:pt idx="8">
                  <c:v>0.35181384075790684</c:v>
                </c:pt>
              </c:numCache>
            </c:numRef>
          </c:val>
        </c:ser>
        <c:ser>
          <c:idx val="1"/>
          <c:order val="1"/>
          <c:tx>
            <c:strRef>
              <c:f>Sheet1!$A$3</c:f>
              <c:strCache>
                <c:ptCount val="1"/>
                <c:pt idx="0">
                  <c:v>Total</c:v>
                </c:pt>
              </c:strCache>
            </c:strRef>
          </c:tx>
          <c:spPr>
            <a:solidFill>
              <a:schemeClr val="accent2"/>
            </a:solidFill>
          </c:spPr>
          <c:invertIfNegative val="0"/>
          <c:dLbls>
            <c:numFmt formatCode="0%" sourceLinked="0"/>
            <c:txPr>
              <a:bodyPr/>
              <a:lstStyle/>
              <a:p>
                <a:pPr>
                  <a:defRPr sz="1000" baseline="0"/>
                </a:pPr>
                <a:endParaRPr lang="en-US"/>
              </a:p>
            </c:txPr>
            <c:showLegendKey val="0"/>
            <c:showVal val="1"/>
            <c:showCatName val="0"/>
            <c:showSerName val="0"/>
            <c:showPercent val="0"/>
            <c:showBubbleSize val="0"/>
            <c:showLeaderLines val="0"/>
          </c:dLbls>
          <c:cat>
            <c:strRef>
              <c:f>Sheet1!$B$1:$J$1</c:f>
              <c:strCache>
                <c:ptCount val="9"/>
                <c:pt idx="0">
                  <c:v>Mexico</c:v>
                </c:pt>
                <c:pt idx="1">
                  <c:v>Brazil</c:v>
                </c:pt>
                <c:pt idx="2">
                  <c:v>Japan</c:v>
                </c:pt>
                <c:pt idx="3">
                  <c:v>India</c:v>
                </c:pt>
                <c:pt idx="4">
                  <c:v>Germany</c:v>
                </c:pt>
                <c:pt idx="5">
                  <c:v>Mainland China</c:v>
                </c:pt>
                <c:pt idx="6">
                  <c:v>South Korea</c:v>
                </c:pt>
                <c:pt idx="7">
                  <c:v>UK</c:v>
                </c:pt>
                <c:pt idx="8">
                  <c:v>France</c:v>
                </c:pt>
              </c:strCache>
            </c:strRef>
          </c:cat>
          <c:val>
            <c:numRef>
              <c:f>Sheet1!$B$3:$J$3</c:f>
              <c:numCache>
                <c:formatCode>0%</c:formatCode>
                <c:ptCount val="9"/>
                <c:pt idx="0">
                  <c:v>2.733667826136817E-2</c:v>
                </c:pt>
                <c:pt idx="1">
                  <c:v>3.2204708306671333E-2</c:v>
                </c:pt>
                <c:pt idx="2">
                  <c:v>4.7950417256108019E-2</c:v>
                </c:pt>
                <c:pt idx="3">
                  <c:v>5.6094008802133319E-2</c:v>
                </c:pt>
                <c:pt idx="4">
                  <c:v>4.4788141436341813E-2</c:v>
                </c:pt>
                <c:pt idx="5">
                  <c:v>8.4864849346230495E-2</c:v>
                </c:pt>
                <c:pt idx="6">
                  <c:v>3.2973392469303107E-2</c:v>
                </c:pt>
                <c:pt idx="7">
                  <c:v>0.12937153709141536</c:v>
                </c:pt>
                <c:pt idx="8">
                  <c:v>8.3265132057492058E-2</c:v>
                </c:pt>
              </c:numCache>
            </c:numRef>
          </c:val>
        </c:ser>
        <c:dLbls>
          <c:showLegendKey val="0"/>
          <c:showVal val="0"/>
          <c:showCatName val="0"/>
          <c:showSerName val="0"/>
          <c:showPercent val="0"/>
          <c:showBubbleSize val="0"/>
        </c:dLbls>
        <c:gapWidth val="150"/>
        <c:axId val="22389504"/>
        <c:axId val="22391040"/>
      </c:barChart>
      <c:catAx>
        <c:axId val="22389504"/>
        <c:scaling>
          <c:orientation val="minMax"/>
        </c:scaling>
        <c:delete val="0"/>
        <c:axPos val="l"/>
        <c:numFmt formatCode="General" sourceLinked="1"/>
        <c:majorTickMark val="out"/>
        <c:minorTickMark val="none"/>
        <c:tickLblPos val="nextTo"/>
        <c:spPr>
          <a:ln w="2146">
            <a:solidFill>
              <a:schemeClr val="tx1"/>
            </a:solidFill>
            <a:prstDash val="solid"/>
          </a:ln>
        </c:spPr>
        <c:txPr>
          <a:bodyPr rot="0" vert="horz"/>
          <a:lstStyle/>
          <a:p>
            <a:pPr>
              <a:defRPr sz="1000" b="1" i="0" u="none" strike="noStrike" baseline="0">
                <a:solidFill>
                  <a:schemeClr val="tx1"/>
                </a:solidFill>
                <a:latin typeface="Arial"/>
                <a:ea typeface="Arial"/>
                <a:cs typeface="Arial"/>
              </a:defRPr>
            </a:pPr>
            <a:endParaRPr lang="en-US"/>
          </a:p>
        </c:txPr>
        <c:crossAx val="22391040"/>
        <c:crosses val="autoZero"/>
        <c:auto val="1"/>
        <c:lblAlgn val="ctr"/>
        <c:lblOffset val="100"/>
        <c:tickLblSkip val="1"/>
        <c:tickMarkSkip val="1"/>
        <c:noMultiLvlLbl val="0"/>
      </c:catAx>
      <c:valAx>
        <c:axId val="22391040"/>
        <c:scaling>
          <c:orientation val="minMax"/>
        </c:scaling>
        <c:delete val="0"/>
        <c:axPos val="b"/>
        <c:numFmt formatCode="0%" sourceLinked="0"/>
        <c:majorTickMark val="out"/>
        <c:minorTickMark val="none"/>
        <c:tickLblPos val="nextTo"/>
        <c:spPr>
          <a:ln w="2146">
            <a:solidFill>
              <a:schemeClr val="tx1"/>
            </a:solidFill>
            <a:prstDash val="solid"/>
          </a:ln>
        </c:spPr>
        <c:txPr>
          <a:bodyPr rot="0" vert="horz"/>
          <a:lstStyle/>
          <a:p>
            <a:pPr>
              <a:defRPr sz="1000" b="1" i="0" u="none" strike="noStrike" baseline="0">
                <a:solidFill>
                  <a:schemeClr val="tx1"/>
                </a:solidFill>
                <a:latin typeface="Arial"/>
                <a:ea typeface="Arial"/>
                <a:cs typeface="Arial"/>
              </a:defRPr>
            </a:pPr>
            <a:endParaRPr lang="en-US"/>
          </a:p>
        </c:txPr>
        <c:crossAx val="22389504"/>
        <c:crosses val="autoZero"/>
        <c:crossBetween val="between"/>
        <c:majorUnit val="0.05"/>
      </c:valAx>
      <c:spPr>
        <a:noFill/>
        <a:ln w="25404">
          <a:noFill/>
        </a:ln>
      </c:spPr>
    </c:plotArea>
    <c:legend>
      <c:legendPos val="r"/>
      <c:layout>
        <c:manualLayout>
          <c:xMode val="edge"/>
          <c:yMode val="edge"/>
          <c:x val="0.72333177064896048"/>
          <c:y val="0.3020870118507914"/>
          <c:w val="0.23288143052592303"/>
          <c:h val="0.177202258808558"/>
        </c:manualLayout>
      </c:layout>
      <c:overlay val="0"/>
    </c:legend>
    <c:plotVisOnly val="1"/>
    <c:dispBlanksAs val="gap"/>
    <c:showDLblsOverMax val="0"/>
  </c:chart>
  <c:spPr>
    <a:noFill/>
    <a:ln>
      <a:noFill/>
    </a:ln>
  </c:spPr>
  <c:txPr>
    <a:bodyPr/>
    <a:lstStyle/>
    <a:p>
      <a:pPr>
        <a:defRPr sz="1436" b="1" i="0" u="none" strike="noStrike" baseline="0">
          <a:solidFill>
            <a:schemeClr val="tx1"/>
          </a:solidFill>
          <a:latin typeface="Arial"/>
          <a:ea typeface="Arial"/>
          <a:cs typeface="Arial"/>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774130577427821"/>
          <c:y val="3.4375000000000003E-2"/>
          <c:w val="0.76189583333333333"/>
          <c:h val="0.86414566929133863"/>
        </c:manualLayout>
      </c:layout>
      <c:barChart>
        <c:barDir val="col"/>
        <c:grouping val="clustered"/>
        <c:varyColors val="0"/>
        <c:ser>
          <c:idx val="0"/>
          <c:order val="0"/>
          <c:tx>
            <c:strRef>
              <c:f>Sheet1!$B$1</c:f>
              <c:strCache>
                <c:ptCount val="1"/>
                <c:pt idx="0">
                  <c:v>Indigenous</c:v>
                </c:pt>
              </c:strCache>
            </c:strRef>
          </c:tx>
          <c:spPr>
            <a:solidFill>
              <a:srgbClr val="FF0000"/>
            </a:solidFill>
          </c:spPr>
          <c:invertIfNegative val="0"/>
          <c:dLbls>
            <c:numFmt formatCode="0%" sourceLinked="0"/>
            <c:txPr>
              <a:bodyPr/>
              <a:lstStyle/>
              <a:p>
                <a:pPr>
                  <a:defRPr sz="800" baseline="0">
                    <a:latin typeface="Arial" panose="020B0604020202020204" pitchFamily="34" charset="0"/>
                  </a:defRPr>
                </a:pPr>
                <a:endParaRPr lang="en-US"/>
              </a:p>
            </c:txPr>
            <c:showLegendKey val="0"/>
            <c:showVal val="1"/>
            <c:showCatName val="0"/>
            <c:showSerName val="0"/>
            <c:showPercent val="0"/>
            <c:showBubbleSize val="0"/>
            <c:showLeaderLines val="0"/>
          </c:dLbls>
          <c:cat>
            <c:numRef>
              <c:f>Sheet1!$A$2:$A$14</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cat>
          <c:val>
            <c:numRef>
              <c:f>Sheet1!$B$2:$B$14</c:f>
              <c:numCache>
                <c:formatCode>0.0%</c:formatCode>
                <c:ptCount val="13"/>
                <c:pt idx="0">
                  <c:v>8.3148678453380351E-2</c:v>
                </c:pt>
                <c:pt idx="1">
                  <c:v>7.1004596121032548E-2</c:v>
                </c:pt>
                <c:pt idx="2">
                  <c:v>0</c:v>
                </c:pt>
                <c:pt idx="3">
                  <c:v>3.0884456389123978E-3</c:v>
                </c:pt>
                <c:pt idx="4">
                  <c:v>0.12208069837586044</c:v>
                </c:pt>
                <c:pt idx="5">
                  <c:v>1.9531502961184177E-2</c:v>
                </c:pt>
                <c:pt idx="6">
                  <c:v>0.50958196602121852</c:v>
                </c:pt>
                <c:pt idx="7">
                  <c:v>1.2259662802635957E-2</c:v>
                </c:pt>
                <c:pt idx="8">
                  <c:v>4.9686199678499729E-2</c:v>
                </c:pt>
                <c:pt idx="9">
                  <c:v>8.1847780823771837E-2</c:v>
                </c:pt>
                <c:pt idx="10">
                  <c:v>1.1156393215179299E-2</c:v>
                </c:pt>
                <c:pt idx="11">
                  <c:v>3.7020263172342936E-2</c:v>
                </c:pt>
                <c:pt idx="12">
                  <c:v>0.13258062296845055</c:v>
                </c:pt>
              </c:numCache>
            </c:numRef>
          </c:val>
        </c:ser>
        <c:ser>
          <c:idx val="1"/>
          <c:order val="1"/>
          <c:tx>
            <c:strRef>
              <c:f>Sheet1!$C$1</c:f>
              <c:strCache>
                <c:ptCount val="1"/>
                <c:pt idx="0">
                  <c:v>Total</c:v>
                </c:pt>
              </c:strCache>
            </c:strRef>
          </c:tx>
          <c:spPr>
            <a:solidFill>
              <a:srgbClr val="0070C0"/>
            </a:solidFill>
          </c:spPr>
          <c:invertIfNegative val="0"/>
          <c:dLbls>
            <c:numFmt formatCode="0%" sourceLinked="0"/>
            <c:txPr>
              <a:bodyPr/>
              <a:lstStyle/>
              <a:p>
                <a:pPr>
                  <a:defRPr sz="800" baseline="0">
                    <a:latin typeface="Arial" panose="020B0604020202020204" pitchFamily="34" charset="0"/>
                  </a:defRPr>
                </a:pPr>
                <a:endParaRPr lang="en-US"/>
              </a:p>
            </c:txPr>
            <c:dLblPos val="outEnd"/>
            <c:showLegendKey val="0"/>
            <c:showVal val="1"/>
            <c:showCatName val="0"/>
            <c:showSerName val="0"/>
            <c:showPercent val="0"/>
            <c:showBubbleSize val="0"/>
            <c:showLeaderLines val="0"/>
          </c:dLbls>
          <c:cat>
            <c:numRef>
              <c:f>Sheet1!$A$2:$A$14</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cat>
          <c:val>
            <c:numRef>
              <c:f>Sheet1!$C$2:$C$14</c:f>
              <c:numCache>
                <c:formatCode>0.0%</c:formatCode>
                <c:ptCount val="13"/>
                <c:pt idx="0">
                  <c:v>0.1121654730849707</c:v>
                </c:pt>
                <c:pt idx="1">
                  <c:v>9.3624700451403309E-2</c:v>
                </c:pt>
                <c:pt idx="2">
                  <c:v>7.8514507317498844E-2</c:v>
                </c:pt>
                <c:pt idx="3">
                  <c:v>7.9221072630691142E-2</c:v>
                </c:pt>
                <c:pt idx="4">
                  <c:v>0.20301249343773622</c:v>
                </c:pt>
                <c:pt idx="5">
                  <c:v>8.0097564771452287E-2</c:v>
                </c:pt>
                <c:pt idx="6">
                  <c:v>8.878737995068002E-2</c:v>
                </c:pt>
                <c:pt idx="7">
                  <c:v>4.0342468215574585E-2</c:v>
                </c:pt>
                <c:pt idx="8">
                  <c:v>5.7046547019084827E-2</c:v>
                </c:pt>
                <c:pt idx="9">
                  <c:v>6.5944516714675605E-2</c:v>
                </c:pt>
                <c:pt idx="10">
                  <c:v>3.8605069898647086E-2</c:v>
                </c:pt>
                <c:pt idx="11">
                  <c:v>3.2035953282140345E-2</c:v>
                </c:pt>
                <c:pt idx="12">
                  <c:v>6.3896916100974616E-2</c:v>
                </c:pt>
              </c:numCache>
            </c:numRef>
          </c:val>
        </c:ser>
        <c:dLbls>
          <c:showLegendKey val="0"/>
          <c:showVal val="0"/>
          <c:showCatName val="0"/>
          <c:showSerName val="0"/>
          <c:showPercent val="0"/>
          <c:showBubbleSize val="0"/>
        </c:dLbls>
        <c:gapWidth val="150"/>
        <c:axId val="22460288"/>
        <c:axId val="22462464"/>
      </c:barChart>
      <c:catAx>
        <c:axId val="22460288"/>
        <c:scaling>
          <c:orientation val="minMax"/>
        </c:scaling>
        <c:delete val="0"/>
        <c:axPos val="b"/>
        <c:title>
          <c:tx>
            <c:rich>
              <a:bodyPr/>
              <a:lstStyle/>
              <a:p>
                <a:pPr>
                  <a:defRPr/>
                </a:pPr>
                <a:r>
                  <a:rPr lang="en-US" sz="1000" baseline="0" dirty="0" smtClean="0">
                    <a:latin typeface="Arial" panose="020B0604020202020204" pitchFamily="34" charset="0"/>
                  </a:rPr>
                  <a:t>Region</a:t>
                </a:r>
                <a:endParaRPr lang="en-US" sz="1000" baseline="0" dirty="0">
                  <a:latin typeface="Arial" panose="020B0604020202020204" pitchFamily="34" charset="0"/>
                </a:endParaRPr>
              </a:p>
            </c:rich>
          </c:tx>
          <c:layout/>
          <c:overlay val="0"/>
        </c:title>
        <c:numFmt formatCode="General" sourceLinked="1"/>
        <c:majorTickMark val="out"/>
        <c:minorTickMark val="none"/>
        <c:tickLblPos val="nextTo"/>
        <c:txPr>
          <a:bodyPr/>
          <a:lstStyle/>
          <a:p>
            <a:pPr>
              <a:defRPr sz="1000" b="1" i="0" baseline="0">
                <a:latin typeface="Arial" panose="020B0604020202020204" pitchFamily="34" charset="0"/>
              </a:defRPr>
            </a:pPr>
            <a:endParaRPr lang="en-US"/>
          </a:p>
        </c:txPr>
        <c:crossAx val="22462464"/>
        <c:crosses val="autoZero"/>
        <c:auto val="1"/>
        <c:lblAlgn val="ctr"/>
        <c:lblOffset val="100"/>
        <c:noMultiLvlLbl val="0"/>
      </c:catAx>
      <c:valAx>
        <c:axId val="22462464"/>
        <c:scaling>
          <c:orientation val="minMax"/>
        </c:scaling>
        <c:delete val="0"/>
        <c:axPos val="l"/>
        <c:majorGridlines/>
        <c:title>
          <c:tx>
            <c:rich>
              <a:bodyPr rot="-5400000" vert="horz"/>
              <a:lstStyle/>
              <a:p>
                <a:pPr>
                  <a:defRPr/>
                </a:pPr>
                <a:r>
                  <a:rPr lang="en-US" sz="1000" baseline="0" dirty="0" smtClean="0">
                    <a:latin typeface="Arial" panose="020B0604020202020204" pitchFamily="34" charset="0"/>
                  </a:rPr>
                  <a:t>% of Ontario</a:t>
                </a:r>
                <a:endParaRPr lang="en-US" sz="1000" baseline="0" dirty="0">
                  <a:latin typeface="Arial" panose="020B0604020202020204" pitchFamily="34" charset="0"/>
                </a:endParaRPr>
              </a:p>
            </c:rich>
          </c:tx>
          <c:layout/>
          <c:overlay val="0"/>
        </c:title>
        <c:numFmt formatCode="0%" sourceLinked="0"/>
        <c:majorTickMark val="out"/>
        <c:minorTickMark val="none"/>
        <c:tickLblPos val="nextTo"/>
        <c:txPr>
          <a:bodyPr/>
          <a:lstStyle/>
          <a:p>
            <a:pPr>
              <a:defRPr sz="1000" b="1" i="0" baseline="0">
                <a:latin typeface="Arial" panose="020B0604020202020204" pitchFamily="34" charset="0"/>
              </a:defRPr>
            </a:pPr>
            <a:endParaRPr lang="en-US"/>
          </a:p>
        </c:txPr>
        <c:crossAx val="22460288"/>
        <c:crosses val="autoZero"/>
        <c:crossBetween val="between"/>
      </c:valAx>
    </c:plotArea>
    <c:legend>
      <c:legendPos val="r"/>
      <c:layout>
        <c:manualLayout>
          <c:xMode val="edge"/>
          <c:yMode val="edge"/>
          <c:x val="0.24963713910761154"/>
          <c:y val="3.4659694881889802E-2"/>
          <c:w val="0.58577952755905516"/>
          <c:h val="0.10664517716535434"/>
        </c:manualLayout>
      </c:layout>
      <c:overlay val="0"/>
      <c:txPr>
        <a:bodyPr/>
        <a:lstStyle/>
        <a:p>
          <a:pPr>
            <a:defRPr sz="1000" b="1" i="0" baseline="0">
              <a:latin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8779134295227528E-2"/>
          <c:y val="5.2738336713995942E-2"/>
          <c:w val="0.65260821309655936"/>
          <c:h val="0.69371196754563891"/>
        </c:manualLayout>
      </c:layout>
      <c:barChart>
        <c:barDir val="col"/>
        <c:grouping val="clustered"/>
        <c:varyColors val="0"/>
        <c:ser>
          <c:idx val="0"/>
          <c:order val="0"/>
          <c:tx>
            <c:strRef>
              <c:f>Sheet1!$B$1</c:f>
              <c:strCache>
                <c:ptCount val="1"/>
                <c:pt idx="0">
                  <c:v>Same-day</c:v>
                </c:pt>
              </c:strCache>
            </c:strRef>
          </c:tx>
          <c:spPr>
            <a:solidFill>
              <a:srgbClr val="FF0000"/>
            </a:solidFill>
            <a:ln w="9403">
              <a:solidFill>
                <a:schemeClr val="tx1"/>
              </a:solidFill>
              <a:prstDash val="solid"/>
            </a:ln>
          </c:spPr>
          <c:invertIfNegative val="0"/>
          <c:dLbls>
            <c:numFmt formatCode="0.0%" sourceLinked="0"/>
            <c:spPr>
              <a:noFill/>
              <a:ln w="18805">
                <a:noFill/>
              </a:ln>
            </c:spPr>
            <c:txPr>
              <a:bodyPr/>
              <a:lstStyle/>
              <a:p>
                <a:pPr>
                  <a:defRPr sz="98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Sheet1!$A$2:$A$3</c:f>
              <c:strCache>
                <c:ptCount val="2"/>
                <c:pt idx="0">
                  <c:v>Indigenous</c:v>
                </c:pt>
                <c:pt idx="1">
                  <c:v>Total</c:v>
                </c:pt>
              </c:strCache>
            </c:strRef>
          </c:cat>
          <c:val>
            <c:numRef>
              <c:f>Sheet1!$B$2:$B$3</c:f>
              <c:numCache>
                <c:formatCode>0.0%</c:formatCode>
                <c:ptCount val="2"/>
                <c:pt idx="0">
                  <c:v>3.901703618870591E-2</c:v>
                </c:pt>
                <c:pt idx="1">
                  <c:v>0.63594997951150345</c:v>
                </c:pt>
              </c:numCache>
            </c:numRef>
          </c:val>
        </c:ser>
        <c:ser>
          <c:idx val="1"/>
          <c:order val="1"/>
          <c:tx>
            <c:strRef>
              <c:f>Sheet1!$C$1</c:f>
              <c:strCache>
                <c:ptCount val="1"/>
                <c:pt idx="0">
                  <c:v>Overnight</c:v>
                </c:pt>
              </c:strCache>
            </c:strRef>
          </c:tx>
          <c:spPr>
            <a:solidFill>
              <a:srgbClr val="3366FF"/>
            </a:solidFill>
            <a:ln w="9403">
              <a:solidFill>
                <a:schemeClr val="tx1"/>
              </a:solidFill>
              <a:prstDash val="solid"/>
            </a:ln>
          </c:spPr>
          <c:invertIfNegative val="0"/>
          <c:dLbls>
            <c:dLbl>
              <c:idx val="0"/>
              <c:layout>
                <c:manualLayout>
                  <c:x val="1.2339669197590842E-2"/>
                  <c:y val="-4.7832450672577985E-3"/>
                </c:manualLayout>
              </c:layout>
              <c:dLblPos val="outEnd"/>
              <c:showLegendKey val="0"/>
              <c:showVal val="1"/>
              <c:showCatName val="0"/>
              <c:showSerName val="0"/>
              <c:showPercent val="0"/>
              <c:showBubbleSize val="0"/>
            </c:dLbl>
            <c:dLbl>
              <c:idx val="1"/>
              <c:layout>
                <c:manualLayout>
                  <c:x val="6.1244493313323415E-3"/>
                  <c:y val="-6.8034609208079714E-3"/>
                </c:manualLayout>
              </c:layout>
              <c:dLblPos val="outEnd"/>
              <c:showLegendKey val="0"/>
              <c:showVal val="1"/>
              <c:showCatName val="0"/>
              <c:showSerName val="0"/>
              <c:showPercent val="0"/>
              <c:showBubbleSize val="0"/>
            </c:dLbl>
            <c:dLbl>
              <c:idx val="3"/>
              <c:layout>
                <c:manualLayout>
                  <c:x val="1.2561790963194422E-2"/>
                  <c:y val="-4.5357147363740526E-3"/>
                </c:manualLayout>
              </c:layout>
              <c:dLblPos val="outEnd"/>
              <c:showLegendKey val="0"/>
              <c:showVal val="1"/>
              <c:showCatName val="0"/>
              <c:showSerName val="0"/>
              <c:showPercent val="0"/>
              <c:showBubbleSize val="0"/>
            </c:dLbl>
            <c:numFmt formatCode="0.0%" sourceLinked="0"/>
            <c:spPr>
              <a:noFill/>
              <a:ln w="18805">
                <a:noFill/>
              </a:ln>
            </c:spPr>
            <c:txPr>
              <a:bodyPr/>
              <a:lstStyle/>
              <a:p>
                <a:pPr>
                  <a:defRPr sz="98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Sheet1!$A$2:$A$3</c:f>
              <c:strCache>
                <c:ptCount val="2"/>
                <c:pt idx="0">
                  <c:v>Indigenous</c:v>
                </c:pt>
                <c:pt idx="1">
                  <c:v>Total</c:v>
                </c:pt>
              </c:strCache>
            </c:strRef>
          </c:cat>
          <c:val>
            <c:numRef>
              <c:f>Sheet1!$C$2:$C$3</c:f>
              <c:numCache>
                <c:formatCode>0.0%</c:formatCode>
                <c:ptCount val="2"/>
                <c:pt idx="0">
                  <c:v>0.96098296421333818</c:v>
                </c:pt>
                <c:pt idx="1">
                  <c:v>0.36405002048849655</c:v>
                </c:pt>
              </c:numCache>
            </c:numRef>
          </c:val>
        </c:ser>
        <c:dLbls>
          <c:showLegendKey val="0"/>
          <c:showVal val="0"/>
          <c:showCatName val="0"/>
          <c:showSerName val="0"/>
          <c:showPercent val="0"/>
          <c:showBubbleSize val="0"/>
        </c:dLbls>
        <c:gapWidth val="150"/>
        <c:axId val="22520192"/>
        <c:axId val="22521728"/>
      </c:barChart>
      <c:catAx>
        <c:axId val="22520192"/>
        <c:scaling>
          <c:orientation val="minMax"/>
        </c:scaling>
        <c:delete val="0"/>
        <c:axPos val="b"/>
        <c:numFmt formatCode="General" sourceLinked="1"/>
        <c:majorTickMark val="out"/>
        <c:minorTickMark val="none"/>
        <c:tickLblPos val="nextTo"/>
        <c:spPr>
          <a:ln w="2351">
            <a:solidFill>
              <a:schemeClr val="tx1"/>
            </a:solidFill>
            <a:prstDash val="solid"/>
          </a:ln>
        </c:spPr>
        <c:txPr>
          <a:bodyPr rot="0" vert="horz"/>
          <a:lstStyle/>
          <a:p>
            <a:pPr>
              <a:defRPr sz="999" b="1" i="0" u="none" strike="noStrike" baseline="0">
                <a:solidFill>
                  <a:schemeClr val="tx1"/>
                </a:solidFill>
                <a:latin typeface="Arial"/>
                <a:ea typeface="Arial"/>
                <a:cs typeface="Arial"/>
              </a:defRPr>
            </a:pPr>
            <a:endParaRPr lang="en-US"/>
          </a:p>
        </c:txPr>
        <c:crossAx val="22521728"/>
        <c:crosses val="autoZero"/>
        <c:auto val="1"/>
        <c:lblAlgn val="ctr"/>
        <c:lblOffset val="100"/>
        <c:tickLblSkip val="1"/>
        <c:tickMarkSkip val="1"/>
        <c:noMultiLvlLbl val="0"/>
      </c:catAx>
      <c:valAx>
        <c:axId val="22521728"/>
        <c:scaling>
          <c:orientation val="minMax"/>
        </c:scaling>
        <c:delete val="0"/>
        <c:axPos val="l"/>
        <c:numFmt formatCode="0%" sourceLinked="0"/>
        <c:majorTickMark val="out"/>
        <c:minorTickMark val="none"/>
        <c:tickLblPos val="nextTo"/>
        <c:spPr>
          <a:ln w="2351">
            <a:solidFill>
              <a:schemeClr val="tx1"/>
            </a:solidFill>
            <a:prstDash val="solid"/>
          </a:ln>
        </c:spPr>
        <c:txPr>
          <a:bodyPr rot="0" vert="horz"/>
          <a:lstStyle/>
          <a:p>
            <a:pPr>
              <a:defRPr sz="999" b="1" i="0" u="none" strike="noStrike" baseline="0">
                <a:solidFill>
                  <a:schemeClr val="tx1"/>
                </a:solidFill>
                <a:latin typeface="Arial"/>
                <a:ea typeface="Arial"/>
                <a:cs typeface="Arial"/>
              </a:defRPr>
            </a:pPr>
            <a:endParaRPr lang="en-US"/>
          </a:p>
        </c:txPr>
        <c:crossAx val="22520192"/>
        <c:crosses val="autoZero"/>
        <c:crossBetween val="between"/>
        <c:majorUnit val="0.2"/>
      </c:valAx>
      <c:spPr>
        <a:noFill/>
        <a:ln w="25409">
          <a:noFill/>
        </a:ln>
      </c:spPr>
    </c:plotArea>
    <c:legend>
      <c:legendPos val="r"/>
      <c:layout>
        <c:manualLayout>
          <c:xMode val="edge"/>
          <c:yMode val="edge"/>
          <c:x val="0.15167185164524735"/>
          <c:y val="2.5349269357859191E-2"/>
          <c:w val="0.31630909090909093"/>
          <c:h val="8.3377271211264342E-2"/>
        </c:manualLayout>
      </c:layout>
      <c:overlay val="0"/>
      <c:spPr>
        <a:noFill/>
        <a:ln w="18805">
          <a:noFill/>
        </a:ln>
      </c:spPr>
      <c:txPr>
        <a:bodyPr/>
        <a:lstStyle/>
        <a:p>
          <a:pPr>
            <a:defRPr sz="1100"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73" b="1" i="0" u="none" strike="noStrike" baseline="0">
          <a:solidFill>
            <a:schemeClr val="tx1"/>
          </a:solidFill>
          <a:latin typeface="Arial"/>
          <a:ea typeface="Arial"/>
          <a:cs typeface="Arial"/>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870144284128746"/>
          <c:y val="2.2267206477732792E-2"/>
          <c:w val="0.5760266370699223"/>
          <c:h val="0.77732793522267207"/>
        </c:manualLayout>
      </c:layout>
      <c:barChart>
        <c:barDir val="bar"/>
        <c:grouping val="clustered"/>
        <c:varyColors val="0"/>
        <c:ser>
          <c:idx val="0"/>
          <c:order val="0"/>
          <c:tx>
            <c:strRef>
              <c:f>Sheet1!$A$2</c:f>
              <c:strCache>
                <c:ptCount val="1"/>
                <c:pt idx="0">
                  <c:v>Overnight</c:v>
                </c:pt>
              </c:strCache>
            </c:strRef>
          </c:tx>
          <c:spPr>
            <a:solidFill>
              <a:srgbClr val="FF0000"/>
            </a:solidFill>
            <a:ln w="9280">
              <a:solidFill>
                <a:schemeClr val="tx1"/>
              </a:solidFill>
              <a:prstDash val="solid"/>
            </a:ln>
          </c:spPr>
          <c:invertIfNegative val="0"/>
          <c:dLbls>
            <c:numFmt formatCode="\$#,##0" sourceLinked="0"/>
            <c:spPr>
              <a:noFill/>
              <a:ln w="18563">
                <a:noFill/>
              </a:ln>
            </c:spPr>
            <c:txPr>
              <a:bodyPr/>
              <a:lstStyle/>
              <a:p>
                <a:pPr>
                  <a:defRPr sz="100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Total</c:v>
                </c:pt>
                <c:pt idx="1">
                  <c:v>Indigenous</c:v>
                </c:pt>
              </c:strCache>
            </c:strRef>
          </c:cat>
          <c:val>
            <c:numRef>
              <c:f>Sheet1!$B$2:$C$2</c:f>
              <c:numCache>
                <c:formatCode>0</c:formatCode>
                <c:ptCount val="2"/>
                <c:pt idx="0">
                  <c:v>348.00498199999998</c:v>
                </c:pt>
                <c:pt idx="1">
                  <c:v>288.55228499999998</c:v>
                </c:pt>
              </c:numCache>
            </c:numRef>
          </c:val>
        </c:ser>
        <c:ser>
          <c:idx val="1"/>
          <c:order val="1"/>
          <c:tx>
            <c:strRef>
              <c:f>Sheet1!$A$3</c:f>
              <c:strCache>
                <c:ptCount val="1"/>
                <c:pt idx="0">
                  <c:v>Same-day</c:v>
                </c:pt>
              </c:strCache>
            </c:strRef>
          </c:tx>
          <c:spPr>
            <a:solidFill>
              <a:srgbClr val="3366FF"/>
            </a:solidFill>
            <a:ln w="9280">
              <a:solidFill>
                <a:schemeClr val="tx1"/>
              </a:solidFill>
              <a:prstDash val="solid"/>
            </a:ln>
          </c:spPr>
          <c:invertIfNegative val="0"/>
          <c:dLbls>
            <c:numFmt formatCode="\$#,##0" sourceLinked="0"/>
            <c:spPr>
              <a:noFill/>
              <a:ln w="18563">
                <a:noFill/>
              </a:ln>
            </c:spPr>
            <c:txPr>
              <a:bodyPr/>
              <a:lstStyle/>
              <a:p>
                <a:pPr>
                  <a:defRPr sz="1000" b="1" i="0" u="none" strike="noStrike" baseline="0">
                    <a:solidFill>
                      <a:schemeClr val="tx1"/>
                    </a:solidFill>
                    <a:latin typeface="Arial"/>
                    <a:ea typeface="Arial"/>
                    <a:cs typeface="Arial"/>
                  </a:defRPr>
                </a:pPr>
                <a:endParaRPr lang="en-US"/>
              </a:p>
            </c:txPr>
            <c:dLblPos val="outEnd"/>
            <c:showLegendKey val="0"/>
            <c:showVal val="1"/>
            <c:showCatName val="0"/>
            <c:showSerName val="0"/>
            <c:showPercent val="0"/>
            <c:showBubbleSize val="0"/>
            <c:showLeaderLines val="0"/>
          </c:dLbls>
          <c:cat>
            <c:strRef>
              <c:f>Sheet1!$B$1:$C$1</c:f>
              <c:strCache>
                <c:ptCount val="2"/>
                <c:pt idx="0">
                  <c:v>Total</c:v>
                </c:pt>
                <c:pt idx="1">
                  <c:v>Indigenous</c:v>
                </c:pt>
              </c:strCache>
            </c:strRef>
          </c:cat>
          <c:val>
            <c:numRef>
              <c:f>Sheet1!$B$3:$C$3</c:f>
              <c:numCache>
                <c:formatCode>0</c:formatCode>
                <c:ptCount val="2"/>
                <c:pt idx="0">
                  <c:v>82.607040999999995</c:v>
                </c:pt>
                <c:pt idx="1">
                  <c:v>38.149853</c:v>
                </c:pt>
              </c:numCache>
            </c:numRef>
          </c:val>
        </c:ser>
        <c:ser>
          <c:idx val="2"/>
          <c:order val="2"/>
          <c:tx>
            <c:strRef>
              <c:f>Sheet1!$A$4</c:f>
              <c:strCache>
                <c:ptCount val="1"/>
                <c:pt idx="0">
                  <c:v>Total</c:v>
                </c:pt>
              </c:strCache>
            </c:strRef>
          </c:tx>
          <c:spPr>
            <a:solidFill>
              <a:srgbClr val="99CC00"/>
            </a:solidFill>
            <a:ln w="9280">
              <a:solidFill>
                <a:schemeClr val="tx1"/>
              </a:solidFill>
              <a:prstDash val="solid"/>
            </a:ln>
          </c:spPr>
          <c:invertIfNegative val="0"/>
          <c:dLbls>
            <c:numFmt formatCode="\$#,##0" sourceLinked="0"/>
            <c:spPr>
              <a:noFill/>
              <a:ln w="18563">
                <a:noFill/>
              </a:ln>
            </c:spPr>
            <c:txPr>
              <a:bodyPr/>
              <a:lstStyle/>
              <a:p>
                <a:pPr>
                  <a:defRPr sz="100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Total</c:v>
                </c:pt>
                <c:pt idx="1">
                  <c:v>Indigenous</c:v>
                </c:pt>
              </c:strCache>
            </c:strRef>
          </c:cat>
          <c:val>
            <c:numRef>
              <c:f>Sheet1!$B$4:$C$4</c:f>
              <c:numCache>
                <c:formatCode>0</c:formatCode>
                <c:ptCount val="2"/>
                <c:pt idx="0">
                  <c:v>179.225167</c:v>
                </c:pt>
                <c:pt idx="1">
                  <c:v>278.78232400000002</c:v>
                </c:pt>
              </c:numCache>
            </c:numRef>
          </c:val>
        </c:ser>
        <c:dLbls>
          <c:showLegendKey val="0"/>
          <c:showVal val="0"/>
          <c:showCatName val="0"/>
          <c:showSerName val="0"/>
          <c:showPercent val="0"/>
          <c:showBubbleSize val="0"/>
        </c:dLbls>
        <c:gapWidth val="150"/>
        <c:axId val="22645760"/>
        <c:axId val="22655744"/>
      </c:barChart>
      <c:catAx>
        <c:axId val="22645760"/>
        <c:scaling>
          <c:orientation val="minMax"/>
        </c:scaling>
        <c:delete val="0"/>
        <c:axPos val="l"/>
        <c:numFmt formatCode="General" sourceLinked="1"/>
        <c:majorTickMark val="out"/>
        <c:minorTickMark val="none"/>
        <c:tickLblPos val="nextTo"/>
        <c:spPr>
          <a:ln w="2320">
            <a:solidFill>
              <a:schemeClr val="tx1"/>
            </a:solidFill>
            <a:prstDash val="solid"/>
          </a:ln>
        </c:spPr>
        <c:txPr>
          <a:bodyPr rot="0" vert="horz"/>
          <a:lstStyle/>
          <a:p>
            <a:pPr>
              <a:defRPr sz="1000" b="1" i="0" u="none" strike="noStrike" baseline="0">
                <a:solidFill>
                  <a:schemeClr val="tx1"/>
                </a:solidFill>
                <a:latin typeface="Arial"/>
                <a:ea typeface="Arial"/>
                <a:cs typeface="Arial"/>
              </a:defRPr>
            </a:pPr>
            <a:endParaRPr lang="en-US"/>
          </a:p>
        </c:txPr>
        <c:crossAx val="22655744"/>
        <c:crosses val="autoZero"/>
        <c:auto val="1"/>
        <c:lblAlgn val="ctr"/>
        <c:lblOffset val="100"/>
        <c:tickLblSkip val="1"/>
        <c:tickMarkSkip val="1"/>
        <c:noMultiLvlLbl val="0"/>
      </c:catAx>
      <c:valAx>
        <c:axId val="22655744"/>
        <c:scaling>
          <c:orientation val="minMax"/>
        </c:scaling>
        <c:delete val="0"/>
        <c:axPos val="b"/>
        <c:numFmt formatCode="\$#,##0" sourceLinked="0"/>
        <c:majorTickMark val="out"/>
        <c:minorTickMark val="none"/>
        <c:tickLblPos val="nextTo"/>
        <c:spPr>
          <a:ln w="2320">
            <a:solidFill>
              <a:schemeClr val="tx1"/>
            </a:solidFill>
            <a:prstDash val="solid"/>
          </a:ln>
        </c:spPr>
        <c:txPr>
          <a:bodyPr rot="0" vert="horz"/>
          <a:lstStyle/>
          <a:p>
            <a:pPr>
              <a:defRPr sz="1000" b="1" i="0" u="none" strike="noStrike" baseline="0">
                <a:solidFill>
                  <a:schemeClr val="tx1"/>
                </a:solidFill>
                <a:latin typeface="Arial"/>
                <a:ea typeface="Arial"/>
                <a:cs typeface="Arial"/>
              </a:defRPr>
            </a:pPr>
            <a:endParaRPr lang="en-US"/>
          </a:p>
        </c:txPr>
        <c:crossAx val="22645760"/>
        <c:crosses val="autoZero"/>
        <c:crossBetween val="between"/>
      </c:valAx>
      <c:spPr>
        <a:noFill/>
        <a:ln w="25394">
          <a:noFill/>
        </a:ln>
      </c:spPr>
    </c:plotArea>
    <c:legend>
      <c:legendPos val="b"/>
      <c:layout>
        <c:manualLayout>
          <c:xMode val="edge"/>
          <c:yMode val="edge"/>
          <c:x val="6.3263087964626818E-2"/>
          <c:y val="0.90485842900922298"/>
          <c:w val="0.81354054809538856"/>
          <c:h val="6.6801566005366686E-2"/>
        </c:manualLayout>
      </c:layout>
      <c:overlay val="0"/>
      <c:spPr>
        <a:noFill/>
        <a:ln w="18563">
          <a:noFill/>
        </a:ln>
      </c:spPr>
      <c:txPr>
        <a:bodyPr/>
        <a:lstStyle/>
        <a:p>
          <a:pPr>
            <a:defRPr sz="939"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54" b="1" i="0" u="none" strike="noStrike" baseline="0">
          <a:solidFill>
            <a:schemeClr val="tx1"/>
          </a:solidFill>
          <a:latin typeface="Arial"/>
          <a:ea typeface="Arial"/>
          <a:cs typeface="Aria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8722" name="Rectangle 2"/>
          <p:cNvSpPr>
            <a:spLocks noGrp="1" noChangeArrowheads="1"/>
          </p:cNvSpPr>
          <p:nvPr>
            <p:ph type="hdr" sz="quarter"/>
          </p:nvPr>
        </p:nvSpPr>
        <p:spPr bwMode="auto">
          <a:xfrm>
            <a:off x="0" y="0"/>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t" anchorCtr="0" compatLnSpc="1">
            <a:prstTxWarp prst="textNoShape">
              <a:avLst/>
            </a:prstTxWarp>
          </a:bodyPr>
          <a:lstStyle>
            <a:lvl1pPr algn="l" defTabSz="930275">
              <a:spcBef>
                <a:spcPct val="0"/>
              </a:spcBef>
              <a:defRPr sz="1200"/>
            </a:lvl1pPr>
          </a:lstStyle>
          <a:p>
            <a:pPr>
              <a:defRPr/>
            </a:pPr>
            <a:endParaRPr lang="en-CA"/>
          </a:p>
        </p:txBody>
      </p:sp>
      <p:sp>
        <p:nvSpPr>
          <p:cNvPr id="158723" name="Rectangle 3"/>
          <p:cNvSpPr>
            <a:spLocks noGrp="1" noChangeArrowheads="1"/>
          </p:cNvSpPr>
          <p:nvPr>
            <p:ph type="dt" sz="quarter" idx="1"/>
          </p:nvPr>
        </p:nvSpPr>
        <p:spPr bwMode="auto">
          <a:xfrm>
            <a:off x="3971925" y="0"/>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t" anchorCtr="0" compatLnSpc="1">
            <a:prstTxWarp prst="textNoShape">
              <a:avLst/>
            </a:prstTxWarp>
          </a:bodyPr>
          <a:lstStyle>
            <a:lvl1pPr algn="r" defTabSz="930275">
              <a:spcBef>
                <a:spcPct val="0"/>
              </a:spcBef>
              <a:defRPr sz="1200"/>
            </a:lvl1pPr>
          </a:lstStyle>
          <a:p>
            <a:pPr>
              <a:defRPr/>
            </a:pPr>
            <a:endParaRPr lang="en-CA"/>
          </a:p>
        </p:txBody>
      </p:sp>
      <p:sp>
        <p:nvSpPr>
          <p:cNvPr id="158724" name="Rectangle 4"/>
          <p:cNvSpPr>
            <a:spLocks noGrp="1" noChangeArrowheads="1"/>
          </p:cNvSpPr>
          <p:nvPr>
            <p:ph type="ftr" sz="quarter" idx="2"/>
          </p:nvPr>
        </p:nvSpPr>
        <p:spPr bwMode="auto">
          <a:xfrm>
            <a:off x="0" y="8829675"/>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b" anchorCtr="0" compatLnSpc="1">
            <a:prstTxWarp prst="textNoShape">
              <a:avLst/>
            </a:prstTxWarp>
          </a:bodyPr>
          <a:lstStyle>
            <a:lvl1pPr algn="l" defTabSz="930275">
              <a:spcBef>
                <a:spcPct val="0"/>
              </a:spcBef>
              <a:defRPr sz="1200"/>
            </a:lvl1pPr>
          </a:lstStyle>
          <a:p>
            <a:pPr>
              <a:defRPr/>
            </a:pPr>
            <a:endParaRPr lang="en-CA"/>
          </a:p>
        </p:txBody>
      </p:sp>
      <p:sp>
        <p:nvSpPr>
          <p:cNvPr id="158725" name="Rectangle 5"/>
          <p:cNvSpPr>
            <a:spLocks noGrp="1" noChangeArrowheads="1"/>
          </p:cNvSpPr>
          <p:nvPr>
            <p:ph type="sldNum" sz="quarter" idx="3"/>
          </p:nvPr>
        </p:nvSpPr>
        <p:spPr bwMode="auto">
          <a:xfrm>
            <a:off x="3971925" y="8829675"/>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b" anchorCtr="0" compatLnSpc="1">
            <a:prstTxWarp prst="textNoShape">
              <a:avLst/>
            </a:prstTxWarp>
          </a:bodyPr>
          <a:lstStyle>
            <a:lvl1pPr algn="r" defTabSz="930275">
              <a:spcBef>
                <a:spcPct val="0"/>
              </a:spcBef>
              <a:defRPr sz="1200"/>
            </a:lvl1pPr>
          </a:lstStyle>
          <a:p>
            <a:pPr>
              <a:defRPr/>
            </a:pPr>
            <a:fld id="{8B21F3A8-3C23-4BD8-BE1D-903101C5F96C}" type="slidenum">
              <a:rPr lang="en-CA"/>
              <a:pPr>
                <a:defRPr/>
              </a:pPr>
              <a:t>‹#›</a:t>
            </a:fld>
            <a:endParaRPr lang="en-CA"/>
          </a:p>
        </p:txBody>
      </p:sp>
    </p:spTree>
    <p:extLst>
      <p:ext uri="{BB962C8B-B14F-4D97-AF65-F5344CB8AC3E}">
        <p14:creationId xmlns:p14="http://schemas.microsoft.com/office/powerpoint/2010/main" val="286331615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t" anchorCtr="0" compatLnSpc="1">
            <a:prstTxWarp prst="textNoShape">
              <a:avLst/>
            </a:prstTxWarp>
          </a:bodyPr>
          <a:lstStyle>
            <a:lvl1pPr algn="l" defTabSz="930275">
              <a:spcBef>
                <a:spcPct val="0"/>
              </a:spcBef>
              <a:defRPr sz="1200"/>
            </a:lvl1pPr>
          </a:lstStyle>
          <a:p>
            <a:pPr>
              <a:defRPr/>
            </a:pPr>
            <a:endParaRPr lang="en-CA"/>
          </a:p>
        </p:txBody>
      </p:sp>
      <p:sp>
        <p:nvSpPr>
          <p:cNvPr id="18435" name="Rectangle 3"/>
          <p:cNvSpPr>
            <a:spLocks noGrp="1" noChangeArrowheads="1"/>
          </p:cNvSpPr>
          <p:nvPr>
            <p:ph type="dt" idx="1"/>
          </p:nvPr>
        </p:nvSpPr>
        <p:spPr bwMode="auto">
          <a:xfrm>
            <a:off x="3971925" y="0"/>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t" anchorCtr="0" compatLnSpc="1">
            <a:prstTxWarp prst="textNoShape">
              <a:avLst/>
            </a:prstTxWarp>
          </a:bodyPr>
          <a:lstStyle>
            <a:lvl1pPr algn="r" defTabSz="930275">
              <a:spcBef>
                <a:spcPct val="0"/>
              </a:spcBef>
              <a:defRPr sz="1200"/>
            </a:lvl1pPr>
          </a:lstStyle>
          <a:p>
            <a:pPr>
              <a:defRPr/>
            </a:pPr>
            <a:endParaRPr lang="en-CA"/>
          </a:p>
        </p:txBody>
      </p:sp>
      <p:sp>
        <p:nvSpPr>
          <p:cNvPr id="389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p>
        </p:txBody>
      </p:sp>
      <p:sp>
        <p:nvSpPr>
          <p:cNvPr id="18438" name="Rectangle 6"/>
          <p:cNvSpPr>
            <a:spLocks noGrp="1" noChangeArrowheads="1"/>
          </p:cNvSpPr>
          <p:nvPr>
            <p:ph type="ftr" sz="quarter" idx="4"/>
          </p:nvPr>
        </p:nvSpPr>
        <p:spPr bwMode="auto">
          <a:xfrm>
            <a:off x="0" y="8829675"/>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b" anchorCtr="0" compatLnSpc="1">
            <a:prstTxWarp prst="textNoShape">
              <a:avLst/>
            </a:prstTxWarp>
          </a:bodyPr>
          <a:lstStyle>
            <a:lvl1pPr algn="l" defTabSz="930275">
              <a:spcBef>
                <a:spcPct val="0"/>
              </a:spcBef>
              <a:defRPr sz="1200"/>
            </a:lvl1pPr>
          </a:lstStyle>
          <a:p>
            <a:pPr>
              <a:defRPr/>
            </a:pPr>
            <a:endParaRPr lang="en-CA"/>
          </a:p>
        </p:txBody>
      </p:sp>
      <p:sp>
        <p:nvSpPr>
          <p:cNvPr id="18439" name="Rectangle 7"/>
          <p:cNvSpPr>
            <a:spLocks noGrp="1" noChangeArrowheads="1"/>
          </p:cNvSpPr>
          <p:nvPr>
            <p:ph type="sldNum" sz="quarter" idx="5"/>
          </p:nvPr>
        </p:nvSpPr>
        <p:spPr bwMode="auto">
          <a:xfrm>
            <a:off x="3971925" y="8829675"/>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b" anchorCtr="0" compatLnSpc="1">
            <a:prstTxWarp prst="textNoShape">
              <a:avLst/>
            </a:prstTxWarp>
          </a:bodyPr>
          <a:lstStyle>
            <a:lvl1pPr algn="r" defTabSz="930275">
              <a:spcBef>
                <a:spcPct val="0"/>
              </a:spcBef>
              <a:defRPr sz="1200"/>
            </a:lvl1pPr>
          </a:lstStyle>
          <a:p>
            <a:pPr>
              <a:defRPr/>
            </a:pPr>
            <a:fld id="{31A8437E-9350-41A2-B46C-B0846B3ED911}" type="slidenum">
              <a:rPr lang="en-CA"/>
              <a:pPr>
                <a:defRPr/>
              </a:pPr>
              <a:t>‹#›</a:t>
            </a:fld>
            <a:endParaRPr lang="en-CA"/>
          </a:p>
        </p:txBody>
      </p:sp>
    </p:spTree>
    <p:extLst>
      <p:ext uri="{BB962C8B-B14F-4D97-AF65-F5344CB8AC3E}">
        <p14:creationId xmlns:p14="http://schemas.microsoft.com/office/powerpoint/2010/main" val="1986283375"/>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p:spPr>
        <p:txBody>
          <a:bodyPr/>
          <a:lstStyle/>
          <a:p>
            <a:pPr lvl="1" eaLnBrk="1" hangingPunct="1">
              <a:spcAft>
                <a:spcPct val="50000"/>
              </a:spcAft>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Tree>
    <p:extLst>
      <p:ext uri="{BB962C8B-B14F-4D97-AF65-F5344CB8AC3E}">
        <p14:creationId xmlns:p14="http://schemas.microsoft.com/office/powerpoint/2010/main" val="3540713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6"/>
          <p:cNvSpPr>
            <a:spLocks noGrp="1" noChangeArrowheads="1"/>
          </p:cNvSpPr>
          <p:nvPr>
            <p:ph type="sldNum" sz="quarter" idx="10"/>
          </p:nvPr>
        </p:nvSpPr>
        <p:spPr>
          <a:ln/>
        </p:spPr>
        <p:txBody>
          <a:bodyPr/>
          <a:lstStyle>
            <a:lvl1pPr>
              <a:defRPr/>
            </a:lvl1pPr>
          </a:lstStyle>
          <a:p>
            <a:pPr>
              <a:defRPr/>
            </a:pPr>
            <a:fld id="{80691709-C42F-41A9-8D52-BFB10204D10E}" type="slidenum">
              <a:rPr lang="en-CA"/>
              <a:pPr>
                <a:defRPr/>
              </a:pPr>
              <a:t>‹#›</a:t>
            </a:fld>
            <a:endParaRPr lang="en-CA"/>
          </a:p>
        </p:txBody>
      </p:sp>
    </p:spTree>
    <p:extLst>
      <p:ext uri="{BB962C8B-B14F-4D97-AF65-F5344CB8AC3E}">
        <p14:creationId xmlns:p14="http://schemas.microsoft.com/office/powerpoint/2010/main" val="3468066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6"/>
          <p:cNvSpPr>
            <a:spLocks noGrp="1" noChangeArrowheads="1"/>
          </p:cNvSpPr>
          <p:nvPr>
            <p:ph type="sldNum" sz="quarter" idx="10"/>
          </p:nvPr>
        </p:nvSpPr>
        <p:spPr>
          <a:ln/>
        </p:spPr>
        <p:txBody>
          <a:bodyPr/>
          <a:lstStyle>
            <a:lvl1pPr>
              <a:defRPr/>
            </a:lvl1pPr>
          </a:lstStyle>
          <a:p>
            <a:pPr>
              <a:defRPr/>
            </a:pPr>
            <a:fld id="{EACAB522-39F6-4AEC-9606-05AC03C74E5E}" type="slidenum">
              <a:rPr lang="en-CA"/>
              <a:pPr>
                <a:defRPr/>
              </a:pPr>
              <a:t>‹#›</a:t>
            </a:fld>
            <a:endParaRPr lang="en-CA"/>
          </a:p>
        </p:txBody>
      </p:sp>
    </p:spTree>
    <p:extLst>
      <p:ext uri="{BB962C8B-B14F-4D97-AF65-F5344CB8AC3E}">
        <p14:creationId xmlns:p14="http://schemas.microsoft.com/office/powerpoint/2010/main" val="37446161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6"/>
          <p:cNvSpPr>
            <a:spLocks noGrp="1" noChangeArrowheads="1"/>
          </p:cNvSpPr>
          <p:nvPr>
            <p:ph type="sldNum" sz="quarter" idx="10"/>
          </p:nvPr>
        </p:nvSpPr>
        <p:spPr>
          <a:ln/>
        </p:spPr>
        <p:txBody>
          <a:bodyPr/>
          <a:lstStyle>
            <a:lvl1pPr>
              <a:defRPr/>
            </a:lvl1pPr>
          </a:lstStyle>
          <a:p>
            <a:pPr>
              <a:defRPr/>
            </a:pPr>
            <a:fld id="{CB1EAC12-9ACD-43F3-9EBD-4394363BC937}" type="slidenum">
              <a:rPr lang="en-CA"/>
              <a:pPr>
                <a:defRPr/>
              </a:pPr>
              <a:t>‹#›</a:t>
            </a:fld>
            <a:endParaRPr lang="en-CA"/>
          </a:p>
        </p:txBody>
      </p:sp>
    </p:spTree>
    <p:extLst>
      <p:ext uri="{BB962C8B-B14F-4D97-AF65-F5344CB8AC3E}">
        <p14:creationId xmlns:p14="http://schemas.microsoft.com/office/powerpoint/2010/main" val="11386130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C8F5B622-7B7C-43D0-86E8-B6DE91FCE022}" type="slidenum">
              <a:rPr lang="en-CA"/>
              <a:pPr>
                <a:defRPr/>
              </a:pPr>
              <a:t>‹#›</a:t>
            </a:fld>
            <a:endParaRPr lang="en-CA"/>
          </a:p>
        </p:txBody>
      </p:sp>
    </p:spTree>
    <p:extLst>
      <p:ext uri="{BB962C8B-B14F-4D97-AF65-F5344CB8AC3E}">
        <p14:creationId xmlns:p14="http://schemas.microsoft.com/office/powerpoint/2010/main" val="18068243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9033D1D8-0330-4AC9-BA2F-B69899E11B55}" type="slidenum">
              <a:rPr lang="en-CA"/>
              <a:pPr>
                <a:defRPr/>
              </a:pPr>
              <a:t>‹#›</a:t>
            </a:fld>
            <a:endParaRPr lang="en-CA"/>
          </a:p>
        </p:txBody>
      </p:sp>
    </p:spTree>
    <p:extLst>
      <p:ext uri="{BB962C8B-B14F-4D97-AF65-F5344CB8AC3E}">
        <p14:creationId xmlns:p14="http://schemas.microsoft.com/office/powerpoint/2010/main" val="13788984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prstTxWarp prst="textNoShape">
              <a:avLst/>
            </a:prstTxWarp>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9A703F9-687D-43D6-967A-618E650C0AF5}" type="slidenum">
              <a:rPr lang="en-CA"/>
              <a:pPr>
                <a:defRPr/>
              </a:pPr>
              <a:t>‹#›</a:t>
            </a:fld>
            <a:endParaRPr lang="en-CA"/>
          </a:p>
        </p:txBody>
      </p:sp>
    </p:spTree>
    <p:extLst>
      <p:ext uri="{BB962C8B-B14F-4D97-AF65-F5344CB8AC3E}">
        <p14:creationId xmlns:p14="http://schemas.microsoft.com/office/powerpoint/2010/main" val="4956808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83C58D12-3407-46BD-B74B-7F5D07EAFA5D}" type="slidenum">
              <a:rPr lang="en-CA"/>
              <a:pPr>
                <a:defRPr/>
              </a:pPr>
              <a:t>‹#›</a:t>
            </a:fld>
            <a:endParaRPr lang="en-CA"/>
          </a:p>
        </p:txBody>
      </p:sp>
    </p:spTree>
    <p:extLst>
      <p:ext uri="{BB962C8B-B14F-4D97-AF65-F5344CB8AC3E}">
        <p14:creationId xmlns:p14="http://schemas.microsoft.com/office/powerpoint/2010/main" val="37049710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449CC8BC-8A44-4A80-8C20-64E7B335A5CC}" type="slidenum">
              <a:rPr lang="en-CA"/>
              <a:pPr>
                <a:defRPr/>
              </a:pPr>
              <a:t>‹#›</a:t>
            </a:fld>
            <a:endParaRPr lang="en-CA"/>
          </a:p>
        </p:txBody>
      </p:sp>
    </p:spTree>
    <p:extLst>
      <p:ext uri="{BB962C8B-B14F-4D97-AF65-F5344CB8AC3E}">
        <p14:creationId xmlns:p14="http://schemas.microsoft.com/office/powerpoint/2010/main" val="24373977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6"/>
          <p:cNvSpPr>
            <a:spLocks noGrp="1" noChangeArrowheads="1"/>
          </p:cNvSpPr>
          <p:nvPr>
            <p:ph type="sldNum" sz="quarter" idx="10"/>
          </p:nvPr>
        </p:nvSpPr>
        <p:spPr>
          <a:ln/>
        </p:spPr>
        <p:txBody>
          <a:bodyPr/>
          <a:lstStyle>
            <a:lvl1pPr>
              <a:defRPr/>
            </a:lvl1pPr>
          </a:lstStyle>
          <a:p>
            <a:pPr>
              <a:defRPr/>
            </a:pPr>
            <a:fld id="{E8E0B448-F9E2-4FC6-B2CD-D85BAE1BCD60}" type="slidenum">
              <a:rPr lang="en-CA"/>
              <a:pPr>
                <a:defRPr/>
              </a:pPr>
              <a:t>‹#›</a:t>
            </a:fld>
            <a:endParaRPr lang="en-CA"/>
          </a:p>
        </p:txBody>
      </p:sp>
    </p:spTree>
    <p:extLst>
      <p:ext uri="{BB962C8B-B14F-4D97-AF65-F5344CB8AC3E}">
        <p14:creationId xmlns:p14="http://schemas.microsoft.com/office/powerpoint/2010/main" val="42025528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
          <p:cNvSpPr>
            <a:spLocks noGrp="1" noChangeArrowheads="1"/>
          </p:cNvSpPr>
          <p:nvPr>
            <p:ph type="sldNum" sz="quarter" idx="10"/>
          </p:nvPr>
        </p:nvSpPr>
        <p:spPr>
          <a:ln/>
        </p:spPr>
        <p:txBody>
          <a:bodyPr/>
          <a:lstStyle>
            <a:lvl1pPr>
              <a:defRPr/>
            </a:lvl1pPr>
          </a:lstStyle>
          <a:p>
            <a:pPr>
              <a:defRPr/>
            </a:pPr>
            <a:fld id="{2F765B95-AA99-456D-93AC-7E8C04FF961B}" type="slidenum">
              <a:rPr lang="en-CA"/>
              <a:pPr>
                <a:defRPr/>
              </a:pPr>
              <a:t>‹#›</a:t>
            </a:fld>
            <a:endParaRPr lang="en-CA"/>
          </a:p>
        </p:txBody>
      </p:sp>
    </p:spTree>
    <p:extLst>
      <p:ext uri="{BB962C8B-B14F-4D97-AF65-F5344CB8AC3E}">
        <p14:creationId xmlns:p14="http://schemas.microsoft.com/office/powerpoint/2010/main" val="3731315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3"/>
          <p:cNvSpPr>
            <a:spLocks noGrp="1" noChangeArrowheads="1"/>
          </p:cNvSpPr>
          <p:nvPr>
            <p:ph type="sldNum" sz="quarter" idx="10"/>
          </p:nvPr>
        </p:nvSpPr>
        <p:spPr/>
        <p:txBody>
          <a:bodyPr/>
          <a:lstStyle>
            <a:lvl1pPr>
              <a:defRPr baseline="0">
                <a:solidFill>
                  <a:srgbClr val="660033"/>
                </a:solidFill>
              </a:defRPr>
            </a:lvl1pPr>
          </a:lstStyle>
          <a:p>
            <a:pPr>
              <a:defRPr/>
            </a:pPr>
            <a:fld id="{F07B14F2-CD37-4AD2-810C-75970AE74FE1}" type="slidenum">
              <a:rPr lang="en-CA"/>
              <a:pPr>
                <a:defRPr/>
              </a:pPr>
              <a:t>‹#›</a:t>
            </a:fld>
            <a:endParaRPr lang="en-CA" dirty="0"/>
          </a:p>
        </p:txBody>
      </p:sp>
    </p:spTree>
    <p:extLst>
      <p:ext uri="{BB962C8B-B14F-4D97-AF65-F5344CB8AC3E}">
        <p14:creationId xmlns:p14="http://schemas.microsoft.com/office/powerpoint/2010/main" val="36889148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
          <p:cNvSpPr>
            <a:spLocks noGrp="1" noChangeArrowheads="1"/>
          </p:cNvSpPr>
          <p:nvPr>
            <p:ph type="sldNum" sz="quarter" idx="10"/>
          </p:nvPr>
        </p:nvSpPr>
        <p:spPr>
          <a:ln/>
        </p:spPr>
        <p:txBody>
          <a:bodyPr/>
          <a:lstStyle>
            <a:lvl1pPr>
              <a:defRPr/>
            </a:lvl1pPr>
          </a:lstStyle>
          <a:p>
            <a:pPr>
              <a:defRPr/>
            </a:pPr>
            <a:fld id="{762F7D18-3CEC-4117-B1BE-CE9081E622E1}" type="slidenum">
              <a:rPr lang="en-CA"/>
              <a:pPr>
                <a:defRPr/>
              </a:pPr>
              <a:t>‹#›</a:t>
            </a:fld>
            <a:endParaRPr lang="en-CA"/>
          </a:p>
        </p:txBody>
      </p:sp>
    </p:spTree>
    <p:extLst>
      <p:ext uri="{BB962C8B-B14F-4D97-AF65-F5344CB8AC3E}">
        <p14:creationId xmlns:p14="http://schemas.microsoft.com/office/powerpoint/2010/main" val="17951188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648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
          <p:cNvSpPr>
            <a:spLocks noGrp="1" noChangeArrowheads="1"/>
          </p:cNvSpPr>
          <p:nvPr>
            <p:ph type="sldNum" sz="quarter" idx="10"/>
          </p:nvPr>
        </p:nvSpPr>
        <p:spPr>
          <a:ln/>
        </p:spPr>
        <p:txBody>
          <a:bodyPr/>
          <a:lstStyle>
            <a:lvl1pPr>
              <a:defRPr/>
            </a:lvl1pPr>
          </a:lstStyle>
          <a:p>
            <a:pPr>
              <a:defRPr/>
            </a:pPr>
            <a:fld id="{8609C2D6-B4D8-41EE-9702-CBA688B327B3}" type="slidenum">
              <a:rPr lang="en-CA"/>
              <a:pPr>
                <a:defRPr/>
              </a:pPr>
              <a:t>‹#›</a:t>
            </a:fld>
            <a:endParaRPr lang="en-CA"/>
          </a:p>
        </p:txBody>
      </p:sp>
    </p:spTree>
    <p:extLst>
      <p:ext uri="{BB962C8B-B14F-4D97-AF65-F5344CB8AC3E}">
        <p14:creationId xmlns:p14="http://schemas.microsoft.com/office/powerpoint/2010/main" val="28046735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hart Placeholder 2"/>
          <p:cNvSpPr>
            <a:spLocks noGrp="1"/>
          </p:cNvSpPr>
          <p:nvPr>
            <p:ph type="chart" idx="1"/>
          </p:nvPr>
        </p:nvSpPr>
        <p:spPr>
          <a:xfrm>
            <a:off x="457200" y="1600200"/>
            <a:ext cx="8229600" cy="4525963"/>
          </a:xfrm>
          <a:prstGeom prst="rect">
            <a:avLst/>
          </a:prstGeom>
        </p:spPr>
        <p:txBody>
          <a:bodyPr/>
          <a:lstStyle/>
          <a:p>
            <a:pPr lvl="0"/>
            <a:endParaRPr lang="en-CA" noProof="0"/>
          </a:p>
        </p:txBody>
      </p:sp>
      <p:sp>
        <p:nvSpPr>
          <p:cNvPr id="4" name="Rectangle 6"/>
          <p:cNvSpPr>
            <a:spLocks noGrp="1" noChangeArrowheads="1"/>
          </p:cNvSpPr>
          <p:nvPr>
            <p:ph type="sldNum" sz="quarter" idx="10"/>
          </p:nvPr>
        </p:nvSpPr>
        <p:spPr>
          <a:ln/>
        </p:spPr>
        <p:txBody>
          <a:bodyPr/>
          <a:lstStyle>
            <a:lvl1pPr>
              <a:defRPr/>
            </a:lvl1pPr>
          </a:lstStyle>
          <a:p>
            <a:pPr>
              <a:defRPr/>
            </a:pPr>
            <a:fld id="{1174BDD3-257E-4556-99C0-038E4B6B9A09}" type="slidenum">
              <a:rPr lang="en-CA"/>
              <a:pPr>
                <a:defRPr/>
              </a:pPr>
              <a:t>‹#›</a:t>
            </a:fld>
            <a:endParaRPr lang="en-CA"/>
          </a:p>
        </p:txBody>
      </p:sp>
    </p:spTree>
    <p:extLst>
      <p:ext uri="{BB962C8B-B14F-4D97-AF65-F5344CB8AC3E}">
        <p14:creationId xmlns:p14="http://schemas.microsoft.com/office/powerpoint/2010/main" val="1229407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3" name="Rectangle 6"/>
          <p:cNvSpPr>
            <a:spLocks noGrp="1" noChangeArrowheads="1"/>
          </p:cNvSpPr>
          <p:nvPr>
            <p:ph type="sldNum" sz="quarter" idx="10"/>
          </p:nvPr>
        </p:nvSpPr>
        <p:spPr>
          <a:ln/>
        </p:spPr>
        <p:txBody>
          <a:bodyPr/>
          <a:lstStyle>
            <a:lvl1pPr>
              <a:defRPr/>
            </a:lvl1pPr>
          </a:lstStyle>
          <a:p>
            <a:pPr>
              <a:defRPr/>
            </a:pPr>
            <a:fld id="{C54B5553-17F3-4793-9382-18739225CFD6}" type="slidenum">
              <a:rPr lang="en-CA"/>
              <a:pPr>
                <a:defRPr/>
              </a:pPr>
              <a:t>‹#›</a:t>
            </a:fld>
            <a:endParaRPr lang="en-CA"/>
          </a:p>
        </p:txBody>
      </p:sp>
    </p:spTree>
    <p:extLst>
      <p:ext uri="{BB962C8B-B14F-4D97-AF65-F5344CB8AC3E}">
        <p14:creationId xmlns:p14="http://schemas.microsoft.com/office/powerpoint/2010/main" val="38067404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A2F3ED1F-532E-4090-B9DB-EB373664E88D}" type="slidenum">
              <a:rPr lang="en-CA"/>
              <a:pPr>
                <a:defRPr/>
              </a:pPr>
              <a:t>‹#›</a:t>
            </a:fld>
            <a:endParaRPr lang="en-CA"/>
          </a:p>
        </p:txBody>
      </p:sp>
    </p:spTree>
    <p:extLst>
      <p:ext uri="{BB962C8B-B14F-4D97-AF65-F5344CB8AC3E}">
        <p14:creationId xmlns:p14="http://schemas.microsoft.com/office/powerpoint/2010/main" val="11854937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E12029EC-51F3-47E2-84A1-825EC67D2455}" type="slidenum">
              <a:rPr lang="en-CA"/>
              <a:pPr>
                <a:defRPr/>
              </a:pPr>
              <a:t>‹#›</a:t>
            </a:fld>
            <a:endParaRPr lang="en-CA"/>
          </a:p>
        </p:txBody>
      </p:sp>
    </p:spTree>
    <p:extLst>
      <p:ext uri="{BB962C8B-B14F-4D97-AF65-F5344CB8AC3E}">
        <p14:creationId xmlns:p14="http://schemas.microsoft.com/office/powerpoint/2010/main" val="21017420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E0590040-086C-4041-ACF2-096DF93AA110}" type="slidenum">
              <a:rPr lang="en-CA"/>
              <a:pPr>
                <a:defRPr/>
              </a:pPr>
              <a:t>‹#›</a:t>
            </a:fld>
            <a:endParaRPr lang="en-CA"/>
          </a:p>
        </p:txBody>
      </p:sp>
    </p:spTree>
    <p:extLst>
      <p:ext uri="{BB962C8B-B14F-4D97-AF65-F5344CB8AC3E}">
        <p14:creationId xmlns:p14="http://schemas.microsoft.com/office/powerpoint/2010/main" val="11137863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6"/>
          <p:cNvSpPr>
            <a:spLocks noGrp="1" noChangeArrowheads="1"/>
          </p:cNvSpPr>
          <p:nvPr>
            <p:ph type="sldNum" sz="quarter" idx="10"/>
          </p:nvPr>
        </p:nvSpPr>
        <p:spPr>
          <a:ln/>
        </p:spPr>
        <p:txBody>
          <a:bodyPr/>
          <a:lstStyle>
            <a:lvl1pPr>
              <a:defRPr/>
            </a:lvl1pPr>
          </a:lstStyle>
          <a:p>
            <a:pPr>
              <a:defRPr/>
            </a:pPr>
            <a:fld id="{4F7509BA-7086-4EB2-9D96-C05F25F1E1FA}" type="slidenum">
              <a:rPr lang="en-CA"/>
              <a:pPr>
                <a:defRPr/>
              </a:pPr>
              <a:t>‹#›</a:t>
            </a:fld>
            <a:endParaRPr lang="en-CA"/>
          </a:p>
        </p:txBody>
      </p:sp>
    </p:spTree>
    <p:extLst>
      <p:ext uri="{BB962C8B-B14F-4D97-AF65-F5344CB8AC3E}">
        <p14:creationId xmlns:p14="http://schemas.microsoft.com/office/powerpoint/2010/main" val="276899770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6"/>
          <p:cNvSpPr>
            <a:spLocks noGrp="1" noChangeArrowheads="1"/>
          </p:cNvSpPr>
          <p:nvPr>
            <p:ph type="sldNum" sz="quarter" idx="10"/>
          </p:nvPr>
        </p:nvSpPr>
        <p:spPr>
          <a:ln/>
        </p:spPr>
        <p:txBody>
          <a:bodyPr/>
          <a:lstStyle>
            <a:lvl1pPr>
              <a:defRPr/>
            </a:lvl1pPr>
          </a:lstStyle>
          <a:p>
            <a:pPr>
              <a:defRPr/>
            </a:pPr>
            <a:fld id="{4D0BBEAA-59BC-45FB-BA84-BA44FFA376BA}" type="slidenum">
              <a:rPr lang="en-CA"/>
              <a:pPr>
                <a:defRPr/>
              </a:pPr>
              <a:t>‹#›</a:t>
            </a:fld>
            <a:endParaRPr lang="en-CA"/>
          </a:p>
        </p:txBody>
      </p:sp>
    </p:spTree>
    <p:extLst>
      <p:ext uri="{BB962C8B-B14F-4D97-AF65-F5344CB8AC3E}">
        <p14:creationId xmlns:p14="http://schemas.microsoft.com/office/powerpoint/2010/main" val="19291156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6"/>
          <p:cNvSpPr>
            <a:spLocks noGrp="1" noChangeArrowheads="1"/>
          </p:cNvSpPr>
          <p:nvPr>
            <p:ph type="sldNum" sz="quarter" idx="10"/>
          </p:nvPr>
        </p:nvSpPr>
        <p:spPr>
          <a:ln/>
        </p:spPr>
        <p:txBody>
          <a:bodyPr/>
          <a:lstStyle>
            <a:lvl1pPr>
              <a:defRPr/>
            </a:lvl1pPr>
          </a:lstStyle>
          <a:p>
            <a:pPr>
              <a:defRPr/>
            </a:pPr>
            <a:fld id="{F2C4B626-85B4-400E-AF10-53FB7BBFC9BF}" type="slidenum">
              <a:rPr lang="en-CA"/>
              <a:pPr>
                <a:defRPr/>
              </a:pPr>
              <a:t>‹#›</a:t>
            </a:fld>
            <a:endParaRPr lang="en-CA"/>
          </a:p>
        </p:txBody>
      </p:sp>
    </p:spTree>
    <p:extLst>
      <p:ext uri="{BB962C8B-B14F-4D97-AF65-F5344CB8AC3E}">
        <p14:creationId xmlns:p14="http://schemas.microsoft.com/office/powerpoint/2010/main" val="2913487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sldNum" sz="quarter" idx="10"/>
          </p:nvPr>
        </p:nvSpPr>
        <p:spPr/>
        <p:txBody>
          <a:bodyPr/>
          <a:lstStyle>
            <a:lvl1pPr>
              <a:defRPr baseline="0">
                <a:solidFill>
                  <a:srgbClr val="660033"/>
                </a:solidFill>
              </a:defRPr>
            </a:lvl1pPr>
          </a:lstStyle>
          <a:p>
            <a:pPr>
              <a:defRPr/>
            </a:pPr>
            <a:fld id="{C15DCD8C-B810-4894-A334-991F976E5860}" type="slidenum">
              <a:rPr lang="en-CA"/>
              <a:pPr>
                <a:defRPr/>
              </a:pPr>
              <a:t>‹#›</a:t>
            </a:fld>
            <a:endParaRPr lang="en-CA" dirty="0"/>
          </a:p>
        </p:txBody>
      </p:sp>
    </p:spTree>
    <p:extLst>
      <p:ext uri="{BB962C8B-B14F-4D97-AF65-F5344CB8AC3E}">
        <p14:creationId xmlns:p14="http://schemas.microsoft.com/office/powerpoint/2010/main" val="262041530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FA6DD547-7A9A-48A2-961A-BF5E0AD05B8E}" type="slidenum">
              <a:rPr lang="en-CA"/>
              <a:pPr>
                <a:defRPr/>
              </a:pPr>
              <a:t>‹#›</a:t>
            </a:fld>
            <a:endParaRPr lang="en-CA"/>
          </a:p>
        </p:txBody>
      </p:sp>
    </p:spTree>
    <p:extLst>
      <p:ext uri="{BB962C8B-B14F-4D97-AF65-F5344CB8AC3E}">
        <p14:creationId xmlns:p14="http://schemas.microsoft.com/office/powerpoint/2010/main" val="21948544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5639FC7B-6897-4D59-BCAB-4685B44A5059}" type="slidenum">
              <a:rPr lang="en-CA"/>
              <a:pPr>
                <a:defRPr/>
              </a:pPr>
              <a:t>‹#›</a:t>
            </a:fld>
            <a:endParaRPr lang="en-CA"/>
          </a:p>
        </p:txBody>
      </p:sp>
    </p:spTree>
    <p:extLst>
      <p:ext uri="{BB962C8B-B14F-4D97-AF65-F5344CB8AC3E}">
        <p14:creationId xmlns:p14="http://schemas.microsoft.com/office/powerpoint/2010/main" val="204246342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prstTxWarp prst="textNoShape">
              <a:avLst/>
            </a:prstTxWarp>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38639A7-568D-4C0E-984D-A1CC3C42E368}" type="slidenum">
              <a:rPr lang="en-CA"/>
              <a:pPr>
                <a:defRPr/>
              </a:pPr>
              <a:t>‹#›</a:t>
            </a:fld>
            <a:endParaRPr lang="en-CA"/>
          </a:p>
        </p:txBody>
      </p:sp>
    </p:spTree>
    <p:extLst>
      <p:ext uri="{BB962C8B-B14F-4D97-AF65-F5344CB8AC3E}">
        <p14:creationId xmlns:p14="http://schemas.microsoft.com/office/powerpoint/2010/main" val="233068798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0A252BD5-3421-4BAF-8753-328B546ADB65}" type="slidenum">
              <a:rPr lang="en-CA"/>
              <a:pPr>
                <a:defRPr/>
              </a:pPr>
              <a:t>‹#›</a:t>
            </a:fld>
            <a:endParaRPr lang="en-CA"/>
          </a:p>
        </p:txBody>
      </p:sp>
    </p:spTree>
    <p:extLst>
      <p:ext uri="{BB962C8B-B14F-4D97-AF65-F5344CB8AC3E}">
        <p14:creationId xmlns:p14="http://schemas.microsoft.com/office/powerpoint/2010/main" val="320521537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FFAEA7CE-7C95-4ABC-894A-7B4E5593AB9F}" type="slidenum">
              <a:rPr lang="en-CA"/>
              <a:pPr>
                <a:defRPr/>
              </a:pPr>
              <a:t>‹#›</a:t>
            </a:fld>
            <a:endParaRPr lang="en-CA"/>
          </a:p>
        </p:txBody>
      </p:sp>
    </p:spTree>
    <p:extLst>
      <p:ext uri="{BB962C8B-B14F-4D97-AF65-F5344CB8AC3E}">
        <p14:creationId xmlns:p14="http://schemas.microsoft.com/office/powerpoint/2010/main" val="41507838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6"/>
          <p:cNvSpPr>
            <a:spLocks noGrp="1" noChangeArrowheads="1"/>
          </p:cNvSpPr>
          <p:nvPr>
            <p:ph type="sldNum" sz="quarter" idx="10"/>
          </p:nvPr>
        </p:nvSpPr>
        <p:spPr>
          <a:ln/>
        </p:spPr>
        <p:txBody>
          <a:bodyPr/>
          <a:lstStyle>
            <a:lvl1pPr>
              <a:defRPr/>
            </a:lvl1pPr>
          </a:lstStyle>
          <a:p>
            <a:pPr>
              <a:defRPr/>
            </a:pPr>
            <a:fld id="{695A5BC5-C606-4C95-99C2-47D56F27CA09}" type="slidenum">
              <a:rPr lang="en-CA"/>
              <a:pPr>
                <a:defRPr/>
              </a:pPr>
              <a:t>‹#›</a:t>
            </a:fld>
            <a:endParaRPr lang="en-CA"/>
          </a:p>
        </p:txBody>
      </p:sp>
    </p:spTree>
    <p:extLst>
      <p:ext uri="{BB962C8B-B14F-4D97-AF65-F5344CB8AC3E}">
        <p14:creationId xmlns:p14="http://schemas.microsoft.com/office/powerpoint/2010/main" val="3475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
          <p:cNvSpPr>
            <a:spLocks noGrp="1" noChangeArrowheads="1"/>
          </p:cNvSpPr>
          <p:nvPr>
            <p:ph type="sldNum" sz="quarter" idx="10"/>
          </p:nvPr>
        </p:nvSpPr>
        <p:spPr>
          <a:ln/>
        </p:spPr>
        <p:txBody>
          <a:bodyPr/>
          <a:lstStyle>
            <a:lvl1pPr>
              <a:defRPr/>
            </a:lvl1pPr>
          </a:lstStyle>
          <a:p>
            <a:pPr>
              <a:defRPr/>
            </a:pPr>
            <a:fld id="{8F1EE746-E6B9-4E32-95F0-29FC584E2475}" type="slidenum">
              <a:rPr lang="en-CA"/>
              <a:pPr>
                <a:defRPr/>
              </a:pPr>
              <a:t>‹#›</a:t>
            </a:fld>
            <a:endParaRPr lang="en-CA"/>
          </a:p>
        </p:txBody>
      </p:sp>
    </p:spTree>
    <p:extLst>
      <p:ext uri="{BB962C8B-B14F-4D97-AF65-F5344CB8AC3E}">
        <p14:creationId xmlns:p14="http://schemas.microsoft.com/office/powerpoint/2010/main" val="307320634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
          <p:cNvSpPr>
            <a:spLocks noGrp="1" noChangeArrowheads="1"/>
          </p:cNvSpPr>
          <p:nvPr>
            <p:ph type="sldNum" sz="quarter" idx="10"/>
          </p:nvPr>
        </p:nvSpPr>
        <p:spPr>
          <a:ln/>
        </p:spPr>
        <p:txBody>
          <a:bodyPr/>
          <a:lstStyle>
            <a:lvl1pPr>
              <a:defRPr/>
            </a:lvl1pPr>
          </a:lstStyle>
          <a:p>
            <a:pPr>
              <a:defRPr/>
            </a:pPr>
            <a:fld id="{68EACCF7-52C0-477C-B7B7-4A60D64136A2}" type="slidenum">
              <a:rPr lang="en-CA"/>
              <a:pPr>
                <a:defRPr/>
              </a:pPr>
              <a:t>‹#›</a:t>
            </a:fld>
            <a:endParaRPr lang="en-CA"/>
          </a:p>
        </p:txBody>
      </p:sp>
    </p:spTree>
    <p:extLst>
      <p:ext uri="{BB962C8B-B14F-4D97-AF65-F5344CB8AC3E}">
        <p14:creationId xmlns:p14="http://schemas.microsoft.com/office/powerpoint/2010/main" val="48582036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648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
          <p:cNvSpPr>
            <a:spLocks noGrp="1" noChangeArrowheads="1"/>
          </p:cNvSpPr>
          <p:nvPr>
            <p:ph type="sldNum" sz="quarter" idx="10"/>
          </p:nvPr>
        </p:nvSpPr>
        <p:spPr>
          <a:ln/>
        </p:spPr>
        <p:txBody>
          <a:bodyPr/>
          <a:lstStyle>
            <a:lvl1pPr>
              <a:defRPr/>
            </a:lvl1pPr>
          </a:lstStyle>
          <a:p>
            <a:pPr>
              <a:defRPr/>
            </a:pPr>
            <a:fld id="{0407401E-89E2-410A-B7AB-83074D2986F3}" type="slidenum">
              <a:rPr lang="en-CA"/>
              <a:pPr>
                <a:defRPr/>
              </a:pPr>
              <a:t>‹#›</a:t>
            </a:fld>
            <a:endParaRPr lang="en-CA"/>
          </a:p>
        </p:txBody>
      </p:sp>
    </p:spTree>
    <p:extLst>
      <p:ext uri="{BB962C8B-B14F-4D97-AF65-F5344CB8AC3E}">
        <p14:creationId xmlns:p14="http://schemas.microsoft.com/office/powerpoint/2010/main" val="261019142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hart Placeholder 2"/>
          <p:cNvSpPr>
            <a:spLocks noGrp="1"/>
          </p:cNvSpPr>
          <p:nvPr>
            <p:ph type="chart" idx="1"/>
          </p:nvPr>
        </p:nvSpPr>
        <p:spPr>
          <a:xfrm>
            <a:off x="457200" y="1600200"/>
            <a:ext cx="8229600" cy="4525963"/>
          </a:xfrm>
          <a:prstGeom prst="rect">
            <a:avLst/>
          </a:prstGeom>
        </p:spPr>
        <p:txBody>
          <a:bodyPr/>
          <a:lstStyle/>
          <a:p>
            <a:pPr lvl="0"/>
            <a:endParaRPr lang="en-CA" noProof="0"/>
          </a:p>
        </p:txBody>
      </p:sp>
      <p:sp>
        <p:nvSpPr>
          <p:cNvPr id="4" name="Rectangle 6"/>
          <p:cNvSpPr>
            <a:spLocks noGrp="1" noChangeArrowheads="1"/>
          </p:cNvSpPr>
          <p:nvPr>
            <p:ph type="sldNum" sz="quarter" idx="10"/>
          </p:nvPr>
        </p:nvSpPr>
        <p:spPr>
          <a:ln/>
        </p:spPr>
        <p:txBody>
          <a:bodyPr/>
          <a:lstStyle>
            <a:lvl1pPr>
              <a:defRPr/>
            </a:lvl1pPr>
          </a:lstStyle>
          <a:p>
            <a:pPr>
              <a:defRPr/>
            </a:pPr>
            <a:fld id="{7DCE07FD-8886-4606-9EF2-900E391C4AE6}" type="slidenum">
              <a:rPr lang="en-CA"/>
              <a:pPr>
                <a:defRPr/>
              </a:pPr>
              <a:t>‹#›</a:t>
            </a:fld>
            <a:endParaRPr lang="en-CA"/>
          </a:p>
        </p:txBody>
      </p:sp>
    </p:spTree>
    <p:extLst>
      <p:ext uri="{BB962C8B-B14F-4D97-AF65-F5344CB8AC3E}">
        <p14:creationId xmlns:p14="http://schemas.microsoft.com/office/powerpoint/2010/main" val="469490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sldNum" sz="quarter" idx="10"/>
          </p:nvPr>
        </p:nvSpPr>
        <p:spPr/>
        <p:txBody>
          <a:bodyPr/>
          <a:lstStyle>
            <a:lvl1pPr>
              <a:defRPr baseline="0">
                <a:solidFill>
                  <a:srgbClr val="660033"/>
                </a:solidFill>
              </a:defRPr>
            </a:lvl1pPr>
          </a:lstStyle>
          <a:p>
            <a:pPr>
              <a:defRPr/>
            </a:pPr>
            <a:fld id="{9C471851-D9E4-4FCC-AA80-DF347BF95B06}" type="slidenum">
              <a:rPr lang="en-CA"/>
              <a:pPr>
                <a:defRPr/>
              </a:pPr>
              <a:t>‹#›</a:t>
            </a:fld>
            <a:endParaRPr lang="en-CA" dirty="0"/>
          </a:p>
        </p:txBody>
      </p:sp>
    </p:spTree>
    <p:extLst>
      <p:ext uri="{BB962C8B-B14F-4D97-AF65-F5344CB8AC3E}">
        <p14:creationId xmlns:p14="http://schemas.microsoft.com/office/powerpoint/2010/main" val="83514453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3" name="Rectangle 6"/>
          <p:cNvSpPr>
            <a:spLocks noGrp="1" noChangeArrowheads="1"/>
          </p:cNvSpPr>
          <p:nvPr>
            <p:ph type="sldNum" sz="quarter" idx="10"/>
          </p:nvPr>
        </p:nvSpPr>
        <p:spPr>
          <a:ln/>
        </p:spPr>
        <p:txBody>
          <a:bodyPr/>
          <a:lstStyle>
            <a:lvl1pPr>
              <a:defRPr/>
            </a:lvl1pPr>
          </a:lstStyle>
          <a:p>
            <a:pPr>
              <a:defRPr/>
            </a:pPr>
            <a:fld id="{F59CAD0B-B16A-4258-A5F4-FEDDCE33A292}" type="slidenum">
              <a:rPr lang="en-CA"/>
              <a:pPr>
                <a:defRPr/>
              </a:pPr>
              <a:t>‹#›</a:t>
            </a:fld>
            <a:endParaRPr lang="en-CA"/>
          </a:p>
        </p:txBody>
      </p:sp>
    </p:spTree>
    <p:extLst>
      <p:ext uri="{BB962C8B-B14F-4D97-AF65-F5344CB8AC3E}">
        <p14:creationId xmlns:p14="http://schemas.microsoft.com/office/powerpoint/2010/main" val="99700709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Tree>
    <p:extLst>
      <p:ext uri="{BB962C8B-B14F-4D97-AF65-F5344CB8AC3E}">
        <p14:creationId xmlns:p14="http://schemas.microsoft.com/office/powerpoint/2010/main" val="282145224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3"/>
          <p:cNvSpPr>
            <a:spLocks noGrp="1" noChangeArrowheads="1"/>
          </p:cNvSpPr>
          <p:nvPr>
            <p:ph type="sldNum" sz="quarter" idx="10"/>
          </p:nvPr>
        </p:nvSpPr>
        <p:spPr/>
        <p:txBody>
          <a:bodyPr/>
          <a:lstStyle>
            <a:lvl1pPr>
              <a:defRPr baseline="0">
                <a:solidFill>
                  <a:srgbClr val="660033"/>
                </a:solidFill>
              </a:defRPr>
            </a:lvl1pPr>
          </a:lstStyle>
          <a:p>
            <a:pPr>
              <a:defRPr/>
            </a:pPr>
            <a:fld id="{F07B14F2-CD37-4AD2-810C-75970AE74FE1}" type="slidenum">
              <a:rPr lang="en-CA"/>
              <a:pPr>
                <a:defRPr/>
              </a:pPr>
              <a:t>‹#›</a:t>
            </a:fld>
            <a:endParaRPr lang="en-CA" dirty="0"/>
          </a:p>
        </p:txBody>
      </p:sp>
    </p:spTree>
    <p:extLst>
      <p:ext uri="{BB962C8B-B14F-4D97-AF65-F5344CB8AC3E}">
        <p14:creationId xmlns:p14="http://schemas.microsoft.com/office/powerpoint/2010/main" val="410385977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sldNum" sz="quarter" idx="10"/>
          </p:nvPr>
        </p:nvSpPr>
        <p:spPr/>
        <p:txBody>
          <a:bodyPr/>
          <a:lstStyle>
            <a:lvl1pPr>
              <a:defRPr baseline="0">
                <a:solidFill>
                  <a:srgbClr val="660033"/>
                </a:solidFill>
              </a:defRPr>
            </a:lvl1pPr>
          </a:lstStyle>
          <a:p>
            <a:pPr>
              <a:defRPr/>
            </a:pPr>
            <a:fld id="{C15DCD8C-B810-4894-A334-991F976E5860}" type="slidenum">
              <a:rPr lang="en-CA"/>
              <a:pPr>
                <a:defRPr/>
              </a:pPr>
              <a:t>‹#›</a:t>
            </a:fld>
            <a:endParaRPr lang="en-CA" dirty="0"/>
          </a:p>
        </p:txBody>
      </p:sp>
    </p:spTree>
    <p:extLst>
      <p:ext uri="{BB962C8B-B14F-4D97-AF65-F5344CB8AC3E}">
        <p14:creationId xmlns:p14="http://schemas.microsoft.com/office/powerpoint/2010/main" val="188809204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sldNum" sz="quarter" idx="10"/>
          </p:nvPr>
        </p:nvSpPr>
        <p:spPr/>
        <p:txBody>
          <a:bodyPr/>
          <a:lstStyle>
            <a:lvl1pPr>
              <a:defRPr baseline="0">
                <a:solidFill>
                  <a:srgbClr val="660033"/>
                </a:solidFill>
              </a:defRPr>
            </a:lvl1pPr>
          </a:lstStyle>
          <a:p>
            <a:pPr>
              <a:defRPr/>
            </a:pPr>
            <a:fld id="{9C471851-D9E4-4FCC-AA80-DF347BF95B06}" type="slidenum">
              <a:rPr lang="en-CA"/>
              <a:pPr>
                <a:defRPr/>
              </a:pPr>
              <a:t>‹#›</a:t>
            </a:fld>
            <a:endParaRPr lang="en-CA" dirty="0"/>
          </a:p>
        </p:txBody>
      </p:sp>
    </p:spTree>
    <p:extLst>
      <p:ext uri="{BB962C8B-B14F-4D97-AF65-F5344CB8AC3E}">
        <p14:creationId xmlns:p14="http://schemas.microsoft.com/office/powerpoint/2010/main" val="294179657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5"/>
          <p:cNvSpPr>
            <a:spLocks noGrp="1" noChangeArrowheads="1"/>
          </p:cNvSpPr>
          <p:nvPr>
            <p:ph type="sldNum" sz="quarter" idx="10"/>
          </p:nvPr>
        </p:nvSpPr>
        <p:spPr/>
        <p:txBody>
          <a:bodyPr/>
          <a:lstStyle>
            <a:lvl1pPr>
              <a:defRPr baseline="0">
                <a:solidFill>
                  <a:srgbClr val="660033"/>
                </a:solidFill>
              </a:defRPr>
            </a:lvl1pPr>
          </a:lstStyle>
          <a:p>
            <a:pPr>
              <a:defRPr/>
            </a:pPr>
            <a:fld id="{4D451CFA-F858-47DC-BFD4-415C9370782A}" type="slidenum">
              <a:rPr lang="en-CA"/>
              <a:pPr>
                <a:defRPr/>
              </a:pPr>
              <a:t>‹#›</a:t>
            </a:fld>
            <a:endParaRPr lang="en-CA" dirty="0"/>
          </a:p>
        </p:txBody>
      </p:sp>
    </p:spTree>
    <p:extLst>
      <p:ext uri="{BB962C8B-B14F-4D97-AF65-F5344CB8AC3E}">
        <p14:creationId xmlns:p14="http://schemas.microsoft.com/office/powerpoint/2010/main" val="305915807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6"/>
          <p:cNvSpPr>
            <a:spLocks noGrp="1" noChangeArrowheads="1"/>
          </p:cNvSpPr>
          <p:nvPr>
            <p:ph type="sldNum" sz="quarter" idx="10"/>
          </p:nvPr>
        </p:nvSpPr>
        <p:spPr/>
        <p:txBody>
          <a:bodyPr/>
          <a:lstStyle>
            <a:lvl1pPr>
              <a:defRPr baseline="0">
                <a:solidFill>
                  <a:srgbClr val="660033"/>
                </a:solidFill>
              </a:defRPr>
            </a:lvl1pPr>
          </a:lstStyle>
          <a:p>
            <a:pPr>
              <a:defRPr/>
            </a:pPr>
            <a:fld id="{F9E9CA15-0765-4EC5-9DB7-8A9059D5F173}" type="slidenum">
              <a:rPr lang="en-CA"/>
              <a:pPr>
                <a:defRPr/>
              </a:pPr>
              <a:t>‹#›</a:t>
            </a:fld>
            <a:endParaRPr lang="en-CA" dirty="0"/>
          </a:p>
        </p:txBody>
      </p:sp>
    </p:spTree>
    <p:extLst>
      <p:ext uri="{BB962C8B-B14F-4D97-AF65-F5344CB8AC3E}">
        <p14:creationId xmlns:p14="http://schemas.microsoft.com/office/powerpoint/2010/main" val="152017578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FA6DD547-7A9A-48A2-961A-BF5E0AD05B8E}" type="slidenum">
              <a:rPr lang="en-CA">
                <a:solidFill>
                  <a:srgbClr val="FFFFFF"/>
                </a:solidFill>
              </a:rPr>
              <a:pPr>
                <a:defRPr/>
              </a:pPr>
              <a:t>‹#›</a:t>
            </a:fld>
            <a:endParaRPr lang="en-CA">
              <a:solidFill>
                <a:srgbClr val="FFFFFF"/>
              </a:solidFill>
            </a:endParaRPr>
          </a:p>
        </p:txBody>
      </p:sp>
    </p:spTree>
    <p:extLst>
      <p:ext uri="{BB962C8B-B14F-4D97-AF65-F5344CB8AC3E}">
        <p14:creationId xmlns:p14="http://schemas.microsoft.com/office/powerpoint/2010/main" val="263807423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hart Placeholder 2"/>
          <p:cNvSpPr>
            <a:spLocks noGrp="1"/>
          </p:cNvSpPr>
          <p:nvPr>
            <p:ph type="chart" idx="1"/>
          </p:nvPr>
        </p:nvSpPr>
        <p:spPr>
          <a:xfrm>
            <a:off x="457200" y="1600200"/>
            <a:ext cx="8229600" cy="4525963"/>
          </a:xfrm>
          <a:prstGeom prst="rect">
            <a:avLst/>
          </a:prstGeom>
        </p:spPr>
        <p:txBody>
          <a:bodyPr/>
          <a:lstStyle/>
          <a:p>
            <a:pPr lvl="0"/>
            <a:endParaRPr lang="en-CA" noProof="0"/>
          </a:p>
        </p:txBody>
      </p:sp>
      <p:sp>
        <p:nvSpPr>
          <p:cNvPr id="4" name="Rectangle 6"/>
          <p:cNvSpPr>
            <a:spLocks noGrp="1" noChangeArrowheads="1"/>
          </p:cNvSpPr>
          <p:nvPr>
            <p:ph type="sldNum" sz="quarter" idx="10"/>
          </p:nvPr>
        </p:nvSpPr>
        <p:spPr>
          <a:ln/>
        </p:spPr>
        <p:txBody>
          <a:bodyPr/>
          <a:lstStyle>
            <a:lvl1pPr>
              <a:defRPr/>
            </a:lvl1pPr>
          </a:lstStyle>
          <a:p>
            <a:pPr>
              <a:defRPr/>
            </a:pPr>
            <a:fld id="{1174BDD3-257E-4556-99C0-038E4B6B9A09}" type="slidenum">
              <a:rPr lang="en-CA"/>
              <a:pPr>
                <a:defRPr/>
              </a:pPr>
              <a:t>‹#›</a:t>
            </a:fld>
            <a:endParaRPr lang="en-CA"/>
          </a:p>
        </p:txBody>
      </p:sp>
    </p:spTree>
    <p:extLst>
      <p:ext uri="{BB962C8B-B14F-4D97-AF65-F5344CB8AC3E}">
        <p14:creationId xmlns:p14="http://schemas.microsoft.com/office/powerpoint/2010/main" val="2482933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5"/>
          <p:cNvSpPr>
            <a:spLocks noGrp="1" noChangeArrowheads="1"/>
          </p:cNvSpPr>
          <p:nvPr>
            <p:ph type="sldNum" sz="quarter" idx="10"/>
          </p:nvPr>
        </p:nvSpPr>
        <p:spPr/>
        <p:txBody>
          <a:bodyPr/>
          <a:lstStyle>
            <a:lvl1pPr>
              <a:defRPr baseline="0">
                <a:solidFill>
                  <a:srgbClr val="660033"/>
                </a:solidFill>
              </a:defRPr>
            </a:lvl1pPr>
          </a:lstStyle>
          <a:p>
            <a:pPr>
              <a:defRPr/>
            </a:pPr>
            <a:fld id="{4D451CFA-F858-47DC-BFD4-415C9370782A}" type="slidenum">
              <a:rPr lang="en-CA"/>
              <a:pPr>
                <a:defRPr/>
              </a:pPr>
              <a:t>‹#›</a:t>
            </a:fld>
            <a:endParaRPr lang="en-CA" dirty="0"/>
          </a:p>
        </p:txBody>
      </p:sp>
    </p:spTree>
    <p:extLst>
      <p:ext uri="{BB962C8B-B14F-4D97-AF65-F5344CB8AC3E}">
        <p14:creationId xmlns:p14="http://schemas.microsoft.com/office/powerpoint/2010/main" val="3509959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6"/>
          <p:cNvSpPr>
            <a:spLocks noGrp="1" noChangeArrowheads="1"/>
          </p:cNvSpPr>
          <p:nvPr>
            <p:ph type="sldNum" sz="quarter" idx="10"/>
          </p:nvPr>
        </p:nvSpPr>
        <p:spPr/>
        <p:txBody>
          <a:bodyPr/>
          <a:lstStyle>
            <a:lvl1pPr>
              <a:defRPr baseline="0">
                <a:solidFill>
                  <a:srgbClr val="660033"/>
                </a:solidFill>
              </a:defRPr>
            </a:lvl1pPr>
          </a:lstStyle>
          <a:p>
            <a:pPr>
              <a:defRPr/>
            </a:pPr>
            <a:fld id="{F9E9CA15-0765-4EC5-9DB7-8A9059D5F173}" type="slidenum">
              <a:rPr lang="en-CA"/>
              <a:pPr>
                <a:defRPr/>
              </a:pPr>
              <a:t>‹#›</a:t>
            </a:fld>
            <a:endParaRPr lang="en-CA" dirty="0"/>
          </a:p>
        </p:txBody>
      </p:sp>
    </p:spTree>
    <p:extLst>
      <p:ext uri="{BB962C8B-B14F-4D97-AF65-F5344CB8AC3E}">
        <p14:creationId xmlns:p14="http://schemas.microsoft.com/office/powerpoint/2010/main" val="220478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4C700ADE-7B9C-4358-AEED-CB662BFD2E3C}" type="slidenum">
              <a:rPr lang="en-CA"/>
              <a:pPr>
                <a:defRPr/>
              </a:pPr>
              <a:t>‹#›</a:t>
            </a:fld>
            <a:endParaRPr lang="en-CA"/>
          </a:p>
        </p:txBody>
      </p:sp>
    </p:spTree>
    <p:extLst>
      <p:ext uri="{BB962C8B-B14F-4D97-AF65-F5344CB8AC3E}">
        <p14:creationId xmlns:p14="http://schemas.microsoft.com/office/powerpoint/2010/main" val="3160070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765CE9C5-04B7-4EB0-B7E6-851EBB176A00}" type="slidenum">
              <a:rPr lang="en-CA"/>
              <a:pPr>
                <a:defRPr/>
              </a:pPr>
              <a:t>‹#›</a:t>
            </a:fld>
            <a:endParaRPr lang="en-CA"/>
          </a:p>
        </p:txBody>
      </p:sp>
    </p:spTree>
    <p:extLst>
      <p:ext uri="{BB962C8B-B14F-4D97-AF65-F5344CB8AC3E}">
        <p14:creationId xmlns:p14="http://schemas.microsoft.com/office/powerpoint/2010/main" val="843244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818ED821-F9A7-41B1-82D5-DAE7A0A46504}" type="slidenum">
              <a:rPr lang="en-CA"/>
              <a:pPr>
                <a:defRPr/>
              </a:pPr>
              <a:t>‹#›</a:t>
            </a:fld>
            <a:endParaRPr lang="en-CA"/>
          </a:p>
        </p:txBody>
      </p:sp>
    </p:spTree>
    <p:extLst>
      <p:ext uri="{BB962C8B-B14F-4D97-AF65-F5344CB8AC3E}">
        <p14:creationId xmlns:p14="http://schemas.microsoft.com/office/powerpoint/2010/main" val="2492057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slideLayout" Target="../slideLayouts/slideLayout19.xml"/><Relationship Id="rId18"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17" Type="http://schemas.openxmlformats.org/officeDocument/2006/relationships/slideLayout" Target="../slideLayouts/slideLayout23.xml"/><Relationship Id="rId2" Type="http://schemas.openxmlformats.org/officeDocument/2006/relationships/slideLayout" Target="../slideLayouts/slideLayout8.xml"/><Relationship Id="rId16" Type="http://schemas.openxmlformats.org/officeDocument/2006/relationships/slideLayout" Target="../slideLayouts/slideLayout22.xml"/><Relationship Id="rId20"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5" Type="http://schemas.openxmlformats.org/officeDocument/2006/relationships/slideLayout" Target="../slideLayouts/slideLayout21.xml"/><Relationship Id="rId10" Type="http://schemas.openxmlformats.org/officeDocument/2006/relationships/slideLayout" Target="../slideLayouts/slideLayout16.xml"/><Relationship Id="rId19" Type="http://schemas.openxmlformats.org/officeDocument/2006/relationships/image" Target="../media/image1.jpeg"/><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18"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17" Type="http://schemas.openxmlformats.org/officeDocument/2006/relationships/slideLayout" Target="../slideLayouts/slideLayout40.xml"/><Relationship Id="rId2" Type="http://schemas.openxmlformats.org/officeDocument/2006/relationships/slideLayout" Target="../slideLayouts/slideLayout25.xml"/><Relationship Id="rId16" Type="http://schemas.openxmlformats.org/officeDocument/2006/relationships/slideLayout" Target="../slideLayouts/slideLayout39.xml"/><Relationship Id="rId20" Type="http://schemas.openxmlformats.org/officeDocument/2006/relationships/image" Target="../media/image2.jpeg"/><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slideLayout" Target="../slideLayouts/slideLayout38.xml"/><Relationship Id="rId10" Type="http://schemas.openxmlformats.org/officeDocument/2006/relationships/slideLayout" Target="../slideLayouts/slideLayout33.xml"/><Relationship Id="rId19" Type="http://schemas.openxmlformats.org/officeDocument/2006/relationships/image" Target="../media/image1.jpeg"/><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slideLayout" Target="../slideLayouts/slideLayout3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image" Target="../media/image2.jpeg"/><Relationship Id="rId5" Type="http://schemas.openxmlformats.org/officeDocument/2006/relationships/slideLayout" Target="../slideLayouts/slideLayout45.xml"/><Relationship Id="rId10" Type="http://schemas.openxmlformats.org/officeDocument/2006/relationships/image" Target="../media/image1.jpeg"/><Relationship Id="rId4" Type="http://schemas.openxmlformats.org/officeDocument/2006/relationships/slideLayout" Target="../slideLayouts/slideLayout44.xml"/><Relationship Id="rId9"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CA"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237574" name="Rectangle 6"/>
          <p:cNvSpPr>
            <a:spLocks noGrp="1" noChangeArrowheads="1"/>
          </p:cNvSpPr>
          <p:nvPr>
            <p:ph type="sldNum" sz="quarter" idx="4"/>
          </p:nvPr>
        </p:nvSpPr>
        <p:spPr bwMode="auto">
          <a:xfrm>
            <a:off x="2590800" y="6400800"/>
            <a:ext cx="21336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000">
                <a:solidFill>
                  <a:schemeClr val="bg1"/>
                </a:solidFill>
              </a:defRPr>
            </a:lvl1pPr>
          </a:lstStyle>
          <a:p>
            <a:pPr>
              <a:defRPr/>
            </a:pPr>
            <a:fld id="{5D2AE878-36B9-48FA-9FCB-824BD3BF18A8}" type="slidenum">
              <a:rPr lang="en-CA"/>
              <a:pPr>
                <a:defRPr/>
              </a:pPr>
              <a:t>‹#›</a:t>
            </a:fld>
            <a:endParaRPr lang="en-CA"/>
          </a:p>
        </p:txBody>
      </p:sp>
      <p:pic>
        <p:nvPicPr>
          <p:cNvPr id="1029" name="Picture 7" descr="researc footer.jpg"/>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0" y="6350000"/>
            <a:ext cx="9144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16" descr="header"/>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0"/>
            <a:ext cx="91440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59" r:id="rId1"/>
    <p:sldLayoutId id="2147484360" r:id="rId2"/>
    <p:sldLayoutId id="2147484361" r:id="rId3"/>
    <p:sldLayoutId id="2147484362" r:id="rId4"/>
    <p:sldLayoutId id="2147484363" r:id="rId5"/>
    <p:sldLayoutId id="2147484364" r:id="rId6"/>
  </p:sldLayoutIdLst>
  <p:timing>
    <p:tnLst>
      <p:par>
        <p:cTn id="1" dur="indefinite" restart="never" nodeType="tmRoot"/>
      </p:par>
    </p:tnLst>
  </p:timing>
  <p:hf hdr="0" ft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Arial" charset="0"/>
        </a:defRPr>
      </a:lvl2pPr>
      <a:lvl3pPr algn="ctr" rtl="0" eaLnBrk="0" fontAlgn="base" hangingPunct="0">
        <a:spcBef>
          <a:spcPct val="0"/>
        </a:spcBef>
        <a:spcAft>
          <a:spcPct val="0"/>
        </a:spcAft>
        <a:defRPr sz="4000">
          <a:solidFill>
            <a:schemeClr val="tx2"/>
          </a:solidFill>
          <a:latin typeface="Arial" charset="0"/>
        </a:defRPr>
      </a:lvl3pPr>
      <a:lvl4pPr algn="ctr" rtl="0" eaLnBrk="0" fontAlgn="base" hangingPunct="0">
        <a:spcBef>
          <a:spcPct val="0"/>
        </a:spcBef>
        <a:spcAft>
          <a:spcPct val="0"/>
        </a:spcAft>
        <a:defRPr sz="4000">
          <a:solidFill>
            <a:schemeClr val="tx2"/>
          </a:solidFill>
          <a:latin typeface="Arial" charset="0"/>
        </a:defRPr>
      </a:lvl4pPr>
      <a:lvl5pPr algn="ctr" rtl="0" eaLnBrk="0" fontAlgn="base" hangingPunct="0">
        <a:spcBef>
          <a:spcPct val="0"/>
        </a:spcBef>
        <a:spcAft>
          <a:spcPct val="0"/>
        </a:spcAft>
        <a:defRPr sz="4000">
          <a:solidFill>
            <a:schemeClr val="tx2"/>
          </a:solidFill>
          <a:latin typeface="Arial" charset="0"/>
        </a:defRPr>
      </a:lvl5pPr>
      <a:lvl6pPr marL="457200" algn="ctr" rtl="0" fontAlgn="base">
        <a:spcBef>
          <a:spcPct val="0"/>
        </a:spcBef>
        <a:spcAft>
          <a:spcPct val="0"/>
        </a:spcAft>
        <a:defRPr sz="4000">
          <a:solidFill>
            <a:schemeClr val="tx2"/>
          </a:solidFill>
          <a:latin typeface="Arial" charset="0"/>
        </a:defRPr>
      </a:lvl6pPr>
      <a:lvl7pPr marL="914400" algn="ctr" rtl="0" fontAlgn="base">
        <a:spcBef>
          <a:spcPct val="0"/>
        </a:spcBef>
        <a:spcAft>
          <a:spcPct val="0"/>
        </a:spcAft>
        <a:defRPr sz="4000">
          <a:solidFill>
            <a:schemeClr val="tx2"/>
          </a:solidFill>
          <a:latin typeface="Arial" charset="0"/>
        </a:defRPr>
      </a:lvl7pPr>
      <a:lvl8pPr marL="1371600" algn="ctr" rtl="0" fontAlgn="base">
        <a:spcBef>
          <a:spcPct val="0"/>
        </a:spcBef>
        <a:spcAft>
          <a:spcPct val="0"/>
        </a:spcAft>
        <a:defRPr sz="4000">
          <a:solidFill>
            <a:schemeClr val="tx2"/>
          </a:solidFill>
          <a:latin typeface="Arial" charset="0"/>
        </a:defRPr>
      </a:lvl8pPr>
      <a:lvl9pPr marL="1828800" algn="ctr"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7" descr="researc footer.jpg"/>
          <p:cNvPicPr>
            <a:picLocks noChangeAspect="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0" y="6350000"/>
            <a:ext cx="9144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7574" name="Rectangle 6"/>
          <p:cNvSpPr>
            <a:spLocks noGrp="1" noChangeArrowheads="1"/>
          </p:cNvSpPr>
          <p:nvPr>
            <p:ph type="sldNum" sz="quarter" idx="4"/>
          </p:nvPr>
        </p:nvSpPr>
        <p:spPr bwMode="auto">
          <a:xfrm>
            <a:off x="4648200" y="6324600"/>
            <a:ext cx="609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000">
                <a:solidFill>
                  <a:srgbClr val="5C2747"/>
                </a:solidFill>
              </a:defRPr>
            </a:lvl1pPr>
          </a:lstStyle>
          <a:p>
            <a:pPr>
              <a:defRPr/>
            </a:pPr>
            <a:fld id="{1FD86C53-516D-45DD-8C94-9C7B27026D19}" type="slidenum">
              <a:rPr lang="en-CA"/>
              <a:pPr>
                <a:defRPr/>
              </a:pPr>
              <a:t>‹#›</a:t>
            </a:fld>
            <a:endParaRPr lang="en-CA"/>
          </a:p>
        </p:txBody>
      </p:sp>
      <p:pic>
        <p:nvPicPr>
          <p:cNvPr id="3076" name="Picture 8" descr="header"/>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0" y="0"/>
            <a:ext cx="91440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42" r:id="rId1"/>
    <p:sldLayoutId id="2147484343" r:id="rId2"/>
    <p:sldLayoutId id="2147484344" r:id="rId3"/>
    <p:sldLayoutId id="2147484345" r:id="rId4"/>
    <p:sldLayoutId id="2147484346" r:id="rId5"/>
    <p:sldLayoutId id="2147484347" r:id="rId6"/>
    <p:sldLayoutId id="2147484348" r:id="rId7"/>
    <p:sldLayoutId id="2147484349" r:id="rId8"/>
    <p:sldLayoutId id="2147484350" r:id="rId9"/>
    <p:sldLayoutId id="2147484351" r:id="rId10"/>
    <p:sldLayoutId id="2147484352" r:id="rId11"/>
    <p:sldLayoutId id="2147484353" r:id="rId12"/>
    <p:sldLayoutId id="2147484354" r:id="rId13"/>
    <p:sldLayoutId id="2147484355" r:id="rId14"/>
    <p:sldLayoutId id="2147484356" r:id="rId15"/>
    <p:sldLayoutId id="2147484357" r:id="rId16"/>
    <p:sldLayoutId id="2147484358" r:id="rId17"/>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researc footer.jpg"/>
          <p:cNvPicPr>
            <a:picLocks noChangeAspect="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0" y="6350000"/>
            <a:ext cx="9144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7574" name="Rectangle 6"/>
          <p:cNvSpPr>
            <a:spLocks noGrp="1" noChangeArrowheads="1"/>
          </p:cNvSpPr>
          <p:nvPr>
            <p:ph type="sldNum" sz="quarter" idx="4"/>
          </p:nvPr>
        </p:nvSpPr>
        <p:spPr bwMode="auto">
          <a:xfrm>
            <a:off x="4648200" y="6324600"/>
            <a:ext cx="609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000">
                <a:solidFill>
                  <a:srgbClr val="5C2747"/>
                </a:solidFill>
              </a:defRPr>
            </a:lvl1pPr>
          </a:lstStyle>
          <a:p>
            <a:pPr>
              <a:defRPr/>
            </a:pPr>
            <a:fld id="{112763BB-8F64-425C-9329-39E02FD1377A}" type="slidenum">
              <a:rPr lang="en-CA"/>
              <a:pPr>
                <a:defRPr/>
              </a:pPr>
              <a:t>‹#›</a:t>
            </a:fld>
            <a:endParaRPr lang="en-CA"/>
          </a:p>
        </p:txBody>
      </p:sp>
      <p:pic>
        <p:nvPicPr>
          <p:cNvPr id="1028" name="Picture 8" descr="header"/>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0" y="0"/>
            <a:ext cx="91440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6324232"/>
      </p:ext>
    </p:extLst>
  </p:cSld>
  <p:clrMap bg1="lt1" tx1="dk1" bg2="lt2" tx2="dk2" accent1="accent1" accent2="accent2" accent3="accent3" accent4="accent4" accent5="accent5" accent6="accent6" hlink="hlink" folHlink="folHlink"/>
  <p:sldLayoutIdLst>
    <p:sldLayoutId id="2147484384" r:id="rId1"/>
    <p:sldLayoutId id="2147484385" r:id="rId2"/>
    <p:sldLayoutId id="2147484386" r:id="rId3"/>
    <p:sldLayoutId id="2147484387" r:id="rId4"/>
    <p:sldLayoutId id="2147484388" r:id="rId5"/>
    <p:sldLayoutId id="2147484389" r:id="rId6"/>
    <p:sldLayoutId id="2147484390" r:id="rId7"/>
    <p:sldLayoutId id="2147484391" r:id="rId8"/>
    <p:sldLayoutId id="2147484392" r:id="rId9"/>
    <p:sldLayoutId id="2147484393" r:id="rId10"/>
    <p:sldLayoutId id="2147484394" r:id="rId11"/>
    <p:sldLayoutId id="2147484395" r:id="rId12"/>
    <p:sldLayoutId id="2147484396" r:id="rId13"/>
    <p:sldLayoutId id="2147484397" r:id="rId14"/>
    <p:sldLayoutId id="2147484398" r:id="rId15"/>
    <p:sldLayoutId id="2147484399" r:id="rId16"/>
    <p:sldLayoutId id="2147484400" r:id="rId17"/>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CA"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237574" name="Rectangle 6"/>
          <p:cNvSpPr>
            <a:spLocks noGrp="1" noChangeArrowheads="1"/>
          </p:cNvSpPr>
          <p:nvPr>
            <p:ph type="sldNum" sz="quarter" idx="4"/>
          </p:nvPr>
        </p:nvSpPr>
        <p:spPr bwMode="auto">
          <a:xfrm>
            <a:off x="2590800" y="6400800"/>
            <a:ext cx="21336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000">
                <a:solidFill>
                  <a:schemeClr val="bg1"/>
                </a:solidFill>
              </a:defRPr>
            </a:lvl1pPr>
          </a:lstStyle>
          <a:p>
            <a:pPr>
              <a:defRPr/>
            </a:pPr>
            <a:fld id="{5D2AE878-36B9-48FA-9FCB-824BD3BF18A8}" type="slidenum">
              <a:rPr lang="en-CA">
                <a:solidFill>
                  <a:srgbClr val="FFFFFF"/>
                </a:solidFill>
              </a:rPr>
              <a:pPr>
                <a:defRPr/>
              </a:pPr>
              <a:t>‹#›</a:t>
            </a:fld>
            <a:endParaRPr lang="en-CA">
              <a:solidFill>
                <a:srgbClr val="FFFFFF"/>
              </a:solidFill>
            </a:endParaRPr>
          </a:p>
        </p:txBody>
      </p:sp>
      <p:pic>
        <p:nvPicPr>
          <p:cNvPr id="1029" name="Picture 7" descr="researc footer.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0" y="6350000"/>
            <a:ext cx="9144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16" descr="header"/>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0" y="0"/>
            <a:ext cx="91440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1866291"/>
      </p:ext>
    </p:extLst>
  </p:cSld>
  <p:clrMap bg1="lt1" tx1="dk1" bg2="lt2" tx2="dk2" accent1="accent1" accent2="accent2" accent3="accent3" accent4="accent4" accent5="accent5" accent6="accent6" hlink="hlink" folHlink="folHlink"/>
  <p:sldLayoutIdLst>
    <p:sldLayoutId id="2147484403" r:id="rId1"/>
    <p:sldLayoutId id="2147484404" r:id="rId2"/>
    <p:sldLayoutId id="2147484405" r:id="rId3"/>
    <p:sldLayoutId id="2147484406" r:id="rId4"/>
    <p:sldLayoutId id="2147484407" r:id="rId5"/>
    <p:sldLayoutId id="2147484408" r:id="rId6"/>
    <p:sldLayoutId id="2147484409" r:id="rId7"/>
    <p:sldLayoutId id="2147484410" r:id="rId8"/>
  </p:sldLayoutIdLst>
  <p:timing>
    <p:tnLst>
      <p:par>
        <p:cTn id="1" dur="indefinite" restart="never" nodeType="tmRoot"/>
      </p:par>
    </p:tnLst>
  </p:timing>
  <p:hf hdr="0" ft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Arial" charset="0"/>
        </a:defRPr>
      </a:lvl2pPr>
      <a:lvl3pPr algn="ctr" rtl="0" eaLnBrk="0" fontAlgn="base" hangingPunct="0">
        <a:spcBef>
          <a:spcPct val="0"/>
        </a:spcBef>
        <a:spcAft>
          <a:spcPct val="0"/>
        </a:spcAft>
        <a:defRPr sz="4000">
          <a:solidFill>
            <a:schemeClr val="tx2"/>
          </a:solidFill>
          <a:latin typeface="Arial" charset="0"/>
        </a:defRPr>
      </a:lvl3pPr>
      <a:lvl4pPr algn="ctr" rtl="0" eaLnBrk="0" fontAlgn="base" hangingPunct="0">
        <a:spcBef>
          <a:spcPct val="0"/>
        </a:spcBef>
        <a:spcAft>
          <a:spcPct val="0"/>
        </a:spcAft>
        <a:defRPr sz="4000">
          <a:solidFill>
            <a:schemeClr val="tx2"/>
          </a:solidFill>
          <a:latin typeface="Arial" charset="0"/>
        </a:defRPr>
      </a:lvl4pPr>
      <a:lvl5pPr algn="ctr" rtl="0" eaLnBrk="0" fontAlgn="base" hangingPunct="0">
        <a:spcBef>
          <a:spcPct val="0"/>
        </a:spcBef>
        <a:spcAft>
          <a:spcPct val="0"/>
        </a:spcAft>
        <a:defRPr sz="4000">
          <a:solidFill>
            <a:schemeClr val="tx2"/>
          </a:solidFill>
          <a:latin typeface="Arial" charset="0"/>
        </a:defRPr>
      </a:lvl5pPr>
      <a:lvl6pPr marL="457200" algn="ctr" rtl="0" fontAlgn="base">
        <a:spcBef>
          <a:spcPct val="0"/>
        </a:spcBef>
        <a:spcAft>
          <a:spcPct val="0"/>
        </a:spcAft>
        <a:defRPr sz="4000">
          <a:solidFill>
            <a:schemeClr val="tx2"/>
          </a:solidFill>
          <a:latin typeface="Arial" charset="0"/>
        </a:defRPr>
      </a:lvl6pPr>
      <a:lvl7pPr marL="914400" algn="ctr" rtl="0" fontAlgn="base">
        <a:spcBef>
          <a:spcPct val="0"/>
        </a:spcBef>
        <a:spcAft>
          <a:spcPct val="0"/>
        </a:spcAft>
        <a:defRPr sz="4000">
          <a:solidFill>
            <a:schemeClr val="tx2"/>
          </a:solidFill>
          <a:latin typeface="Arial" charset="0"/>
        </a:defRPr>
      </a:lvl7pPr>
      <a:lvl8pPr marL="1371600" algn="ctr" rtl="0" fontAlgn="base">
        <a:spcBef>
          <a:spcPct val="0"/>
        </a:spcBef>
        <a:spcAft>
          <a:spcPct val="0"/>
        </a:spcAft>
        <a:defRPr sz="4000">
          <a:solidFill>
            <a:schemeClr val="tx2"/>
          </a:solidFill>
          <a:latin typeface="Arial" charset="0"/>
        </a:defRPr>
      </a:lvl8pPr>
      <a:lvl9pPr marL="1828800" algn="ctr"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4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45.xml"/></Relationships>
</file>

<file path=ppt/slides/_rels/slide21.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chart" Target="../charts/chart18.xml"/><Relationship Id="rId1" Type="http://schemas.openxmlformats.org/officeDocument/2006/relationships/slideLayout" Target="../slideLayouts/slideLayout4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85800" y="1752600"/>
            <a:ext cx="7772400" cy="1752600"/>
          </a:xfrm>
        </p:spPr>
        <p:txBody>
          <a:bodyPr/>
          <a:lstStyle/>
          <a:p>
            <a:pPr eaLnBrk="1" hangingPunct="1"/>
            <a:r>
              <a:rPr lang="en-CA" sz="3600" b="1" dirty="0" smtClean="0"/>
              <a:t>Ontario Indigenous</a:t>
            </a:r>
            <a:r>
              <a:rPr lang="en-CA" sz="3600" b="1" dirty="0" smtClean="0">
                <a:latin typeface="Century Gothic" pitchFamily="34" charset="0"/>
              </a:rPr>
              <a:t> </a:t>
            </a:r>
            <a:r>
              <a:rPr lang="en-CA" sz="3600" b="1" dirty="0"/>
              <a:t>Tourism </a:t>
            </a:r>
            <a:r>
              <a:rPr lang="en-CA" sz="3600" b="1" dirty="0" smtClean="0"/>
              <a:t>Statistics 2015 </a:t>
            </a:r>
            <a:br>
              <a:rPr lang="en-CA" sz="3600" b="1" dirty="0" smtClean="0"/>
            </a:br>
            <a:r>
              <a:rPr lang="en-CA" sz="3600" b="1" dirty="0" smtClean="0">
                <a:latin typeface="Century Gothic" pitchFamily="34" charset="0"/>
              </a:rPr>
              <a:t/>
            </a:r>
            <a:br>
              <a:rPr lang="en-CA" sz="3600" b="1" dirty="0" smtClean="0">
                <a:latin typeface="Century Gothic" pitchFamily="34" charset="0"/>
              </a:rPr>
            </a:br>
            <a:endParaRPr lang="en-CA" sz="3600" b="1" dirty="0" smtClean="0">
              <a:latin typeface="Century Gothic" pitchFamily="34" charset="0"/>
            </a:endParaRPr>
          </a:p>
        </p:txBody>
      </p:sp>
      <p:sp>
        <p:nvSpPr>
          <p:cNvPr id="10243" name="Rectangle 3"/>
          <p:cNvSpPr>
            <a:spLocks noGrp="1" noChangeArrowheads="1"/>
          </p:cNvSpPr>
          <p:nvPr>
            <p:ph type="subTitle" idx="1"/>
          </p:nvPr>
        </p:nvSpPr>
        <p:spPr>
          <a:xfrm>
            <a:off x="1606550" y="4267200"/>
            <a:ext cx="5929313" cy="1363663"/>
          </a:xfrm>
        </p:spPr>
        <p:txBody>
          <a:bodyPr/>
          <a:lstStyle/>
          <a:p>
            <a:pPr eaLnBrk="1" hangingPunct="1"/>
            <a:r>
              <a:rPr lang="en-CA" sz="2000" dirty="0" smtClean="0"/>
              <a:t>Fall </a:t>
            </a:r>
            <a:r>
              <a:rPr lang="en-CA" sz="2000" dirty="0" smtClean="0"/>
              <a:t>2017</a:t>
            </a:r>
            <a:endParaRPr lang="en-CA" sz="20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914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Destination – Indigenous Visits by Region </a:t>
            </a:r>
          </a:p>
        </p:txBody>
      </p:sp>
      <p:sp>
        <p:nvSpPr>
          <p:cNvPr id="7" name="Slide Number Placeholder 1"/>
          <p:cNvSpPr txBox="1">
            <a:spLocks/>
          </p:cNvSpPr>
          <p:nvPr/>
        </p:nvSpPr>
        <p:spPr bwMode="auto">
          <a:xfrm>
            <a:off x="34290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EFE6F2DB-FAA7-4FBF-B9E2-4E2D0C3E7880}" type="slidenum">
              <a:rPr lang="en-CA" sz="1000">
                <a:solidFill>
                  <a:srgbClr val="660033"/>
                </a:solidFill>
              </a:rPr>
              <a:pPr eaLnBrk="1" hangingPunct="1"/>
              <a:t>10</a:t>
            </a:fld>
            <a:endParaRPr lang="en-CA" sz="1000">
              <a:solidFill>
                <a:srgbClr val="660033"/>
              </a:solidFill>
            </a:endParaRPr>
          </a:p>
        </p:txBody>
      </p:sp>
      <p:sp>
        <p:nvSpPr>
          <p:cNvPr id="9"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 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
        <p:nvSpPr>
          <p:cNvPr id="4" name="Rectangle 3"/>
          <p:cNvSpPr/>
          <p:nvPr/>
        </p:nvSpPr>
        <p:spPr>
          <a:xfrm>
            <a:off x="228599" y="5449668"/>
            <a:ext cx="8507413" cy="584775"/>
          </a:xfrm>
          <a:prstGeom prst="rect">
            <a:avLst/>
          </a:prstGeom>
        </p:spPr>
        <p:txBody>
          <a:bodyPr wrap="square">
            <a:spAutoFit/>
          </a:bodyPr>
          <a:lstStyle/>
          <a:p>
            <a:pPr marL="285750" indent="-285750" algn="l">
              <a:buFont typeface="Arial" panose="020B0604020202020204" pitchFamily="34" charset="0"/>
              <a:buChar char="•"/>
            </a:pPr>
            <a:r>
              <a:rPr lang="en-CA" sz="1600" dirty="0" smtClean="0"/>
              <a:t>51% of Indigenous visits took place in Region 7 compared to 9% of total visits, 13% in Region 13 (6% total), and 12% in Region 5 (20% total)</a:t>
            </a:r>
            <a:endParaRPr lang="en-CA" sz="1600" dirty="0"/>
          </a:p>
        </p:txBody>
      </p:sp>
      <p:graphicFrame>
        <p:nvGraphicFramePr>
          <p:cNvPr id="2" name="Chart 1"/>
          <p:cNvGraphicFramePr/>
          <p:nvPr>
            <p:extLst>
              <p:ext uri="{D42A27DB-BD31-4B8C-83A1-F6EECF244321}">
                <p14:modId xmlns:p14="http://schemas.microsoft.com/office/powerpoint/2010/main" val="3140406109"/>
              </p:ext>
            </p:extLst>
          </p:nvPr>
        </p:nvGraphicFramePr>
        <p:xfrm>
          <a:off x="609600" y="1385668"/>
          <a:ext cx="6096000" cy="4064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Group 33"/>
          <p:cNvGraphicFramePr>
            <a:graphicFrameLocks noGrp="1"/>
          </p:cNvGraphicFramePr>
          <p:nvPr>
            <p:extLst>
              <p:ext uri="{D42A27DB-BD31-4B8C-83A1-F6EECF244321}">
                <p14:modId xmlns:p14="http://schemas.microsoft.com/office/powerpoint/2010/main" val="4034190161"/>
              </p:ext>
            </p:extLst>
          </p:nvPr>
        </p:nvGraphicFramePr>
        <p:xfrm>
          <a:off x="7212012" y="1524000"/>
          <a:ext cx="1627188" cy="3717720"/>
        </p:xfrm>
        <a:graphic>
          <a:graphicData uri="http://schemas.openxmlformats.org/drawingml/2006/table">
            <a:tbl>
              <a:tblPr/>
              <a:tblGrid>
                <a:gridCol w="685800"/>
                <a:gridCol w="941388"/>
              </a:tblGrid>
              <a:tr h="3801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Indigenous vs. Total</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Destination Index</a:t>
                      </a:r>
                    </a:p>
                  </a:txBody>
                  <a:tcPr marT="45690" marB="456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212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74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974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2</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76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822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3</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0</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70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4</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280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5</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60</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29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6</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24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977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7</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574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825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8</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30</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73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9</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87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283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10</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124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3207">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11</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29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32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12</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116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83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13</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207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Tree>
    <p:extLst>
      <p:ext uri="{BB962C8B-B14F-4D97-AF65-F5344CB8AC3E}">
        <p14:creationId xmlns:p14="http://schemas.microsoft.com/office/powerpoint/2010/main" val="24347971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Indigenous Visits by Length of Stay</a:t>
            </a:r>
          </a:p>
        </p:txBody>
      </p:sp>
      <p:graphicFrame>
        <p:nvGraphicFramePr>
          <p:cNvPr id="474119" name="Group 7"/>
          <p:cNvGraphicFramePr>
            <a:graphicFrameLocks noGrp="1"/>
          </p:cNvGraphicFramePr>
          <p:nvPr>
            <p:ph sz="half" idx="1"/>
            <p:extLst>
              <p:ext uri="{D42A27DB-BD31-4B8C-83A1-F6EECF244321}">
                <p14:modId xmlns:p14="http://schemas.microsoft.com/office/powerpoint/2010/main" val="1690022328"/>
              </p:ext>
            </p:extLst>
          </p:nvPr>
        </p:nvGraphicFramePr>
        <p:xfrm>
          <a:off x="6569075" y="2063750"/>
          <a:ext cx="2209800" cy="1676400"/>
        </p:xfrm>
        <a:graphic>
          <a:graphicData uri="http://schemas.openxmlformats.org/drawingml/2006/table">
            <a:tbl>
              <a:tblPr/>
              <a:tblGrid>
                <a:gridCol w="1139825"/>
                <a:gridCol w="1069975"/>
              </a:tblGrid>
              <a:tr h="539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Indigenous vs. 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Length of Stay Index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Same-day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77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Overnight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264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77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Avg # nights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91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0500" name="Rectangle 3"/>
          <p:cNvSpPr>
            <a:spLocks noGrp="1" noChangeArrowheads="1"/>
          </p:cNvSpPr>
          <p:nvPr>
            <p:ph type="body" sz="half" idx="3"/>
          </p:nvPr>
        </p:nvSpPr>
        <p:spPr>
          <a:xfrm>
            <a:off x="228600" y="4659313"/>
            <a:ext cx="8686800" cy="1524000"/>
          </a:xfrm>
        </p:spPr>
        <p:txBody>
          <a:bodyPr/>
          <a:lstStyle/>
          <a:p>
            <a:pPr eaLnBrk="1" hangingPunct="1">
              <a:lnSpc>
                <a:spcPct val="80000"/>
              </a:lnSpc>
            </a:pPr>
            <a:r>
              <a:rPr lang="en-CA" sz="1600" dirty="0" smtClean="0"/>
              <a:t>The majority (95%) of Indigenous visits were overnight visits.  For comparison, 36% of total visits in Ontario were overnight visits</a:t>
            </a:r>
          </a:p>
          <a:p>
            <a:pPr eaLnBrk="1" hangingPunct="1">
              <a:lnSpc>
                <a:spcPct val="80000"/>
              </a:lnSpc>
              <a:spcBef>
                <a:spcPct val="50000"/>
              </a:spcBef>
            </a:pPr>
            <a:r>
              <a:rPr lang="en-CA" sz="1600" dirty="0" smtClean="0"/>
              <a:t>The average number of nights spent on Indigenous visits was 2.9, below Ontario’s average of 3.2 nights</a:t>
            </a:r>
          </a:p>
          <a:p>
            <a:pPr eaLnBrk="1" hangingPunct="1">
              <a:lnSpc>
                <a:spcPct val="80000"/>
              </a:lnSpc>
              <a:spcBef>
                <a:spcPct val="50000"/>
              </a:spcBef>
              <a:buFontTx/>
              <a:buNone/>
            </a:pPr>
            <a:endParaRPr lang="en-CA" sz="1600" i="1" dirty="0" smtClean="0"/>
          </a:p>
        </p:txBody>
      </p:sp>
      <p:sp>
        <p:nvSpPr>
          <p:cNvPr id="20502"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2AB44FB9-D132-4792-8096-6840FA0B9EBF}" type="slidenum">
              <a:rPr lang="en-CA" smtClean="0">
                <a:solidFill>
                  <a:srgbClr val="660033"/>
                </a:solidFill>
              </a:rPr>
              <a:pPr eaLnBrk="1" hangingPunct="1"/>
              <a:t>11</a:t>
            </a:fld>
            <a:endParaRPr lang="en-CA" smtClean="0">
              <a:solidFill>
                <a:srgbClr val="660033"/>
              </a:solidFill>
            </a:endParaRPr>
          </a:p>
        </p:txBody>
      </p:sp>
      <p:graphicFrame>
        <p:nvGraphicFramePr>
          <p:cNvPr id="2" name="Object 3"/>
          <p:cNvGraphicFramePr>
            <a:graphicFrameLocks noGrp="1" noChangeAspect="1"/>
          </p:cNvGraphicFramePr>
          <p:nvPr>
            <p:extLst>
              <p:ext uri="{D42A27DB-BD31-4B8C-83A1-F6EECF244321}">
                <p14:modId xmlns:p14="http://schemas.microsoft.com/office/powerpoint/2010/main" val="1263413468"/>
              </p:ext>
            </p:extLst>
          </p:nvPr>
        </p:nvGraphicFramePr>
        <p:xfrm>
          <a:off x="762000" y="1371600"/>
          <a:ext cx="6985000" cy="3448050"/>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Indigenous $/Trip by Length of Stay</a:t>
            </a:r>
          </a:p>
        </p:txBody>
      </p:sp>
      <p:sp>
        <p:nvSpPr>
          <p:cNvPr id="21507" name="Rectangle 3"/>
          <p:cNvSpPr>
            <a:spLocks noGrp="1" noChangeArrowheads="1"/>
          </p:cNvSpPr>
          <p:nvPr>
            <p:ph type="body" sz="half" idx="3"/>
          </p:nvPr>
        </p:nvSpPr>
        <p:spPr>
          <a:xfrm>
            <a:off x="138113" y="4887913"/>
            <a:ext cx="8686800" cy="1447800"/>
          </a:xfrm>
        </p:spPr>
        <p:txBody>
          <a:bodyPr/>
          <a:lstStyle/>
          <a:p>
            <a:pPr eaLnBrk="1" hangingPunct="1">
              <a:lnSpc>
                <a:spcPct val="80000"/>
              </a:lnSpc>
            </a:pPr>
            <a:r>
              <a:rPr lang="en-CA" sz="1600" dirty="0" smtClean="0"/>
              <a:t>Indigenous visitors spent an average of $279/trip ($179/trip for total trips)</a:t>
            </a:r>
          </a:p>
        </p:txBody>
      </p:sp>
      <p:graphicFrame>
        <p:nvGraphicFramePr>
          <p:cNvPr id="475164" name="Group 28"/>
          <p:cNvGraphicFramePr>
            <a:graphicFrameLocks noGrp="1"/>
          </p:cNvGraphicFramePr>
          <p:nvPr>
            <p:ph sz="quarter" idx="2"/>
            <p:extLst>
              <p:ext uri="{D42A27DB-BD31-4B8C-83A1-F6EECF244321}">
                <p14:modId xmlns:p14="http://schemas.microsoft.com/office/powerpoint/2010/main" val="3363797118"/>
              </p:ext>
            </p:extLst>
          </p:nvPr>
        </p:nvGraphicFramePr>
        <p:xfrm>
          <a:off x="5791200" y="2133600"/>
          <a:ext cx="2946400" cy="1406527"/>
        </p:xfrm>
        <a:graphic>
          <a:graphicData uri="http://schemas.openxmlformats.org/drawingml/2006/table">
            <a:tbl>
              <a:tblPr/>
              <a:tblGrid>
                <a:gridCol w="1473200"/>
                <a:gridCol w="1473200"/>
              </a:tblGrid>
              <a:tr h="458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Indigenous vs. Total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smtClean="0">
                          <a:ln>
                            <a:noFill/>
                          </a:ln>
                          <a:solidFill>
                            <a:schemeClr val="tx1"/>
                          </a:solidFill>
                          <a:effectLst/>
                          <a:latin typeface="Arial" charset="0"/>
                        </a:rPr>
                        <a:t>$/Trip Index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3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rtl="0" fontAlgn="ctr"/>
                      <a:r>
                        <a:rPr lang="en-US" sz="1200" b="0" i="0" u="none" strike="noStrike">
                          <a:solidFill>
                            <a:srgbClr val="000000"/>
                          </a:solidFill>
                          <a:effectLst/>
                          <a:latin typeface="Arial"/>
                        </a:rPr>
                        <a:t>156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22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Same-day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rtl="0" fontAlgn="ctr"/>
                      <a:r>
                        <a:rPr lang="en-US" sz="1200" b="0" i="0" u="none" strike="noStrike">
                          <a:solidFill>
                            <a:srgbClr val="000000"/>
                          </a:solidFill>
                          <a:effectLst/>
                          <a:latin typeface="Arial"/>
                        </a:rPr>
                        <a:t>46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22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Overnight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rtl="0" fontAlgn="ctr"/>
                      <a:r>
                        <a:rPr lang="en-US" sz="1200" b="0" i="0" u="none" strike="noStrike" dirty="0">
                          <a:solidFill>
                            <a:srgbClr val="000000"/>
                          </a:solidFill>
                          <a:effectLst/>
                          <a:latin typeface="Arial"/>
                        </a:rPr>
                        <a:t>83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1532"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2D3C2AF9-A413-45A3-A10F-27A29F855ECF}" type="slidenum">
              <a:rPr lang="en-CA" smtClean="0">
                <a:solidFill>
                  <a:srgbClr val="660033"/>
                </a:solidFill>
              </a:rPr>
              <a:pPr eaLnBrk="1" hangingPunct="1"/>
              <a:t>12</a:t>
            </a:fld>
            <a:endParaRPr lang="en-CA" smtClean="0">
              <a:solidFill>
                <a:srgbClr val="660033"/>
              </a:solidFill>
            </a:endParaRPr>
          </a:p>
        </p:txBody>
      </p:sp>
      <p:graphicFrame>
        <p:nvGraphicFramePr>
          <p:cNvPr id="2" name="Object 2"/>
          <p:cNvGraphicFramePr>
            <a:graphicFrameLocks noGrp="1" noChangeAspect="1"/>
          </p:cNvGraphicFramePr>
          <p:nvPr>
            <p:extLst>
              <p:ext uri="{D42A27DB-BD31-4B8C-83A1-F6EECF244321}">
                <p14:modId xmlns:p14="http://schemas.microsoft.com/office/powerpoint/2010/main" val="4242249966"/>
              </p:ext>
            </p:extLst>
          </p:nvPr>
        </p:nvGraphicFramePr>
        <p:xfrm>
          <a:off x="63500" y="1422400"/>
          <a:ext cx="6883400" cy="3405188"/>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
        <p:nvSpPr>
          <p:cNvPr id="8" name="Text Box 8"/>
          <p:cNvSpPr txBox="1">
            <a:spLocks noChangeArrowheads="1"/>
          </p:cNvSpPr>
          <p:nvPr/>
        </p:nvSpPr>
        <p:spPr bwMode="auto">
          <a:xfrm>
            <a:off x="0" y="5838781"/>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smtClean="0"/>
              <a:t>Total trip spending, not just spending on Indigenous</a:t>
            </a:r>
            <a:endParaRPr lang="en-CA" sz="1000"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Indigenous Spending by Category</a:t>
            </a:r>
          </a:p>
        </p:txBody>
      </p:sp>
      <p:sp>
        <p:nvSpPr>
          <p:cNvPr id="22531" name="Rectangle 3"/>
          <p:cNvSpPr>
            <a:spLocks noGrp="1" noChangeArrowheads="1"/>
          </p:cNvSpPr>
          <p:nvPr>
            <p:ph type="body" sz="half" idx="3"/>
          </p:nvPr>
        </p:nvSpPr>
        <p:spPr>
          <a:xfrm>
            <a:off x="228600" y="4876800"/>
            <a:ext cx="8686800" cy="1295400"/>
          </a:xfrm>
        </p:spPr>
        <p:txBody>
          <a:bodyPr/>
          <a:lstStyle/>
          <a:p>
            <a:pPr eaLnBrk="1" hangingPunct="1">
              <a:lnSpc>
                <a:spcPct val="80000"/>
              </a:lnSpc>
            </a:pPr>
            <a:r>
              <a:rPr lang="en-CA" sz="1600" dirty="0" smtClean="0"/>
              <a:t>The largest proportions of expenditures were spent on Transportation (32% Indigenous, 36% total), and Food &amp; Beverage (25% Indigenous, 27% total) </a:t>
            </a:r>
          </a:p>
          <a:p>
            <a:pPr eaLnBrk="1" hangingPunct="1">
              <a:lnSpc>
                <a:spcPct val="80000"/>
              </a:lnSpc>
            </a:pPr>
            <a:r>
              <a:rPr lang="en-CA" sz="1600" dirty="0" smtClean="0"/>
              <a:t>Indigenous visitors spent a larger proportion on accommodations, 24%, than total visitors, 17%</a:t>
            </a:r>
          </a:p>
        </p:txBody>
      </p:sp>
      <p:graphicFrame>
        <p:nvGraphicFramePr>
          <p:cNvPr id="476164" name="Group 4"/>
          <p:cNvGraphicFramePr>
            <a:graphicFrameLocks noGrp="1"/>
          </p:cNvGraphicFramePr>
          <p:nvPr>
            <p:ph sz="half" idx="2"/>
            <p:extLst>
              <p:ext uri="{D42A27DB-BD31-4B8C-83A1-F6EECF244321}">
                <p14:modId xmlns:p14="http://schemas.microsoft.com/office/powerpoint/2010/main" val="1051153238"/>
              </p:ext>
            </p:extLst>
          </p:nvPr>
        </p:nvGraphicFramePr>
        <p:xfrm>
          <a:off x="6602413" y="1752600"/>
          <a:ext cx="2362200" cy="2206626"/>
        </p:xfrm>
        <a:graphic>
          <a:graphicData uri="http://schemas.openxmlformats.org/drawingml/2006/table">
            <a:tbl>
              <a:tblPr/>
              <a:tblGrid>
                <a:gridCol w="1447800"/>
                <a:gridCol w="914400"/>
              </a:tblGrid>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Indigenous vs. Ontario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smtClean="0">
                          <a:ln>
                            <a:noFill/>
                          </a:ln>
                          <a:solidFill>
                            <a:schemeClr val="tx1"/>
                          </a:solidFill>
                          <a:effectLst/>
                          <a:latin typeface="Arial" charset="0"/>
                        </a:rPr>
                        <a:t>Spending Index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23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Transportation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88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22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Accommodation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147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825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Food &amp; Beverage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91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23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Rec./Entertain.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141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20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Retail/Other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67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2557"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66669C88-ED84-428E-B089-30336CF3AD1A}" type="slidenum">
              <a:rPr lang="en-CA" smtClean="0">
                <a:solidFill>
                  <a:srgbClr val="660033"/>
                </a:solidFill>
              </a:rPr>
              <a:pPr eaLnBrk="1" hangingPunct="1"/>
              <a:t>13</a:t>
            </a:fld>
            <a:endParaRPr lang="en-CA" smtClean="0">
              <a:solidFill>
                <a:srgbClr val="660033"/>
              </a:solidFill>
            </a:endParaRPr>
          </a:p>
        </p:txBody>
      </p:sp>
      <p:graphicFrame>
        <p:nvGraphicFramePr>
          <p:cNvPr id="2" name="Object 2"/>
          <p:cNvGraphicFramePr>
            <a:graphicFrameLocks noGrp="1" noChangeAspect="1"/>
          </p:cNvGraphicFramePr>
          <p:nvPr>
            <p:extLst>
              <p:ext uri="{D42A27DB-BD31-4B8C-83A1-F6EECF244321}">
                <p14:modId xmlns:p14="http://schemas.microsoft.com/office/powerpoint/2010/main" val="4001827442"/>
              </p:ext>
            </p:extLst>
          </p:nvPr>
        </p:nvGraphicFramePr>
        <p:xfrm>
          <a:off x="279400" y="1646238"/>
          <a:ext cx="6010275" cy="3470275"/>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609600" y="762000"/>
            <a:ext cx="8229600" cy="685800"/>
          </a:xfrm>
          <a:noFill/>
        </p:spPr>
        <p:txBody>
          <a:bodyPr/>
          <a:lstStyle/>
          <a:p>
            <a:pPr eaLnBrk="1" hangingPunct="1"/>
            <a:r>
              <a:rPr lang="en-CA" sz="2800" b="1" dirty="0" smtClean="0"/>
              <a:t>Other Activities done by Indigenous Visitors </a:t>
            </a:r>
          </a:p>
        </p:txBody>
      </p:sp>
      <p:sp>
        <p:nvSpPr>
          <p:cNvPr id="23556" name="Rectangle 3"/>
          <p:cNvSpPr>
            <a:spLocks noGrp="1" noChangeArrowheads="1"/>
          </p:cNvSpPr>
          <p:nvPr>
            <p:ph type="body" sz="half" idx="3"/>
          </p:nvPr>
        </p:nvSpPr>
        <p:spPr>
          <a:xfrm>
            <a:off x="295275" y="5562600"/>
            <a:ext cx="8839200" cy="838200"/>
          </a:xfrm>
        </p:spPr>
        <p:txBody>
          <a:bodyPr/>
          <a:lstStyle/>
          <a:p>
            <a:pPr eaLnBrk="1" hangingPunct="1">
              <a:lnSpc>
                <a:spcPct val="80000"/>
              </a:lnSpc>
            </a:pPr>
            <a:r>
              <a:rPr lang="en-CA" sz="1600" dirty="0" smtClean="0"/>
              <a:t>Indigenous visitors participate in a variety of activities with 24% going to a park, 31% boating, and 20% visiting a museum/art gallery</a:t>
            </a:r>
          </a:p>
        </p:txBody>
      </p:sp>
      <p:graphicFrame>
        <p:nvGraphicFramePr>
          <p:cNvPr id="477437" name="Group 253"/>
          <p:cNvGraphicFramePr>
            <a:graphicFrameLocks noGrp="1"/>
          </p:cNvGraphicFramePr>
          <p:nvPr>
            <p:ph sz="half" idx="1"/>
            <p:extLst>
              <p:ext uri="{D42A27DB-BD31-4B8C-83A1-F6EECF244321}">
                <p14:modId xmlns:p14="http://schemas.microsoft.com/office/powerpoint/2010/main" val="3593117882"/>
              </p:ext>
            </p:extLst>
          </p:nvPr>
        </p:nvGraphicFramePr>
        <p:xfrm>
          <a:off x="76200" y="1600200"/>
          <a:ext cx="2895601" cy="3490008"/>
        </p:xfrm>
        <a:graphic>
          <a:graphicData uri="http://schemas.openxmlformats.org/drawingml/2006/table">
            <a:tbl>
              <a:tblPr firstRow="1" bandRow="1">
                <a:tableStyleId>{9DCAF9ED-07DC-4A11-8D7F-57B35C25682E}</a:tableStyleId>
              </a:tblPr>
              <a:tblGrid>
                <a:gridCol w="1143000"/>
                <a:gridCol w="1008018"/>
                <a:gridCol w="744583"/>
              </a:tblGrid>
              <a:tr h="3961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Activity</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bg1"/>
                          </a:solidFill>
                          <a:effectLst/>
                          <a:latin typeface="Arial" charset="0"/>
                        </a:rPr>
                        <a:t>Indigenous Visit Participation</a:t>
                      </a: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Index vs Total</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r>
              <a:tr h="289608">
                <a:tc>
                  <a:txBody>
                    <a:bodyPr/>
                    <a:lstStyle/>
                    <a:p>
                      <a:pPr algn="l" fontAlgn="b"/>
                      <a:r>
                        <a:rPr lang="en-US" sz="1000" b="0" i="0" u="none" strike="noStrike">
                          <a:solidFill>
                            <a:srgbClr val="000000"/>
                          </a:solidFill>
                          <a:effectLst/>
                          <a:latin typeface="Arial"/>
                        </a:rPr>
                        <a:t>Indigenous</a:t>
                      </a:r>
                    </a:p>
                  </a:txBody>
                  <a:tcPr marL="85725" marR="0" marT="0" marB="0" anchor="ctr"/>
                </a:tc>
                <a:tc>
                  <a:txBody>
                    <a:bodyPr/>
                    <a:lstStyle/>
                    <a:p>
                      <a:pPr algn="ctr" fontAlgn="b"/>
                      <a:r>
                        <a:rPr lang="en-US" sz="1000" b="0" i="0" u="none" strike="noStrike">
                          <a:solidFill>
                            <a:srgbClr val="000000"/>
                          </a:solidFill>
                          <a:effectLst/>
                          <a:latin typeface="Arial"/>
                        </a:rPr>
                        <a:t>100%</a:t>
                      </a:r>
                    </a:p>
                  </a:txBody>
                  <a:tcPr marL="0" marR="0" marT="0" marB="0" anchor="ctr"/>
                </a:tc>
                <a:tc>
                  <a:txBody>
                    <a:bodyPr/>
                    <a:lstStyle/>
                    <a:p>
                      <a:pPr algn="ctr" fontAlgn="ctr"/>
                      <a:r>
                        <a:rPr lang="en-US" sz="1000" b="0" i="0" u="none" strike="noStrike">
                          <a:solidFill>
                            <a:srgbClr val="000000"/>
                          </a:solidFill>
                          <a:effectLst/>
                          <a:latin typeface="Arial"/>
                        </a:rPr>
                        <a:t>57051</a:t>
                      </a:r>
                    </a:p>
                  </a:txBody>
                  <a:tcPr marL="0" marR="0" marT="0" marB="0" anchor="ctr"/>
                </a:tc>
              </a:tr>
              <a:tr h="304800">
                <a:tc>
                  <a:txBody>
                    <a:bodyPr/>
                    <a:lstStyle/>
                    <a:p>
                      <a:pPr algn="l" fontAlgn="b"/>
                      <a:r>
                        <a:rPr lang="en-US" sz="1000" b="0" i="0" u="none" strike="noStrike">
                          <a:solidFill>
                            <a:srgbClr val="000000"/>
                          </a:solidFill>
                          <a:effectLst/>
                          <a:latin typeface="Arial"/>
                        </a:rPr>
                        <a:t>Visit Friends or Relatives</a:t>
                      </a:r>
                    </a:p>
                  </a:txBody>
                  <a:tcPr marL="85725" marR="0" marT="0" marB="0" anchor="ctr"/>
                </a:tc>
                <a:tc>
                  <a:txBody>
                    <a:bodyPr/>
                    <a:lstStyle/>
                    <a:p>
                      <a:pPr algn="ctr" fontAlgn="b"/>
                      <a:r>
                        <a:rPr lang="en-US" sz="1000" b="0" i="0" u="none" strike="noStrike">
                          <a:solidFill>
                            <a:srgbClr val="000000"/>
                          </a:solidFill>
                          <a:effectLst/>
                          <a:latin typeface="Arial"/>
                        </a:rPr>
                        <a:t>66%</a:t>
                      </a:r>
                    </a:p>
                  </a:txBody>
                  <a:tcPr marL="0" marR="0" marT="0" marB="0" anchor="ctr"/>
                </a:tc>
                <a:tc>
                  <a:txBody>
                    <a:bodyPr/>
                    <a:lstStyle/>
                    <a:p>
                      <a:pPr algn="ctr" fontAlgn="ctr"/>
                      <a:r>
                        <a:rPr lang="en-US" sz="1000" b="0" i="0" u="none" strike="noStrike">
                          <a:solidFill>
                            <a:srgbClr val="000000"/>
                          </a:solidFill>
                          <a:effectLst/>
                          <a:latin typeface="Arial"/>
                        </a:rPr>
                        <a:t>198</a:t>
                      </a:r>
                    </a:p>
                  </a:txBody>
                  <a:tcPr marL="0" marR="0" marT="0" marB="0" anchor="ctr"/>
                </a:tc>
              </a:tr>
              <a:tr h="228600">
                <a:tc>
                  <a:txBody>
                    <a:bodyPr/>
                    <a:lstStyle/>
                    <a:p>
                      <a:pPr algn="l" fontAlgn="b"/>
                      <a:r>
                        <a:rPr lang="en-US" sz="1000" b="0" i="0" u="none" strike="noStrike">
                          <a:solidFill>
                            <a:srgbClr val="000000"/>
                          </a:solidFill>
                          <a:effectLst/>
                          <a:latin typeface="Arial"/>
                        </a:rPr>
                        <a:t>Any Outdoor/Sports Activity</a:t>
                      </a:r>
                    </a:p>
                  </a:txBody>
                  <a:tcPr marL="85725" marR="0" marT="0" marB="0" anchor="ctr"/>
                </a:tc>
                <a:tc>
                  <a:txBody>
                    <a:bodyPr/>
                    <a:lstStyle/>
                    <a:p>
                      <a:pPr algn="ctr" fontAlgn="b"/>
                      <a:r>
                        <a:rPr lang="en-US" sz="1000" b="0" i="0" u="none" strike="noStrike">
                          <a:solidFill>
                            <a:srgbClr val="000000"/>
                          </a:solidFill>
                          <a:effectLst/>
                          <a:latin typeface="Arial"/>
                        </a:rPr>
                        <a:t>36%</a:t>
                      </a:r>
                    </a:p>
                  </a:txBody>
                  <a:tcPr marL="0" marR="0" marT="0" marB="0" anchor="ctr"/>
                </a:tc>
                <a:tc>
                  <a:txBody>
                    <a:bodyPr/>
                    <a:lstStyle/>
                    <a:p>
                      <a:pPr algn="ctr" fontAlgn="ctr"/>
                      <a:r>
                        <a:rPr lang="en-US" sz="1000" b="0" i="0" u="none" strike="noStrike">
                          <a:solidFill>
                            <a:srgbClr val="000000"/>
                          </a:solidFill>
                          <a:effectLst/>
                          <a:latin typeface="Arial"/>
                        </a:rPr>
                        <a:t>207</a:t>
                      </a:r>
                    </a:p>
                  </a:txBody>
                  <a:tcPr marL="0" marR="0" marT="0" marB="0" anchor="ctr"/>
                </a:tc>
              </a:tr>
              <a:tr h="325847">
                <a:tc>
                  <a:txBody>
                    <a:bodyPr/>
                    <a:lstStyle/>
                    <a:p>
                      <a:pPr algn="l" fontAlgn="b"/>
                      <a:r>
                        <a:rPr lang="en-US" sz="1000" b="0" i="0" u="none" strike="noStrike">
                          <a:solidFill>
                            <a:srgbClr val="000000"/>
                          </a:solidFill>
                          <a:effectLst/>
                          <a:latin typeface="Arial"/>
                        </a:rPr>
                        <a:t>National/Provincial Nature Parks</a:t>
                      </a:r>
                    </a:p>
                  </a:txBody>
                  <a:tcPr marL="85725" marR="0" marT="0" marB="0" anchor="ctr"/>
                </a:tc>
                <a:tc>
                  <a:txBody>
                    <a:bodyPr/>
                    <a:lstStyle/>
                    <a:p>
                      <a:pPr algn="ctr" fontAlgn="b"/>
                      <a:r>
                        <a:rPr lang="en-US" sz="1000" b="0" i="0" u="none" strike="noStrike">
                          <a:solidFill>
                            <a:srgbClr val="000000"/>
                          </a:solidFill>
                          <a:effectLst/>
                          <a:latin typeface="Arial"/>
                        </a:rPr>
                        <a:t>24%</a:t>
                      </a:r>
                    </a:p>
                  </a:txBody>
                  <a:tcPr marL="0" marR="0" marT="0" marB="0" anchor="ctr"/>
                </a:tc>
                <a:tc>
                  <a:txBody>
                    <a:bodyPr/>
                    <a:lstStyle/>
                    <a:p>
                      <a:pPr algn="ctr" fontAlgn="ctr"/>
                      <a:r>
                        <a:rPr lang="en-US" sz="1000" b="0" i="0" u="none" strike="noStrike">
                          <a:solidFill>
                            <a:srgbClr val="000000"/>
                          </a:solidFill>
                          <a:effectLst/>
                          <a:latin typeface="Arial"/>
                        </a:rPr>
                        <a:t>861</a:t>
                      </a:r>
                    </a:p>
                  </a:txBody>
                  <a:tcPr marL="0" marR="0" marT="0" marB="0" anchor="ctr"/>
                </a:tc>
              </a:tr>
              <a:tr h="283753">
                <a:tc>
                  <a:txBody>
                    <a:bodyPr/>
                    <a:lstStyle/>
                    <a:p>
                      <a:pPr algn="l" fontAlgn="b"/>
                      <a:r>
                        <a:rPr lang="en-US" sz="1000" b="0" i="0" u="none" strike="noStrike">
                          <a:solidFill>
                            <a:srgbClr val="000000"/>
                          </a:solidFill>
                          <a:effectLst/>
                          <a:latin typeface="Arial"/>
                        </a:rPr>
                        <a:t>Boating</a:t>
                      </a:r>
                    </a:p>
                  </a:txBody>
                  <a:tcPr marL="171450" marR="0" marT="0" marB="0" anchor="ctr"/>
                </a:tc>
                <a:tc>
                  <a:txBody>
                    <a:bodyPr/>
                    <a:lstStyle/>
                    <a:p>
                      <a:pPr algn="ctr" fontAlgn="b"/>
                      <a:r>
                        <a:rPr lang="en-US" sz="1000" b="0" i="0" u="none" strike="noStrike">
                          <a:solidFill>
                            <a:srgbClr val="000000"/>
                          </a:solidFill>
                          <a:effectLst/>
                          <a:latin typeface="Arial"/>
                        </a:rPr>
                        <a:t>22%</a:t>
                      </a:r>
                    </a:p>
                  </a:txBody>
                  <a:tcPr marL="0" marR="0" marT="0" marB="0" anchor="ctr"/>
                </a:tc>
                <a:tc>
                  <a:txBody>
                    <a:bodyPr/>
                    <a:lstStyle/>
                    <a:p>
                      <a:pPr algn="ctr" fontAlgn="ctr"/>
                      <a:r>
                        <a:rPr lang="en-US" sz="1000" b="0" i="0" u="none" strike="noStrike">
                          <a:solidFill>
                            <a:srgbClr val="000000"/>
                          </a:solidFill>
                          <a:effectLst/>
                          <a:latin typeface="Arial"/>
                        </a:rPr>
                        <a:t>546</a:t>
                      </a:r>
                    </a:p>
                  </a:txBody>
                  <a:tcPr marL="0" marR="0" marT="0" marB="0" anchor="ctr"/>
                </a:tc>
              </a:tr>
              <a:tr h="304800">
                <a:tc>
                  <a:txBody>
                    <a:bodyPr/>
                    <a:lstStyle/>
                    <a:p>
                      <a:pPr algn="l" fontAlgn="b"/>
                      <a:r>
                        <a:rPr lang="en-US" sz="1000" b="0" i="0" u="none" strike="noStrike">
                          <a:solidFill>
                            <a:srgbClr val="000000"/>
                          </a:solidFill>
                          <a:effectLst/>
                          <a:latin typeface="Arial"/>
                        </a:rPr>
                        <a:t>Museums/Art Galleries</a:t>
                      </a:r>
                    </a:p>
                  </a:txBody>
                  <a:tcPr marL="85725" marR="0" marT="0" marB="0" anchor="ctr"/>
                </a:tc>
                <a:tc>
                  <a:txBody>
                    <a:bodyPr/>
                    <a:lstStyle/>
                    <a:p>
                      <a:pPr algn="ctr" fontAlgn="b"/>
                      <a:r>
                        <a:rPr lang="en-US" sz="1000" b="0" i="0" u="none" strike="noStrike">
                          <a:solidFill>
                            <a:srgbClr val="000000"/>
                          </a:solidFill>
                          <a:effectLst/>
                          <a:latin typeface="Arial"/>
                        </a:rPr>
                        <a:t>20%</a:t>
                      </a:r>
                    </a:p>
                  </a:txBody>
                  <a:tcPr marL="0" marR="0" marT="0" marB="0" anchor="ctr"/>
                </a:tc>
                <a:tc>
                  <a:txBody>
                    <a:bodyPr/>
                    <a:lstStyle/>
                    <a:p>
                      <a:pPr algn="ctr" fontAlgn="ctr"/>
                      <a:r>
                        <a:rPr lang="en-US" sz="1000" b="0" i="0" u="none" strike="noStrike">
                          <a:solidFill>
                            <a:srgbClr val="000000"/>
                          </a:solidFill>
                          <a:effectLst/>
                          <a:latin typeface="Arial"/>
                        </a:rPr>
                        <a:t>717</a:t>
                      </a:r>
                    </a:p>
                  </a:txBody>
                  <a:tcPr marL="0" marR="0" marT="0" marB="0" anchor="ctr"/>
                </a:tc>
              </a:tr>
              <a:tr h="243783">
                <a:tc>
                  <a:txBody>
                    <a:bodyPr/>
                    <a:lstStyle/>
                    <a:p>
                      <a:pPr algn="l" fontAlgn="b"/>
                      <a:r>
                        <a:rPr lang="en-US" sz="1000" b="0" i="0" u="none" strike="noStrike">
                          <a:solidFill>
                            <a:srgbClr val="000000"/>
                          </a:solidFill>
                          <a:effectLst/>
                          <a:latin typeface="Arial"/>
                        </a:rPr>
                        <a:t>Historic Sites</a:t>
                      </a:r>
                    </a:p>
                  </a:txBody>
                  <a:tcPr marL="85725" marR="0" marT="0" marB="0" anchor="ctr"/>
                </a:tc>
                <a:tc>
                  <a:txBody>
                    <a:bodyPr/>
                    <a:lstStyle/>
                    <a:p>
                      <a:pPr algn="ctr" fontAlgn="b"/>
                      <a:r>
                        <a:rPr lang="en-US" sz="1000" b="0" i="0" u="none" strike="noStrike">
                          <a:solidFill>
                            <a:srgbClr val="000000"/>
                          </a:solidFill>
                          <a:effectLst/>
                          <a:latin typeface="Arial"/>
                        </a:rPr>
                        <a:t>20%</a:t>
                      </a:r>
                    </a:p>
                  </a:txBody>
                  <a:tcPr marL="0" marR="0" marT="0" marB="0" anchor="ctr"/>
                </a:tc>
                <a:tc>
                  <a:txBody>
                    <a:bodyPr/>
                    <a:lstStyle/>
                    <a:p>
                      <a:pPr algn="ctr" fontAlgn="ctr"/>
                      <a:r>
                        <a:rPr lang="en-US" sz="1000" b="0" i="0" u="none" strike="noStrike">
                          <a:solidFill>
                            <a:srgbClr val="000000"/>
                          </a:solidFill>
                          <a:effectLst/>
                          <a:latin typeface="Arial"/>
                        </a:rPr>
                        <a:t>602</a:t>
                      </a:r>
                    </a:p>
                  </a:txBody>
                  <a:tcPr marL="0" marR="0" marT="0" marB="0" anchor="ctr"/>
                </a:tc>
              </a:tr>
              <a:tr h="213417">
                <a:tc>
                  <a:txBody>
                    <a:bodyPr/>
                    <a:lstStyle/>
                    <a:p>
                      <a:pPr algn="l" fontAlgn="b"/>
                      <a:r>
                        <a:rPr lang="en-US" sz="1000" b="0" i="0" u="none" strike="noStrike">
                          <a:solidFill>
                            <a:srgbClr val="000000"/>
                          </a:solidFill>
                          <a:effectLst/>
                          <a:latin typeface="Arial"/>
                        </a:rPr>
                        <a:t>Festivals/Fairs</a:t>
                      </a:r>
                    </a:p>
                  </a:txBody>
                  <a:tcPr marL="85725" marR="0" marT="0" marB="0" anchor="ctr"/>
                </a:tc>
                <a:tc>
                  <a:txBody>
                    <a:bodyPr/>
                    <a:lstStyle/>
                    <a:p>
                      <a:pPr algn="ctr" fontAlgn="b"/>
                      <a:r>
                        <a:rPr lang="en-US" sz="1000" b="0" i="0" u="none" strike="noStrike">
                          <a:solidFill>
                            <a:srgbClr val="000000"/>
                          </a:solidFill>
                          <a:effectLst/>
                          <a:latin typeface="Arial"/>
                        </a:rPr>
                        <a:t>19%</a:t>
                      </a:r>
                    </a:p>
                  </a:txBody>
                  <a:tcPr marL="0" marR="0" marT="0" marB="0" anchor="ctr"/>
                </a:tc>
                <a:tc>
                  <a:txBody>
                    <a:bodyPr/>
                    <a:lstStyle/>
                    <a:p>
                      <a:pPr algn="ctr" fontAlgn="ctr"/>
                      <a:r>
                        <a:rPr lang="en-US" sz="1000" b="0" i="0" u="none" strike="noStrike">
                          <a:solidFill>
                            <a:srgbClr val="000000"/>
                          </a:solidFill>
                          <a:effectLst/>
                          <a:latin typeface="Arial"/>
                        </a:rPr>
                        <a:t>701</a:t>
                      </a:r>
                    </a:p>
                  </a:txBody>
                  <a:tcPr marL="0" marR="0" marT="0" marB="0" anchor="ctr"/>
                </a:tc>
              </a:tr>
              <a:tr h="203906">
                <a:tc>
                  <a:txBody>
                    <a:bodyPr/>
                    <a:lstStyle/>
                    <a:p>
                      <a:pPr algn="l" fontAlgn="b"/>
                      <a:r>
                        <a:rPr lang="en-US" sz="1000" b="0" i="0" u="none" strike="noStrike">
                          <a:solidFill>
                            <a:srgbClr val="000000"/>
                          </a:solidFill>
                          <a:effectLst/>
                          <a:latin typeface="Arial"/>
                        </a:rPr>
                        <a:t>Visit a beach</a:t>
                      </a:r>
                    </a:p>
                  </a:txBody>
                  <a:tcPr marL="171450" marR="0" marT="0" marB="0" anchor="ctr"/>
                </a:tc>
                <a:tc>
                  <a:txBody>
                    <a:bodyPr/>
                    <a:lstStyle/>
                    <a:p>
                      <a:pPr algn="ctr" fontAlgn="b"/>
                      <a:r>
                        <a:rPr lang="en-US" sz="1000" b="0" i="0" u="none" strike="noStrike">
                          <a:solidFill>
                            <a:srgbClr val="000000"/>
                          </a:solidFill>
                          <a:effectLst/>
                          <a:latin typeface="Arial"/>
                        </a:rPr>
                        <a:t>19%</a:t>
                      </a:r>
                    </a:p>
                  </a:txBody>
                  <a:tcPr marL="0" marR="0" marT="0" marB="0" anchor="ctr"/>
                </a:tc>
                <a:tc>
                  <a:txBody>
                    <a:bodyPr/>
                    <a:lstStyle/>
                    <a:p>
                      <a:pPr algn="ctr" fontAlgn="ctr"/>
                      <a:r>
                        <a:rPr lang="en-US" sz="1000" b="0" i="0" u="none" strike="noStrike">
                          <a:solidFill>
                            <a:srgbClr val="000000"/>
                          </a:solidFill>
                          <a:effectLst/>
                          <a:latin typeface="Arial"/>
                        </a:rPr>
                        <a:t>426</a:t>
                      </a:r>
                    </a:p>
                  </a:txBody>
                  <a:tcPr marL="0" marR="0" marT="0" marB="0" anchor="ctr"/>
                </a:tc>
              </a:tr>
              <a:tr h="314302">
                <a:tc>
                  <a:txBody>
                    <a:bodyPr/>
                    <a:lstStyle/>
                    <a:p>
                      <a:pPr algn="l" fontAlgn="b"/>
                      <a:r>
                        <a:rPr lang="en-US" sz="1000" b="0" i="0" u="none" strike="noStrike">
                          <a:solidFill>
                            <a:srgbClr val="000000"/>
                          </a:solidFill>
                          <a:effectLst/>
                          <a:latin typeface="Arial"/>
                        </a:rPr>
                        <a:t>Shopping</a:t>
                      </a:r>
                    </a:p>
                  </a:txBody>
                  <a:tcPr marL="85725" marR="0" marT="0" marB="0" anchor="ctr"/>
                </a:tc>
                <a:tc>
                  <a:txBody>
                    <a:bodyPr/>
                    <a:lstStyle/>
                    <a:p>
                      <a:pPr algn="ctr" fontAlgn="b"/>
                      <a:r>
                        <a:rPr lang="en-US" sz="1000" b="0" i="0" u="none" strike="noStrike">
                          <a:solidFill>
                            <a:srgbClr val="000000"/>
                          </a:solidFill>
                          <a:effectLst/>
                          <a:latin typeface="Arial"/>
                        </a:rPr>
                        <a:t>19%</a:t>
                      </a:r>
                    </a:p>
                  </a:txBody>
                  <a:tcPr marL="0" marR="0" marT="0" marB="0" anchor="ctr"/>
                </a:tc>
                <a:tc>
                  <a:txBody>
                    <a:bodyPr/>
                    <a:lstStyle/>
                    <a:p>
                      <a:pPr algn="ctr" fontAlgn="ctr"/>
                      <a:r>
                        <a:rPr lang="en-US" sz="1000" b="0" i="0" u="none" strike="noStrike" dirty="0">
                          <a:solidFill>
                            <a:srgbClr val="000000"/>
                          </a:solidFill>
                          <a:effectLst/>
                          <a:latin typeface="Arial"/>
                        </a:rPr>
                        <a:t>207</a:t>
                      </a:r>
                    </a:p>
                  </a:txBody>
                  <a:tcPr marL="0" marR="0" marT="0" marB="0" anchor="ctr"/>
                </a:tc>
              </a:tr>
            </a:tbl>
          </a:graphicData>
        </a:graphic>
      </p:graphicFrame>
      <p:sp>
        <p:nvSpPr>
          <p:cNvPr id="23594"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25BBE368-0A35-448C-9E48-A5D8E5B00CDA}" type="slidenum">
              <a:rPr lang="en-CA" smtClean="0">
                <a:solidFill>
                  <a:srgbClr val="660033"/>
                </a:solidFill>
              </a:rPr>
              <a:pPr eaLnBrk="1" hangingPunct="1"/>
              <a:t>14</a:t>
            </a:fld>
            <a:endParaRPr lang="en-CA" smtClean="0">
              <a:solidFill>
                <a:srgbClr val="660033"/>
              </a:solidFill>
            </a:endParaRPr>
          </a:p>
        </p:txBody>
      </p:sp>
      <p:sp>
        <p:nvSpPr>
          <p:cNvPr id="11"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graphicFrame>
        <p:nvGraphicFramePr>
          <p:cNvPr id="8" name="Group 253"/>
          <p:cNvGraphicFramePr>
            <a:graphicFrameLocks noGrp="1"/>
          </p:cNvGraphicFramePr>
          <p:nvPr>
            <p:ph sz="half" idx="1"/>
            <p:extLst>
              <p:ext uri="{D42A27DB-BD31-4B8C-83A1-F6EECF244321}">
                <p14:modId xmlns:p14="http://schemas.microsoft.com/office/powerpoint/2010/main" val="3419061310"/>
              </p:ext>
            </p:extLst>
          </p:nvPr>
        </p:nvGraphicFramePr>
        <p:xfrm>
          <a:off x="3048000" y="1600200"/>
          <a:ext cx="2971800" cy="3383349"/>
        </p:xfrm>
        <a:graphic>
          <a:graphicData uri="http://schemas.openxmlformats.org/drawingml/2006/table">
            <a:tbl>
              <a:tblPr firstRow="1" bandRow="1">
                <a:tableStyleId>{9DCAF9ED-07DC-4A11-8D7F-57B35C25682E}</a:tableStyleId>
              </a:tblPr>
              <a:tblGrid>
                <a:gridCol w="1219200"/>
                <a:gridCol w="990600"/>
                <a:gridCol w="762000"/>
              </a:tblGrid>
              <a:tr h="3961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Activity</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bg1"/>
                          </a:solidFill>
                          <a:effectLst/>
                          <a:latin typeface="Arial" charset="0"/>
                        </a:rPr>
                        <a:t>Indigenous Visit Participation</a:t>
                      </a: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Index vs Total</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r>
              <a:tr h="289608">
                <a:tc>
                  <a:txBody>
                    <a:bodyPr/>
                    <a:lstStyle/>
                    <a:p>
                      <a:pPr algn="l" fontAlgn="b"/>
                      <a:r>
                        <a:rPr lang="en-US" sz="1000" b="0" i="0" u="none" strike="noStrike">
                          <a:solidFill>
                            <a:srgbClr val="000000"/>
                          </a:solidFill>
                          <a:effectLst/>
                          <a:latin typeface="Arial"/>
                        </a:rPr>
                        <a:t>Sightseeing</a:t>
                      </a:r>
                    </a:p>
                  </a:txBody>
                  <a:tcPr marL="85725" marR="0" marT="0" marB="0" anchor="ctr"/>
                </a:tc>
                <a:tc>
                  <a:txBody>
                    <a:bodyPr/>
                    <a:lstStyle/>
                    <a:p>
                      <a:pPr algn="ctr" fontAlgn="b"/>
                      <a:r>
                        <a:rPr lang="en-US" sz="1000" b="0" i="0" u="none" strike="noStrike">
                          <a:solidFill>
                            <a:srgbClr val="000000"/>
                          </a:solidFill>
                          <a:effectLst/>
                          <a:latin typeface="Arial"/>
                        </a:rPr>
                        <a:t>18%</a:t>
                      </a:r>
                    </a:p>
                  </a:txBody>
                  <a:tcPr marL="0" marR="0" marT="0" marB="0" anchor="ctr"/>
                </a:tc>
                <a:tc>
                  <a:txBody>
                    <a:bodyPr/>
                    <a:lstStyle/>
                    <a:p>
                      <a:pPr algn="ctr" fontAlgn="ctr"/>
                      <a:r>
                        <a:rPr lang="en-US" sz="1000" b="0" i="0" u="none" strike="noStrike">
                          <a:solidFill>
                            <a:srgbClr val="000000"/>
                          </a:solidFill>
                          <a:effectLst/>
                          <a:latin typeface="Arial"/>
                        </a:rPr>
                        <a:t>298</a:t>
                      </a:r>
                    </a:p>
                  </a:txBody>
                  <a:tcPr marL="0" marR="0" marT="0" marB="0" anchor="ctr"/>
                </a:tc>
              </a:tr>
              <a:tr h="304800">
                <a:tc>
                  <a:txBody>
                    <a:bodyPr/>
                    <a:lstStyle/>
                    <a:p>
                      <a:pPr algn="l" fontAlgn="b"/>
                      <a:r>
                        <a:rPr lang="en-US" sz="1000" b="0" i="0" u="none" strike="noStrike">
                          <a:solidFill>
                            <a:srgbClr val="000000"/>
                          </a:solidFill>
                          <a:effectLst/>
                          <a:latin typeface="Arial"/>
                        </a:rPr>
                        <a:t>Restaurant or bar</a:t>
                      </a:r>
                    </a:p>
                  </a:txBody>
                  <a:tcPr marL="85725" marR="0" marT="0" marB="0" anchor="ctr"/>
                </a:tc>
                <a:tc>
                  <a:txBody>
                    <a:bodyPr/>
                    <a:lstStyle/>
                    <a:p>
                      <a:pPr algn="ctr" fontAlgn="b"/>
                      <a:r>
                        <a:rPr lang="en-US" sz="1000" b="0" i="0" u="none" strike="noStrike">
                          <a:solidFill>
                            <a:srgbClr val="000000"/>
                          </a:solidFill>
                          <a:effectLst/>
                          <a:latin typeface="Arial"/>
                        </a:rPr>
                        <a:t>17%</a:t>
                      </a:r>
                    </a:p>
                  </a:txBody>
                  <a:tcPr marL="0" marR="0" marT="0" marB="0" anchor="ctr"/>
                </a:tc>
                <a:tc>
                  <a:txBody>
                    <a:bodyPr/>
                    <a:lstStyle/>
                    <a:p>
                      <a:pPr algn="ctr" fontAlgn="ctr"/>
                      <a:r>
                        <a:rPr lang="en-US" sz="1000" b="0" i="0" u="none" strike="noStrike" dirty="0">
                          <a:solidFill>
                            <a:srgbClr val="000000"/>
                          </a:solidFill>
                          <a:effectLst/>
                          <a:latin typeface="Arial"/>
                        </a:rPr>
                        <a:t>271</a:t>
                      </a:r>
                    </a:p>
                  </a:txBody>
                  <a:tcPr marL="0" marR="0" marT="0" marB="0" anchor="ctr"/>
                </a:tc>
              </a:tr>
              <a:tr h="228600">
                <a:tc>
                  <a:txBody>
                    <a:bodyPr/>
                    <a:lstStyle/>
                    <a:p>
                      <a:pPr algn="l" fontAlgn="b"/>
                      <a:r>
                        <a:rPr lang="en-US" sz="1000" b="0" i="0" u="none" strike="noStrike">
                          <a:solidFill>
                            <a:srgbClr val="000000"/>
                          </a:solidFill>
                          <a:effectLst/>
                          <a:latin typeface="Arial"/>
                        </a:rPr>
                        <a:t>Sports Events</a:t>
                      </a:r>
                    </a:p>
                  </a:txBody>
                  <a:tcPr marL="85725" marR="0" marT="0" marB="0" anchor="ctr"/>
                </a:tc>
                <a:tc>
                  <a:txBody>
                    <a:bodyPr/>
                    <a:lstStyle/>
                    <a:p>
                      <a:pPr algn="ctr" fontAlgn="b"/>
                      <a:r>
                        <a:rPr lang="en-US" sz="1000" b="0" i="0" u="none" strike="noStrike">
                          <a:solidFill>
                            <a:srgbClr val="000000"/>
                          </a:solidFill>
                          <a:effectLst/>
                          <a:latin typeface="Arial"/>
                        </a:rPr>
                        <a:t>16%</a:t>
                      </a:r>
                    </a:p>
                  </a:txBody>
                  <a:tcPr marL="0" marR="0" marT="0" marB="0" anchor="ctr"/>
                </a:tc>
                <a:tc>
                  <a:txBody>
                    <a:bodyPr/>
                    <a:lstStyle/>
                    <a:p>
                      <a:pPr algn="ctr" fontAlgn="ctr"/>
                      <a:r>
                        <a:rPr lang="en-US" sz="1000" b="0" i="0" u="none" strike="noStrike">
                          <a:solidFill>
                            <a:srgbClr val="000000"/>
                          </a:solidFill>
                          <a:effectLst/>
                          <a:latin typeface="Arial"/>
                        </a:rPr>
                        <a:t>393</a:t>
                      </a:r>
                    </a:p>
                  </a:txBody>
                  <a:tcPr marL="0" marR="0" marT="0" marB="0" anchor="ctr"/>
                </a:tc>
              </a:tr>
              <a:tr h="325847">
                <a:tc>
                  <a:txBody>
                    <a:bodyPr/>
                    <a:lstStyle/>
                    <a:p>
                      <a:pPr algn="l" fontAlgn="b"/>
                      <a:r>
                        <a:rPr lang="en-US" sz="1000" b="0" i="0" u="none" strike="noStrike">
                          <a:solidFill>
                            <a:srgbClr val="000000"/>
                          </a:solidFill>
                          <a:effectLst/>
                          <a:latin typeface="Arial"/>
                        </a:rPr>
                        <a:t>Wildlife/Bird watching</a:t>
                      </a:r>
                    </a:p>
                  </a:txBody>
                  <a:tcPr marL="171450" marR="0" marT="0" marB="0" anchor="ctr"/>
                </a:tc>
                <a:tc>
                  <a:txBody>
                    <a:bodyPr/>
                    <a:lstStyle/>
                    <a:p>
                      <a:pPr algn="ctr" fontAlgn="b"/>
                      <a:r>
                        <a:rPr lang="en-US" sz="1000" b="0" i="0" u="none" strike="noStrike" dirty="0">
                          <a:solidFill>
                            <a:srgbClr val="000000"/>
                          </a:solidFill>
                          <a:effectLst/>
                          <a:latin typeface="Arial"/>
                        </a:rPr>
                        <a:t>15%</a:t>
                      </a:r>
                    </a:p>
                  </a:txBody>
                  <a:tcPr marL="0" marR="0" marT="0" marB="0" anchor="ctr"/>
                </a:tc>
                <a:tc>
                  <a:txBody>
                    <a:bodyPr/>
                    <a:lstStyle/>
                    <a:p>
                      <a:pPr algn="ctr" fontAlgn="ctr"/>
                      <a:r>
                        <a:rPr lang="en-US" sz="1000" b="0" i="0" u="none" strike="noStrike">
                          <a:solidFill>
                            <a:srgbClr val="000000"/>
                          </a:solidFill>
                          <a:effectLst/>
                          <a:latin typeface="Arial"/>
                        </a:rPr>
                        <a:t>679</a:t>
                      </a:r>
                    </a:p>
                  </a:txBody>
                  <a:tcPr marL="0" marR="0" marT="0" marB="0" anchor="ctr"/>
                </a:tc>
              </a:tr>
              <a:tr h="259056">
                <a:tc>
                  <a:txBody>
                    <a:bodyPr/>
                    <a:lstStyle/>
                    <a:p>
                      <a:pPr algn="l" fontAlgn="b"/>
                      <a:r>
                        <a:rPr lang="en-US" sz="1000" b="0" i="0" u="none" strike="noStrike">
                          <a:solidFill>
                            <a:srgbClr val="000000"/>
                          </a:solidFill>
                          <a:effectLst/>
                          <a:latin typeface="Arial"/>
                        </a:rPr>
                        <a:t>Cultural Performances</a:t>
                      </a:r>
                    </a:p>
                  </a:txBody>
                  <a:tcPr marL="85725" marR="0" marT="0" marB="0" anchor="ctr"/>
                </a:tc>
                <a:tc>
                  <a:txBody>
                    <a:bodyPr/>
                    <a:lstStyle/>
                    <a:p>
                      <a:pPr algn="ctr" fontAlgn="b"/>
                      <a:r>
                        <a:rPr lang="en-US" sz="1000" b="0" i="0" u="none" strike="noStrike">
                          <a:solidFill>
                            <a:srgbClr val="000000"/>
                          </a:solidFill>
                          <a:effectLst/>
                          <a:latin typeface="Arial"/>
                        </a:rPr>
                        <a:t>15%</a:t>
                      </a:r>
                    </a:p>
                  </a:txBody>
                  <a:tcPr marL="0" marR="0" marT="0" marB="0" anchor="ctr"/>
                </a:tc>
                <a:tc>
                  <a:txBody>
                    <a:bodyPr/>
                    <a:lstStyle/>
                    <a:p>
                      <a:pPr algn="ctr" fontAlgn="ctr"/>
                      <a:r>
                        <a:rPr lang="en-US" sz="1000" b="0" i="0" u="none" strike="noStrike">
                          <a:solidFill>
                            <a:srgbClr val="000000"/>
                          </a:solidFill>
                          <a:effectLst/>
                          <a:latin typeface="Arial"/>
                        </a:rPr>
                        <a:t>377</a:t>
                      </a:r>
                    </a:p>
                  </a:txBody>
                  <a:tcPr marL="0" marR="0" marT="0" marB="0" anchor="ctr"/>
                </a:tc>
              </a:tr>
              <a:tr h="304800">
                <a:tc>
                  <a:txBody>
                    <a:bodyPr/>
                    <a:lstStyle/>
                    <a:p>
                      <a:pPr algn="l" fontAlgn="b"/>
                      <a:r>
                        <a:rPr lang="en-US" sz="1000" b="0" i="0" u="none" strike="noStrike">
                          <a:solidFill>
                            <a:srgbClr val="000000"/>
                          </a:solidFill>
                          <a:effectLst/>
                          <a:latin typeface="Arial"/>
                        </a:rPr>
                        <a:t>Canoeing</a:t>
                      </a:r>
                    </a:p>
                  </a:txBody>
                  <a:tcPr marL="171450" marR="0" marT="0" marB="0" anchor="ctr"/>
                </a:tc>
                <a:tc>
                  <a:txBody>
                    <a:bodyPr/>
                    <a:lstStyle/>
                    <a:p>
                      <a:pPr algn="ctr" fontAlgn="b"/>
                      <a:r>
                        <a:rPr lang="en-US" sz="1000" b="0" i="0" u="none" strike="noStrike">
                          <a:solidFill>
                            <a:srgbClr val="000000"/>
                          </a:solidFill>
                          <a:effectLst/>
                          <a:latin typeface="Arial"/>
                        </a:rPr>
                        <a:t>14%</a:t>
                      </a:r>
                    </a:p>
                  </a:txBody>
                  <a:tcPr marL="0" marR="0" marT="0" marB="0" anchor="ctr"/>
                </a:tc>
                <a:tc>
                  <a:txBody>
                    <a:bodyPr/>
                    <a:lstStyle/>
                    <a:p>
                      <a:pPr algn="ctr" fontAlgn="ctr"/>
                      <a:r>
                        <a:rPr lang="en-US" sz="1000" b="0" i="0" u="none" strike="noStrike">
                          <a:solidFill>
                            <a:srgbClr val="000000"/>
                          </a:solidFill>
                          <a:effectLst/>
                          <a:latin typeface="Arial"/>
                        </a:rPr>
                        <a:t>618</a:t>
                      </a:r>
                    </a:p>
                  </a:txBody>
                  <a:tcPr marL="0" marR="0" marT="0" marB="0" anchor="ctr"/>
                </a:tc>
              </a:tr>
              <a:tr h="243783">
                <a:tc>
                  <a:txBody>
                    <a:bodyPr/>
                    <a:lstStyle/>
                    <a:p>
                      <a:pPr algn="l" fontAlgn="b"/>
                      <a:r>
                        <a:rPr lang="en-US" sz="1000" b="0" i="0" u="none" strike="noStrike">
                          <a:solidFill>
                            <a:srgbClr val="000000"/>
                          </a:solidFill>
                          <a:effectLst/>
                          <a:latin typeface="Arial"/>
                        </a:rPr>
                        <a:t>Golfing</a:t>
                      </a:r>
                    </a:p>
                  </a:txBody>
                  <a:tcPr marL="171450" marR="0" marT="0" marB="0" anchor="ctr"/>
                </a:tc>
                <a:tc>
                  <a:txBody>
                    <a:bodyPr/>
                    <a:lstStyle/>
                    <a:p>
                      <a:pPr algn="ctr" fontAlgn="b"/>
                      <a:r>
                        <a:rPr lang="en-US" sz="1000" b="0" i="0" u="none" strike="noStrike">
                          <a:solidFill>
                            <a:srgbClr val="000000"/>
                          </a:solidFill>
                          <a:effectLst/>
                          <a:latin typeface="Arial"/>
                        </a:rPr>
                        <a:t>13%</a:t>
                      </a:r>
                    </a:p>
                  </a:txBody>
                  <a:tcPr marL="0" marR="0" marT="0" marB="0" anchor="ctr"/>
                </a:tc>
                <a:tc>
                  <a:txBody>
                    <a:bodyPr/>
                    <a:lstStyle/>
                    <a:p>
                      <a:pPr algn="ctr" fontAlgn="ctr"/>
                      <a:r>
                        <a:rPr lang="en-US" sz="1000" b="0" i="0" u="none" strike="noStrike">
                          <a:solidFill>
                            <a:srgbClr val="000000"/>
                          </a:solidFill>
                          <a:effectLst/>
                          <a:latin typeface="Arial"/>
                        </a:rPr>
                        <a:t>980</a:t>
                      </a:r>
                    </a:p>
                  </a:txBody>
                  <a:tcPr marL="0" marR="0" marT="0" marB="0" anchor="ctr"/>
                </a:tc>
              </a:tr>
              <a:tr h="213417">
                <a:tc>
                  <a:txBody>
                    <a:bodyPr/>
                    <a:lstStyle/>
                    <a:p>
                      <a:pPr algn="l" fontAlgn="b"/>
                      <a:r>
                        <a:rPr lang="en-US" sz="1000" b="0" i="0" u="none" strike="noStrike">
                          <a:solidFill>
                            <a:srgbClr val="000000"/>
                          </a:solidFill>
                          <a:effectLst/>
                          <a:latin typeface="Arial"/>
                        </a:rPr>
                        <a:t>Camping </a:t>
                      </a:r>
                    </a:p>
                  </a:txBody>
                  <a:tcPr marL="171450" marR="0" marT="0" marB="0" anchor="ctr"/>
                </a:tc>
                <a:tc>
                  <a:txBody>
                    <a:bodyPr/>
                    <a:lstStyle/>
                    <a:p>
                      <a:pPr algn="ctr" fontAlgn="b"/>
                      <a:r>
                        <a:rPr lang="en-US" sz="1000" b="0" i="0" u="none" strike="noStrike">
                          <a:solidFill>
                            <a:srgbClr val="000000"/>
                          </a:solidFill>
                          <a:effectLst/>
                          <a:latin typeface="Arial"/>
                        </a:rPr>
                        <a:t>12%</a:t>
                      </a:r>
                    </a:p>
                  </a:txBody>
                  <a:tcPr marL="0" marR="0" marT="0" marB="0" anchor="ctr"/>
                </a:tc>
                <a:tc>
                  <a:txBody>
                    <a:bodyPr/>
                    <a:lstStyle/>
                    <a:p>
                      <a:pPr algn="ctr" fontAlgn="ctr"/>
                      <a:r>
                        <a:rPr lang="en-US" sz="1000" b="0" i="0" u="none" strike="noStrike">
                          <a:solidFill>
                            <a:srgbClr val="000000"/>
                          </a:solidFill>
                          <a:effectLst/>
                          <a:latin typeface="Arial"/>
                        </a:rPr>
                        <a:t>380</a:t>
                      </a:r>
                    </a:p>
                  </a:txBody>
                  <a:tcPr marL="0" marR="0" marT="0" marB="0" anchor="ctr"/>
                </a:tc>
              </a:tr>
              <a:tr h="203906">
                <a:tc>
                  <a:txBody>
                    <a:bodyPr/>
                    <a:lstStyle/>
                    <a:p>
                      <a:pPr algn="l" fontAlgn="b"/>
                      <a:r>
                        <a:rPr lang="en-US" sz="1000" b="0" i="0" u="none" strike="noStrike">
                          <a:solidFill>
                            <a:srgbClr val="000000"/>
                          </a:solidFill>
                          <a:effectLst/>
                          <a:latin typeface="Arial"/>
                        </a:rPr>
                        <a:t>Zoos/Aquariums/Botanical Gardens</a:t>
                      </a:r>
                    </a:p>
                  </a:txBody>
                  <a:tcPr marL="85725" marR="0" marT="0" marB="0" anchor="ctr"/>
                </a:tc>
                <a:tc>
                  <a:txBody>
                    <a:bodyPr/>
                    <a:lstStyle/>
                    <a:p>
                      <a:pPr algn="ctr" fontAlgn="b"/>
                      <a:r>
                        <a:rPr lang="en-US" sz="1000" b="0" i="0" u="none" strike="noStrike">
                          <a:solidFill>
                            <a:srgbClr val="000000"/>
                          </a:solidFill>
                          <a:effectLst/>
                          <a:latin typeface="Arial"/>
                        </a:rPr>
                        <a:t>11%</a:t>
                      </a:r>
                    </a:p>
                  </a:txBody>
                  <a:tcPr marL="0" marR="0" marT="0" marB="0" anchor="ctr"/>
                </a:tc>
                <a:tc>
                  <a:txBody>
                    <a:bodyPr/>
                    <a:lstStyle/>
                    <a:p>
                      <a:pPr algn="ctr" fontAlgn="ctr"/>
                      <a:r>
                        <a:rPr lang="en-US" sz="1000" b="0" i="0" u="none" strike="noStrike">
                          <a:solidFill>
                            <a:srgbClr val="000000"/>
                          </a:solidFill>
                          <a:effectLst/>
                          <a:latin typeface="Arial"/>
                        </a:rPr>
                        <a:t>716</a:t>
                      </a:r>
                    </a:p>
                  </a:txBody>
                  <a:tcPr marL="0" marR="0" marT="0" marB="0" anchor="ctr"/>
                </a:tc>
              </a:tr>
              <a:tr h="314302">
                <a:tc>
                  <a:txBody>
                    <a:bodyPr/>
                    <a:lstStyle/>
                    <a:p>
                      <a:pPr algn="l" fontAlgn="b"/>
                      <a:r>
                        <a:rPr lang="en-US" sz="1000" b="0" i="0" u="none" strike="noStrike">
                          <a:solidFill>
                            <a:srgbClr val="000000"/>
                          </a:solidFill>
                          <a:effectLst/>
                          <a:latin typeface="Arial"/>
                        </a:rPr>
                        <a:t>Theme Parks</a:t>
                      </a:r>
                    </a:p>
                  </a:txBody>
                  <a:tcPr marL="85725" marR="0" marT="0" marB="0" anchor="ctr"/>
                </a:tc>
                <a:tc>
                  <a:txBody>
                    <a:bodyPr/>
                    <a:lstStyle/>
                    <a:p>
                      <a:pPr algn="ctr" fontAlgn="b"/>
                      <a:r>
                        <a:rPr lang="en-US" sz="1000" b="0" i="0" u="none" strike="noStrike">
                          <a:solidFill>
                            <a:srgbClr val="000000"/>
                          </a:solidFill>
                          <a:effectLst/>
                          <a:latin typeface="Arial"/>
                        </a:rPr>
                        <a:t>10%</a:t>
                      </a:r>
                    </a:p>
                  </a:txBody>
                  <a:tcPr marL="0" marR="0" marT="0" marB="0" anchor="ctr"/>
                </a:tc>
                <a:tc>
                  <a:txBody>
                    <a:bodyPr/>
                    <a:lstStyle/>
                    <a:p>
                      <a:pPr algn="ctr" fontAlgn="ctr"/>
                      <a:r>
                        <a:rPr lang="en-US" sz="1000" b="0" i="0" u="none" strike="noStrike" dirty="0">
                          <a:solidFill>
                            <a:srgbClr val="000000"/>
                          </a:solidFill>
                          <a:effectLst/>
                          <a:latin typeface="Arial"/>
                        </a:rPr>
                        <a:t>878</a:t>
                      </a:r>
                    </a:p>
                  </a:txBody>
                  <a:tcPr marL="0" marR="0" marT="0" marB="0" anchor="ctr"/>
                </a:tc>
              </a:tr>
            </a:tbl>
          </a:graphicData>
        </a:graphic>
      </p:graphicFrame>
      <p:graphicFrame>
        <p:nvGraphicFramePr>
          <p:cNvPr id="12" name="Group 253"/>
          <p:cNvGraphicFramePr>
            <a:graphicFrameLocks noGrp="1"/>
          </p:cNvGraphicFramePr>
          <p:nvPr>
            <p:ph sz="half" idx="1"/>
            <p:extLst>
              <p:ext uri="{D42A27DB-BD31-4B8C-83A1-F6EECF244321}">
                <p14:modId xmlns:p14="http://schemas.microsoft.com/office/powerpoint/2010/main" val="3976222730"/>
              </p:ext>
            </p:extLst>
          </p:nvPr>
        </p:nvGraphicFramePr>
        <p:xfrm>
          <a:off x="6172200" y="1600200"/>
          <a:ext cx="2895601" cy="3669229"/>
        </p:xfrm>
        <a:graphic>
          <a:graphicData uri="http://schemas.openxmlformats.org/drawingml/2006/table">
            <a:tbl>
              <a:tblPr firstRow="1" bandRow="1">
                <a:tableStyleId>{9DCAF9ED-07DC-4A11-8D7F-57B35C25682E}</a:tableStyleId>
              </a:tblPr>
              <a:tblGrid>
                <a:gridCol w="990600"/>
                <a:gridCol w="1160418"/>
                <a:gridCol w="744583"/>
              </a:tblGrid>
              <a:tr h="3961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Activity</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bg1"/>
                          </a:solidFill>
                          <a:effectLst/>
                          <a:latin typeface="Arial" charset="0"/>
                        </a:rPr>
                        <a:t>Indigenous Visit Participation</a:t>
                      </a: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Index vs Total</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r>
              <a:tr h="289608">
                <a:tc>
                  <a:txBody>
                    <a:bodyPr/>
                    <a:lstStyle/>
                    <a:p>
                      <a:pPr algn="l" fontAlgn="b"/>
                      <a:r>
                        <a:rPr lang="en-US" sz="1000" b="0" i="0" u="none" strike="noStrike" dirty="0">
                          <a:solidFill>
                            <a:srgbClr val="000000"/>
                          </a:solidFill>
                          <a:effectLst/>
                          <a:latin typeface="Arial"/>
                        </a:rPr>
                        <a:t>Fishing</a:t>
                      </a:r>
                    </a:p>
                  </a:txBody>
                  <a:tcPr marL="171450" marR="0" marT="0" marB="0" anchor="ctr"/>
                </a:tc>
                <a:tc>
                  <a:txBody>
                    <a:bodyPr/>
                    <a:lstStyle/>
                    <a:p>
                      <a:pPr algn="ctr" fontAlgn="b"/>
                      <a:r>
                        <a:rPr lang="en-US" sz="1000" b="0" i="0" u="none" strike="noStrike">
                          <a:solidFill>
                            <a:srgbClr val="000000"/>
                          </a:solidFill>
                          <a:effectLst/>
                          <a:latin typeface="Arial"/>
                        </a:rPr>
                        <a:t>10%</a:t>
                      </a:r>
                    </a:p>
                  </a:txBody>
                  <a:tcPr marL="0" marR="0" marT="0" marB="0" anchor="ctr"/>
                </a:tc>
                <a:tc>
                  <a:txBody>
                    <a:bodyPr/>
                    <a:lstStyle/>
                    <a:p>
                      <a:pPr algn="ctr" fontAlgn="ctr"/>
                      <a:r>
                        <a:rPr lang="en-US" sz="1000" b="0" i="0" u="none" strike="noStrike">
                          <a:solidFill>
                            <a:srgbClr val="000000"/>
                          </a:solidFill>
                          <a:effectLst/>
                          <a:latin typeface="Arial"/>
                        </a:rPr>
                        <a:t>298</a:t>
                      </a:r>
                    </a:p>
                  </a:txBody>
                  <a:tcPr marL="0" marR="0" marT="0" marB="0" anchor="ctr"/>
                </a:tc>
              </a:tr>
              <a:tr h="304800">
                <a:tc>
                  <a:txBody>
                    <a:bodyPr/>
                    <a:lstStyle/>
                    <a:p>
                      <a:pPr algn="l" fontAlgn="b"/>
                      <a:r>
                        <a:rPr lang="en-US" sz="1000" b="0" i="0" u="none" strike="noStrike" dirty="0">
                          <a:solidFill>
                            <a:srgbClr val="000000"/>
                          </a:solidFill>
                          <a:effectLst/>
                          <a:latin typeface="Arial"/>
                        </a:rPr>
                        <a:t>Casinos</a:t>
                      </a:r>
                    </a:p>
                  </a:txBody>
                  <a:tcPr marL="85725" marR="0" marT="0" marB="0" anchor="ctr"/>
                </a:tc>
                <a:tc>
                  <a:txBody>
                    <a:bodyPr/>
                    <a:lstStyle/>
                    <a:p>
                      <a:pPr algn="ctr" fontAlgn="b"/>
                      <a:r>
                        <a:rPr lang="en-US" sz="1000" b="0" i="0" u="none" strike="noStrike">
                          <a:solidFill>
                            <a:srgbClr val="000000"/>
                          </a:solidFill>
                          <a:effectLst/>
                          <a:latin typeface="Arial"/>
                        </a:rPr>
                        <a:t>10%</a:t>
                      </a:r>
                    </a:p>
                  </a:txBody>
                  <a:tcPr marL="0" marR="0" marT="0" marB="0" anchor="ctr"/>
                </a:tc>
                <a:tc>
                  <a:txBody>
                    <a:bodyPr/>
                    <a:lstStyle/>
                    <a:p>
                      <a:pPr algn="ctr" fontAlgn="ctr"/>
                      <a:r>
                        <a:rPr lang="en-US" sz="1000" b="0" i="0" u="none" strike="noStrike">
                          <a:solidFill>
                            <a:srgbClr val="000000"/>
                          </a:solidFill>
                          <a:effectLst/>
                          <a:latin typeface="Arial"/>
                        </a:rPr>
                        <a:t>380</a:t>
                      </a:r>
                    </a:p>
                  </a:txBody>
                  <a:tcPr marL="0" marR="0" marT="0" marB="0" anchor="ctr"/>
                </a:tc>
              </a:tr>
              <a:tr h="228600">
                <a:tc>
                  <a:txBody>
                    <a:bodyPr/>
                    <a:lstStyle/>
                    <a:p>
                      <a:pPr algn="l" fontAlgn="b"/>
                      <a:r>
                        <a:rPr lang="en-US" sz="1000" b="0" i="0" u="none" strike="noStrike" dirty="0">
                          <a:solidFill>
                            <a:srgbClr val="000000"/>
                          </a:solidFill>
                          <a:effectLst/>
                          <a:latin typeface="Arial"/>
                        </a:rPr>
                        <a:t>Hiking</a:t>
                      </a:r>
                    </a:p>
                  </a:txBody>
                  <a:tcPr marL="171450" marR="0" marT="0" marB="0" anchor="ctr"/>
                </a:tc>
                <a:tc>
                  <a:txBody>
                    <a:bodyPr/>
                    <a:lstStyle/>
                    <a:p>
                      <a:pPr algn="ctr" fontAlgn="b"/>
                      <a:r>
                        <a:rPr lang="en-US" sz="1000" b="0" i="0" u="none" strike="noStrike">
                          <a:solidFill>
                            <a:srgbClr val="000000"/>
                          </a:solidFill>
                          <a:effectLst/>
                          <a:latin typeface="Arial"/>
                        </a:rPr>
                        <a:t>10%</a:t>
                      </a:r>
                    </a:p>
                  </a:txBody>
                  <a:tcPr marL="0" marR="0" marT="0" marB="0" anchor="ctr"/>
                </a:tc>
                <a:tc>
                  <a:txBody>
                    <a:bodyPr/>
                    <a:lstStyle/>
                    <a:p>
                      <a:pPr algn="ctr" fontAlgn="ctr"/>
                      <a:r>
                        <a:rPr lang="en-US" sz="1000" b="0" i="0" u="none" strike="noStrike">
                          <a:solidFill>
                            <a:srgbClr val="000000"/>
                          </a:solidFill>
                          <a:effectLst/>
                          <a:latin typeface="Arial"/>
                        </a:rPr>
                        <a:t>216</a:t>
                      </a:r>
                    </a:p>
                  </a:txBody>
                  <a:tcPr marL="0" marR="0" marT="0" marB="0" anchor="ctr"/>
                </a:tc>
              </a:tr>
              <a:tr h="325847">
                <a:tc>
                  <a:txBody>
                    <a:bodyPr/>
                    <a:lstStyle/>
                    <a:p>
                      <a:pPr algn="l" fontAlgn="b"/>
                      <a:r>
                        <a:rPr lang="en-US" sz="1000" b="0" i="0" u="none" strike="noStrike" dirty="0">
                          <a:solidFill>
                            <a:srgbClr val="000000"/>
                          </a:solidFill>
                          <a:effectLst/>
                          <a:latin typeface="Arial"/>
                        </a:rPr>
                        <a:t>Cycling</a:t>
                      </a:r>
                    </a:p>
                  </a:txBody>
                  <a:tcPr marL="171450" marR="0" marT="0" marB="0" anchor="ctr"/>
                </a:tc>
                <a:tc>
                  <a:txBody>
                    <a:bodyPr/>
                    <a:lstStyle/>
                    <a:p>
                      <a:pPr algn="ctr" fontAlgn="b"/>
                      <a:r>
                        <a:rPr lang="en-US" sz="1000" b="0" i="0" u="none" strike="noStrike">
                          <a:solidFill>
                            <a:srgbClr val="000000"/>
                          </a:solidFill>
                          <a:effectLst/>
                          <a:latin typeface="Arial"/>
                        </a:rPr>
                        <a:t>8%</a:t>
                      </a:r>
                    </a:p>
                  </a:txBody>
                  <a:tcPr marL="0" marR="0" marT="0" marB="0" anchor="ctr"/>
                </a:tc>
                <a:tc>
                  <a:txBody>
                    <a:bodyPr/>
                    <a:lstStyle/>
                    <a:p>
                      <a:pPr algn="ctr" fontAlgn="ctr"/>
                      <a:r>
                        <a:rPr lang="en-US" sz="1000" b="0" i="0" u="none" strike="noStrike">
                          <a:solidFill>
                            <a:srgbClr val="000000"/>
                          </a:solidFill>
                          <a:effectLst/>
                          <a:latin typeface="Arial"/>
                        </a:rPr>
                        <a:t>705</a:t>
                      </a:r>
                    </a:p>
                  </a:txBody>
                  <a:tcPr marL="0" marR="0" marT="0" marB="0" anchor="ctr"/>
                </a:tc>
              </a:tr>
              <a:tr h="283753">
                <a:tc>
                  <a:txBody>
                    <a:bodyPr/>
                    <a:lstStyle/>
                    <a:p>
                      <a:pPr algn="l" fontAlgn="b"/>
                      <a:r>
                        <a:rPr lang="en-US" sz="1000" b="0" i="0" u="none" strike="noStrike" dirty="0">
                          <a:solidFill>
                            <a:srgbClr val="000000"/>
                          </a:solidFill>
                          <a:effectLst/>
                          <a:latin typeface="Arial"/>
                        </a:rPr>
                        <a:t>Play a sport</a:t>
                      </a:r>
                    </a:p>
                  </a:txBody>
                  <a:tcPr marL="171450" marR="0" marT="0" marB="0" anchor="ctr"/>
                </a:tc>
                <a:tc>
                  <a:txBody>
                    <a:bodyPr/>
                    <a:lstStyle/>
                    <a:p>
                      <a:pPr algn="ctr" fontAlgn="b"/>
                      <a:r>
                        <a:rPr lang="en-US" sz="1000" b="0" i="0" u="none" strike="noStrike">
                          <a:solidFill>
                            <a:srgbClr val="000000"/>
                          </a:solidFill>
                          <a:effectLst/>
                          <a:latin typeface="Arial"/>
                        </a:rPr>
                        <a:t>8%</a:t>
                      </a:r>
                    </a:p>
                  </a:txBody>
                  <a:tcPr marL="0" marR="0" marT="0" marB="0" anchor="ctr"/>
                </a:tc>
                <a:tc>
                  <a:txBody>
                    <a:bodyPr/>
                    <a:lstStyle/>
                    <a:p>
                      <a:pPr algn="ctr" fontAlgn="ctr"/>
                      <a:r>
                        <a:rPr lang="en-US" sz="1000" b="0" i="0" u="none" strike="noStrike" dirty="0">
                          <a:solidFill>
                            <a:srgbClr val="000000"/>
                          </a:solidFill>
                          <a:effectLst/>
                          <a:latin typeface="Arial"/>
                        </a:rPr>
                        <a:t>387</a:t>
                      </a:r>
                    </a:p>
                  </a:txBody>
                  <a:tcPr marL="0" marR="0" marT="0" marB="0" anchor="ctr"/>
                </a:tc>
              </a:tr>
              <a:tr h="304800">
                <a:tc>
                  <a:txBody>
                    <a:bodyPr/>
                    <a:lstStyle/>
                    <a:p>
                      <a:pPr algn="l" fontAlgn="b"/>
                      <a:r>
                        <a:rPr lang="en-US" sz="1000" b="0" i="0" u="none" strike="noStrike" dirty="0">
                          <a:solidFill>
                            <a:srgbClr val="000000"/>
                          </a:solidFill>
                          <a:effectLst/>
                          <a:latin typeface="Arial"/>
                        </a:rPr>
                        <a:t>Medical/Dental appointment</a:t>
                      </a:r>
                    </a:p>
                  </a:txBody>
                  <a:tcPr marL="85725" marR="0" marT="0" marB="0" anchor="ctr"/>
                </a:tc>
                <a:tc>
                  <a:txBody>
                    <a:bodyPr/>
                    <a:lstStyle/>
                    <a:p>
                      <a:pPr algn="ctr" fontAlgn="b"/>
                      <a:r>
                        <a:rPr lang="en-US" sz="1000" b="0" i="0" u="none" strike="noStrike">
                          <a:solidFill>
                            <a:srgbClr val="000000"/>
                          </a:solidFill>
                          <a:effectLst/>
                          <a:latin typeface="Arial"/>
                        </a:rPr>
                        <a:t>7%</a:t>
                      </a:r>
                    </a:p>
                  </a:txBody>
                  <a:tcPr marL="0" marR="0" marT="0" marB="0" anchor="ctr"/>
                </a:tc>
                <a:tc>
                  <a:txBody>
                    <a:bodyPr/>
                    <a:lstStyle/>
                    <a:p>
                      <a:pPr algn="ctr" fontAlgn="ctr"/>
                      <a:r>
                        <a:rPr lang="en-US" sz="1000" b="0" i="0" u="none" strike="noStrike">
                          <a:solidFill>
                            <a:srgbClr val="000000"/>
                          </a:solidFill>
                          <a:effectLst/>
                          <a:latin typeface="Arial"/>
                        </a:rPr>
                        <a:t>499</a:t>
                      </a:r>
                    </a:p>
                  </a:txBody>
                  <a:tcPr marL="0" marR="0" marT="0" marB="0" anchor="ctr"/>
                </a:tc>
              </a:tr>
              <a:tr h="243783">
                <a:tc>
                  <a:txBody>
                    <a:bodyPr/>
                    <a:lstStyle/>
                    <a:p>
                      <a:pPr algn="l" fontAlgn="b"/>
                      <a:r>
                        <a:rPr lang="en-US" sz="1000" b="0" i="0" u="none" strike="noStrike" dirty="0">
                          <a:solidFill>
                            <a:srgbClr val="000000"/>
                          </a:solidFill>
                          <a:effectLst/>
                          <a:latin typeface="Arial"/>
                        </a:rPr>
                        <a:t>Business Meeting/Conference/Seminar</a:t>
                      </a:r>
                    </a:p>
                  </a:txBody>
                  <a:tcPr marL="85725" marR="0" marT="0" marB="0" anchor="ctr"/>
                </a:tc>
                <a:tc>
                  <a:txBody>
                    <a:bodyPr/>
                    <a:lstStyle/>
                    <a:p>
                      <a:pPr algn="ctr" fontAlgn="b"/>
                      <a:r>
                        <a:rPr lang="en-US" sz="1000" b="0" i="0" u="none" strike="noStrike">
                          <a:solidFill>
                            <a:srgbClr val="000000"/>
                          </a:solidFill>
                          <a:effectLst/>
                          <a:latin typeface="Arial"/>
                        </a:rPr>
                        <a:t>7%</a:t>
                      </a:r>
                    </a:p>
                  </a:txBody>
                  <a:tcPr marL="0" marR="0" marT="0" marB="0" anchor="ctr"/>
                </a:tc>
                <a:tc>
                  <a:txBody>
                    <a:bodyPr/>
                    <a:lstStyle/>
                    <a:p>
                      <a:pPr algn="ctr" fontAlgn="ctr"/>
                      <a:r>
                        <a:rPr lang="en-US" sz="1000" b="0" i="0" u="none" strike="noStrike">
                          <a:solidFill>
                            <a:srgbClr val="000000"/>
                          </a:solidFill>
                          <a:effectLst/>
                          <a:latin typeface="Arial"/>
                        </a:rPr>
                        <a:t>153</a:t>
                      </a:r>
                    </a:p>
                  </a:txBody>
                  <a:tcPr marL="0" marR="0" marT="0" marB="0" anchor="ctr"/>
                </a:tc>
              </a:tr>
              <a:tr h="213417">
                <a:tc>
                  <a:txBody>
                    <a:bodyPr/>
                    <a:lstStyle/>
                    <a:p>
                      <a:pPr algn="l" fontAlgn="b"/>
                      <a:r>
                        <a:rPr lang="en-US" sz="1000" b="0" i="0" u="none" strike="noStrike" dirty="0">
                          <a:solidFill>
                            <a:srgbClr val="000000"/>
                          </a:solidFill>
                          <a:effectLst/>
                          <a:latin typeface="Arial"/>
                        </a:rPr>
                        <a:t>Hunting</a:t>
                      </a:r>
                    </a:p>
                  </a:txBody>
                  <a:tcPr marL="171450" marR="0" marT="0" marB="0" anchor="ctr"/>
                </a:tc>
                <a:tc>
                  <a:txBody>
                    <a:bodyPr/>
                    <a:lstStyle/>
                    <a:p>
                      <a:pPr algn="ctr" fontAlgn="b"/>
                      <a:r>
                        <a:rPr lang="en-US" sz="1000" b="0" i="0" u="none" strike="noStrike">
                          <a:solidFill>
                            <a:srgbClr val="000000"/>
                          </a:solidFill>
                          <a:effectLst/>
                          <a:latin typeface="Arial"/>
                        </a:rPr>
                        <a:t>6%</a:t>
                      </a:r>
                    </a:p>
                  </a:txBody>
                  <a:tcPr marL="0" marR="0" marT="0" marB="0" anchor="ctr"/>
                </a:tc>
                <a:tc>
                  <a:txBody>
                    <a:bodyPr/>
                    <a:lstStyle/>
                    <a:p>
                      <a:pPr algn="ctr" fontAlgn="ctr"/>
                      <a:r>
                        <a:rPr lang="en-US" sz="1000" b="0" i="0" u="none" strike="noStrike">
                          <a:solidFill>
                            <a:srgbClr val="000000"/>
                          </a:solidFill>
                          <a:effectLst/>
                          <a:latin typeface="Arial"/>
                        </a:rPr>
                        <a:t>1295</a:t>
                      </a:r>
                    </a:p>
                  </a:txBody>
                  <a:tcPr marL="0" marR="0" marT="0" marB="0" anchor="ctr"/>
                </a:tc>
              </a:tr>
              <a:tr h="203906">
                <a:tc>
                  <a:txBody>
                    <a:bodyPr/>
                    <a:lstStyle/>
                    <a:p>
                      <a:pPr algn="l" fontAlgn="b"/>
                      <a:r>
                        <a:rPr lang="en-US" sz="1000" b="0" i="0" u="none" strike="noStrike" dirty="0">
                          <a:solidFill>
                            <a:srgbClr val="000000"/>
                          </a:solidFill>
                          <a:effectLst/>
                          <a:latin typeface="Arial"/>
                        </a:rPr>
                        <a:t>ATV</a:t>
                      </a:r>
                    </a:p>
                  </a:txBody>
                  <a:tcPr marL="171450" marR="0" marT="0" marB="0" anchor="ctr"/>
                </a:tc>
                <a:tc>
                  <a:txBody>
                    <a:bodyPr/>
                    <a:lstStyle/>
                    <a:p>
                      <a:pPr algn="ctr" fontAlgn="b"/>
                      <a:r>
                        <a:rPr lang="en-US" sz="1000" b="0" i="0" u="none" strike="noStrike">
                          <a:solidFill>
                            <a:srgbClr val="000000"/>
                          </a:solidFill>
                          <a:effectLst/>
                          <a:latin typeface="Arial"/>
                        </a:rPr>
                        <a:t>6%</a:t>
                      </a:r>
                    </a:p>
                  </a:txBody>
                  <a:tcPr marL="0" marR="0" marT="0" marB="0" anchor="ctr"/>
                </a:tc>
                <a:tc>
                  <a:txBody>
                    <a:bodyPr/>
                    <a:lstStyle/>
                    <a:p>
                      <a:pPr algn="ctr" fontAlgn="ctr"/>
                      <a:r>
                        <a:rPr lang="en-US" sz="1000" b="0" i="0" u="none" strike="noStrike">
                          <a:solidFill>
                            <a:srgbClr val="000000"/>
                          </a:solidFill>
                          <a:effectLst/>
                          <a:latin typeface="Arial"/>
                        </a:rPr>
                        <a:t>2214</a:t>
                      </a:r>
                    </a:p>
                  </a:txBody>
                  <a:tcPr marL="0" marR="0" marT="0" marB="0" anchor="ctr"/>
                </a:tc>
              </a:tr>
              <a:tr h="203906">
                <a:tc>
                  <a:txBody>
                    <a:bodyPr/>
                    <a:lstStyle/>
                    <a:p>
                      <a:pPr algn="l" fontAlgn="b"/>
                      <a:r>
                        <a:rPr lang="en-US" sz="1000" b="0" i="0" u="none" strike="noStrike" dirty="0">
                          <a:solidFill>
                            <a:srgbClr val="000000"/>
                          </a:solidFill>
                          <a:effectLst/>
                          <a:latin typeface="Arial"/>
                        </a:rPr>
                        <a:t>Snowmobiling</a:t>
                      </a:r>
                    </a:p>
                  </a:txBody>
                  <a:tcPr marL="171450" marR="0" marT="0" marB="0" anchor="ctr"/>
                </a:tc>
                <a:tc>
                  <a:txBody>
                    <a:bodyPr/>
                    <a:lstStyle/>
                    <a:p>
                      <a:pPr algn="ctr" fontAlgn="b"/>
                      <a:r>
                        <a:rPr lang="en-US" sz="1000" b="0" i="0" u="none" strike="noStrike">
                          <a:solidFill>
                            <a:srgbClr val="000000"/>
                          </a:solidFill>
                          <a:effectLst/>
                          <a:latin typeface="Arial"/>
                        </a:rPr>
                        <a:t>5%</a:t>
                      </a:r>
                    </a:p>
                  </a:txBody>
                  <a:tcPr marL="0" marR="0" marT="0" marB="0" anchor="ctr"/>
                </a:tc>
                <a:tc>
                  <a:txBody>
                    <a:bodyPr/>
                    <a:lstStyle/>
                    <a:p>
                      <a:pPr algn="ctr" fontAlgn="ctr"/>
                      <a:r>
                        <a:rPr lang="en-US" sz="1000" b="0" i="0" u="none" strike="noStrike">
                          <a:solidFill>
                            <a:srgbClr val="000000"/>
                          </a:solidFill>
                          <a:effectLst/>
                          <a:latin typeface="Arial"/>
                        </a:rPr>
                        <a:t>1948</a:t>
                      </a:r>
                    </a:p>
                  </a:txBody>
                  <a:tcPr marL="0" marR="0" marT="0" marB="0" anchor="ctr"/>
                </a:tc>
              </a:tr>
              <a:tr h="203906">
                <a:tc>
                  <a:txBody>
                    <a:bodyPr/>
                    <a:lstStyle/>
                    <a:p>
                      <a:pPr algn="l" fontAlgn="b"/>
                      <a:r>
                        <a:rPr lang="en-US" sz="1000" b="0" i="0" u="none" strike="noStrike" dirty="0">
                          <a:solidFill>
                            <a:srgbClr val="000000"/>
                          </a:solidFill>
                          <a:effectLst/>
                          <a:latin typeface="Arial"/>
                        </a:rPr>
                        <a:t>Skiing/Snowboarding</a:t>
                      </a:r>
                    </a:p>
                  </a:txBody>
                  <a:tcPr marL="171450" marR="0" marT="0" marB="0" anchor="ctr"/>
                </a:tc>
                <a:tc>
                  <a:txBody>
                    <a:bodyPr/>
                    <a:lstStyle/>
                    <a:p>
                      <a:pPr algn="ctr" fontAlgn="b"/>
                      <a:r>
                        <a:rPr lang="en-US" sz="1000" b="0" i="0" u="none" strike="noStrike">
                          <a:solidFill>
                            <a:srgbClr val="000000"/>
                          </a:solidFill>
                          <a:effectLst/>
                          <a:latin typeface="Arial"/>
                        </a:rPr>
                        <a:t>5%</a:t>
                      </a:r>
                    </a:p>
                  </a:txBody>
                  <a:tcPr marL="0" marR="0" marT="0" marB="0" anchor="ctr"/>
                </a:tc>
                <a:tc>
                  <a:txBody>
                    <a:bodyPr/>
                    <a:lstStyle/>
                    <a:p>
                      <a:pPr algn="ctr" fontAlgn="ctr"/>
                      <a:r>
                        <a:rPr lang="en-US" sz="1000" b="0" i="0" u="none" strike="noStrike" dirty="0">
                          <a:solidFill>
                            <a:srgbClr val="000000"/>
                          </a:solidFill>
                          <a:effectLst/>
                          <a:latin typeface="Arial"/>
                        </a:rPr>
                        <a:t>726</a:t>
                      </a:r>
                    </a:p>
                  </a:txBody>
                  <a:tcPr marL="0" marR="0" marT="0" marB="0" anchor="ctr"/>
                </a:tc>
              </a:tr>
            </a:tbl>
          </a:graphicData>
        </a:graphic>
      </p:graphicFrame>
    </p:spTree>
    <p:extLst>
      <p:ext uri="{BB962C8B-B14F-4D97-AF65-F5344CB8AC3E}">
        <p14:creationId xmlns:p14="http://schemas.microsoft.com/office/powerpoint/2010/main" val="39316020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Main Purpose of Indigenous Visit</a:t>
            </a:r>
          </a:p>
        </p:txBody>
      </p:sp>
      <p:sp>
        <p:nvSpPr>
          <p:cNvPr id="24579" name="Rectangle 3"/>
          <p:cNvSpPr>
            <a:spLocks noGrp="1" noChangeArrowheads="1"/>
          </p:cNvSpPr>
          <p:nvPr>
            <p:ph type="body" sz="half" idx="3"/>
          </p:nvPr>
        </p:nvSpPr>
        <p:spPr>
          <a:xfrm>
            <a:off x="381000" y="4914900"/>
            <a:ext cx="8229600" cy="1104900"/>
          </a:xfrm>
        </p:spPr>
        <p:txBody>
          <a:bodyPr/>
          <a:lstStyle/>
          <a:p>
            <a:pPr eaLnBrk="1" hangingPunct="1">
              <a:lnSpc>
                <a:spcPct val="80000"/>
              </a:lnSpc>
            </a:pPr>
            <a:r>
              <a:rPr lang="en-CA" sz="1600" dirty="0" smtClean="0"/>
              <a:t>Most trips were VFR trips (67% compared to 46% of total trips)</a:t>
            </a:r>
          </a:p>
          <a:p>
            <a:pPr eaLnBrk="1" hangingPunct="1">
              <a:lnSpc>
                <a:spcPct val="80000"/>
              </a:lnSpc>
              <a:spcBef>
                <a:spcPct val="50000"/>
              </a:spcBef>
            </a:pPr>
            <a:r>
              <a:rPr lang="en-CA" sz="1600" dirty="0" smtClean="0"/>
              <a:t>Other includes shopping, medical, religious, hobby/trade show, etc.</a:t>
            </a:r>
          </a:p>
          <a:p>
            <a:pPr eaLnBrk="1" hangingPunct="1">
              <a:lnSpc>
                <a:spcPct val="80000"/>
              </a:lnSpc>
              <a:spcBef>
                <a:spcPct val="50000"/>
              </a:spcBef>
              <a:buFontTx/>
              <a:buNone/>
            </a:pPr>
            <a:endParaRPr lang="en-CA" sz="1600" dirty="0" smtClean="0"/>
          </a:p>
          <a:p>
            <a:pPr eaLnBrk="1" hangingPunct="1">
              <a:lnSpc>
                <a:spcPct val="80000"/>
              </a:lnSpc>
              <a:spcBef>
                <a:spcPct val="50000"/>
              </a:spcBef>
              <a:buFontTx/>
              <a:buNone/>
            </a:pPr>
            <a:endParaRPr lang="en-CA" sz="1000" i="1" dirty="0" smtClean="0"/>
          </a:p>
        </p:txBody>
      </p:sp>
      <p:graphicFrame>
        <p:nvGraphicFramePr>
          <p:cNvPr id="478240" name="Group 32"/>
          <p:cNvGraphicFramePr>
            <a:graphicFrameLocks noGrp="1"/>
          </p:cNvGraphicFramePr>
          <p:nvPr>
            <p:ph sz="half" idx="2"/>
            <p:extLst>
              <p:ext uri="{D42A27DB-BD31-4B8C-83A1-F6EECF244321}">
                <p14:modId xmlns:p14="http://schemas.microsoft.com/office/powerpoint/2010/main" val="646853166"/>
              </p:ext>
            </p:extLst>
          </p:nvPr>
        </p:nvGraphicFramePr>
        <p:xfrm>
          <a:off x="6553200" y="1828800"/>
          <a:ext cx="2362200" cy="2062162"/>
        </p:xfrm>
        <a:graphic>
          <a:graphicData uri="http://schemas.openxmlformats.org/drawingml/2006/table">
            <a:tbl>
              <a:tblPr/>
              <a:tblGrid>
                <a:gridCol w="1524000"/>
                <a:gridCol w="838200"/>
              </a:tblGrid>
              <a:tr h="4573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Indigenous vs. Total</a:t>
                      </a:r>
                    </a:p>
                  </a:txBody>
                  <a:tcPr marT="45734" marB="4573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smtClean="0">
                          <a:ln>
                            <a:noFill/>
                          </a:ln>
                          <a:solidFill>
                            <a:schemeClr val="tx1"/>
                          </a:solidFill>
                          <a:effectLst/>
                          <a:latin typeface="Arial" charset="0"/>
                        </a:rPr>
                        <a:t>Purpose Index</a:t>
                      </a:r>
                    </a:p>
                  </a:txBody>
                  <a:tcPr marT="45734" marB="4573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2744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Pleasure</a:t>
                      </a:r>
                    </a:p>
                  </a:txBody>
                  <a:tcPr marT="45734" marB="4573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66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4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kern="1200" cap="none" normalizeH="0" baseline="0" dirty="0" smtClean="0">
                          <a:ln>
                            <a:noFill/>
                          </a:ln>
                          <a:solidFill>
                            <a:schemeClr val="tx1"/>
                          </a:solidFill>
                          <a:effectLst/>
                          <a:latin typeface="Arial" charset="0"/>
                          <a:ea typeface="+mn-ea"/>
                          <a:cs typeface="+mn-cs"/>
                        </a:rPr>
                        <a:t>VFR</a:t>
                      </a:r>
                      <a:endParaRPr kumimoji="0" lang="en-CA" sz="1200" b="0" i="0" u="none" strike="noStrike" kern="1200" cap="none" normalizeH="0" baseline="0" dirty="0">
                        <a:ln>
                          <a:noFill/>
                        </a:ln>
                        <a:solidFill>
                          <a:schemeClr val="tx1"/>
                        </a:solidFill>
                        <a:effectLst/>
                        <a:latin typeface="Arial" charset="0"/>
                        <a:ea typeface="+mn-ea"/>
                        <a:cs typeface="+mn-cs"/>
                      </a:endParaRPr>
                    </a:p>
                  </a:txBody>
                  <a:tcPr marT="45734" marB="4573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149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965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Business</a:t>
                      </a:r>
                    </a:p>
                  </a:txBody>
                  <a:tcPr marT="45734" marB="4573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46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890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rPr>
                        <a:t>Other</a:t>
                      </a:r>
                      <a:endParaRPr kumimoji="0" lang="en-CA" sz="1200" b="0" i="0" u="none" strike="noStrike" cap="none" normalizeH="0" baseline="0" smtClean="0">
                        <a:ln>
                          <a:noFill/>
                        </a:ln>
                        <a:solidFill>
                          <a:schemeClr val="tx1"/>
                        </a:solidFill>
                        <a:effectLst/>
                        <a:latin typeface="Arial" charset="0"/>
                      </a:endParaRPr>
                    </a:p>
                  </a:txBody>
                  <a:tcPr marT="45734" marB="4573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41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457341">
                <a:tc gridSpan="2">
                  <a:txBody>
                    <a:bodyPr/>
                    <a:lstStyle/>
                    <a:p>
                      <a:pPr marL="0" marR="0" lvl="0" indent="0" algn="ctr" defTabSz="914400" rtl="0" eaLnBrk="1" fontAlgn="base" latinLnBrk="0" hangingPunct="1">
                        <a:lnSpc>
                          <a:spcPct val="100000"/>
                        </a:lnSpc>
                        <a:spcBef>
                          <a:spcPct val="5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VFR: Visiting Friends and / or Relatives</a:t>
                      </a:r>
                    </a:p>
                  </a:txBody>
                  <a:tcPr marT="45734" marB="4573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hMerge="1">
                  <a:txBody>
                    <a:bodyPr/>
                    <a:lstStyle/>
                    <a:p>
                      <a:endParaRPr lang="en-CA"/>
                    </a:p>
                  </a:txBody>
                  <a:tcPr/>
                </a:tc>
              </a:tr>
            </a:tbl>
          </a:graphicData>
        </a:graphic>
      </p:graphicFrame>
      <p:sp>
        <p:nvSpPr>
          <p:cNvPr id="24604"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70D3C47A-06D4-409D-89A1-D3532F7C89BD}" type="slidenum">
              <a:rPr lang="en-CA" smtClean="0">
                <a:solidFill>
                  <a:srgbClr val="660033"/>
                </a:solidFill>
              </a:rPr>
              <a:pPr eaLnBrk="1" hangingPunct="1"/>
              <a:t>15</a:t>
            </a:fld>
            <a:endParaRPr lang="en-CA" smtClean="0">
              <a:solidFill>
                <a:srgbClr val="660033"/>
              </a:solidFill>
            </a:endParaRPr>
          </a:p>
        </p:txBody>
      </p:sp>
      <p:graphicFrame>
        <p:nvGraphicFramePr>
          <p:cNvPr id="2" name="Object 2"/>
          <p:cNvGraphicFramePr>
            <a:graphicFrameLocks noGrp="1" noChangeAspect="1"/>
          </p:cNvGraphicFramePr>
          <p:nvPr>
            <p:extLst>
              <p:ext uri="{D42A27DB-BD31-4B8C-83A1-F6EECF244321}">
                <p14:modId xmlns:p14="http://schemas.microsoft.com/office/powerpoint/2010/main" val="2610985940"/>
              </p:ext>
            </p:extLst>
          </p:nvPr>
        </p:nvGraphicFramePr>
        <p:xfrm>
          <a:off x="355600" y="1652588"/>
          <a:ext cx="5981700" cy="3455987"/>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Indigenous Visits by Accommodation Type</a:t>
            </a:r>
          </a:p>
        </p:txBody>
      </p:sp>
      <p:sp>
        <p:nvSpPr>
          <p:cNvPr id="25603" name="Rectangle 3"/>
          <p:cNvSpPr>
            <a:spLocks noGrp="1" noChangeArrowheads="1"/>
          </p:cNvSpPr>
          <p:nvPr>
            <p:ph type="body" sz="half" idx="3"/>
          </p:nvPr>
        </p:nvSpPr>
        <p:spPr>
          <a:xfrm>
            <a:off x="228600" y="4973638"/>
            <a:ext cx="8839200" cy="1389062"/>
          </a:xfrm>
        </p:spPr>
        <p:txBody>
          <a:bodyPr/>
          <a:lstStyle/>
          <a:p>
            <a:pPr eaLnBrk="1" hangingPunct="1">
              <a:lnSpc>
                <a:spcPct val="80000"/>
              </a:lnSpc>
            </a:pPr>
            <a:r>
              <a:rPr lang="en-CA" sz="1600" dirty="0" smtClean="0"/>
              <a:t>24% of overnight Indigenous visits were spent at commercial accommodations compared to 26% of total visits</a:t>
            </a:r>
          </a:p>
          <a:p>
            <a:pPr eaLnBrk="1" hangingPunct="1">
              <a:lnSpc>
                <a:spcPct val="80000"/>
              </a:lnSpc>
            </a:pPr>
            <a:r>
              <a:rPr lang="en-CA" sz="1600" dirty="0" smtClean="0"/>
              <a:t>9% </a:t>
            </a:r>
            <a:r>
              <a:rPr lang="en-CA" sz="1600" dirty="0"/>
              <a:t>of overnight </a:t>
            </a:r>
            <a:r>
              <a:rPr lang="en-CA" sz="1600" dirty="0" smtClean="0"/>
              <a:t>Indigenous visits were spent in camping/RV facilities versus 5% of total visits</a:t>
            </a:r>
          </a:p>
          <a:p>
            <a:pPr eaLnBrk="1" hangingPunct="1">
              <a:lnSpc>
                <a:spcPct val="90000"/>
              </a:lnSpc>
              <a:spcBef>
                <a:spcPct val="50000"/>
              </a:spcBef>
              <a:buFontTx/>
              <a:buNone/>
            </a:pPr>
            <a:endParaRPr lang="en-CA" sz="1600" i="1" dirty="0" smtClean="0"/>
          </a:p>
          <a:p>
            <a:pPr eaLnBrk="1" hangingPunct="1">
              <a:lnSpc>
                <a:spcPct val="90000"/>
              </a:lnSpc>
              <a:spcBef>
                <a:spcPct val="50000"/>
              </a:spcBef>
              <a:buFontTx/>
              <a:buNone/>
            </a:pPr>
            <a:endParaRPr lang="en-CA" sz="700" i="1" dirty="0" smtClean="0"/>
          </a:p>
        </p:txBody>
      </p:sp>
      <p:graphicFrame>
        <p:nvGraphicFramePr>
          <p:cNvPr id="479236" name="Group 4"/>
          <p:cNvGraphicFramePr>
            <a:graphicFrameLocks noGrp="1"/>
          </p:cNvGraphicFramePr>
          <p:nvPr>
            <p:ph sz="half" idx="1"/>
            <p:extLst>
              <p:ext uri="{D42A27DB-BD31-4B8C-83A1-F6EECF244321}">
                <p14:modId xmlns:p14="http://schemas.microsoft.com/office/powerpoint/2010/main" val="1357372088"/>
              </p:ext>
            </p:extLst>
          </p:nvPr>
        </p:nvGraphicFramePr>
        <p:xfrm>
          <a:off x="6324600" y="2028825"/>
          <a:ext cx="2209800" cy="1309692"/>
        </p:xfrm>
        <a:graphic>
          <a:graphicData uri="http://schemas.openxmlformats.org/drawingml/2006/table">
            <a:tbl>
              <a:tblPr/>
              <a:tblGrid>
                <a:gridCol w="1219200"/>
                <a:gridCol w="990600"/>
              </a:tblGrid>
              <a:tr h="45704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Indigenous vs. Total</a:t>
                      </a:r>
                    </a:p>
                  </a:txBody>
                  <a:tcPr marT="45645" marB="456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Type Index</a:t>
                      </a:r>
                    </a:p>
                  </a:txBody>
                  <a:tcPr marT="45645" marB="456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430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Private</a:t>
                      </a:r>
                    </a:p>
                  </a:txBody>
                  <a:tcPr marT="45645" marB="456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109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16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Commercial</a:t>
                      </a:r>
                    </a:p>
                  </a:txBody>
                  <a:tcPr marT="45645" marB="456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93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16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Campground</a:t>
                      </a:r>
                    </a:p>
                  </a:txBody>
                  <a:tcPr marT="45645" marB="456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168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5622"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20DFAA6A-7BC3-4633-989A-5AC32E7B2A5F}" type="slidenum">
              <a:rPr lang="en-CA" smtClean="0">
                <a:solidFill>
                  <a:srgbClr val="660033"/>
                </a:solidFill>
              </a:rPr>
              <a:pPr eaLnBrk="1" hangingPunct="1"/>
              <a:t>16</a:t>
            </a:fld>
            <a:endParaRPr lang="en-CA" smtClean="0">
              <a:solidFill>
                <a:srgbClr val="660033"/>
              </a:solidFill>
            </a:endParaRPr>
          </a:p>
        </p:txBody>
      </p:sp>
      <p:graphicFrame>
        <p:nvGraphicFramePr>
          <p:cNvPr id="2" name="Object 2"/>
          <p:cNvGraphicFramePr>
            <a:graphicFrameLocks noGrp="1" noChangeAspect="1"/>
          </p:cNvGraphicFramePr>
          <p:nvPr>
            <p:extLst>
              <p:ext uri="{D42A27DB-BD31-4B8C-83A1-F6EECF244321}">
                <p14:modId xmlns:p14="http://schemas.microsoft.com/office/powerpoint/2010/main" val="1601490965"/>
              </p:ext>
            </p:extLst>
          </p:nvPr>
        </p:nvGraphicFramePr>
        <p:xfrm>
          <a:off x="736600" y="1450975"/>
          <a:ext cx="5384800" cy="344170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0" y="890588"/>
            <a:ext cx="8229600" cy="6334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Indigenous Visits by Time of Year</a:t>
            </a:r>
          </a:p>
        </p:txBody>
      </p:sp>
      <p:sp>
        <p:nvSpPr>
          <p:cNvPr id="29699" name="Rectangle 3"/>
          <p:cNvSpPr>
            <a:spLocks noChangeArrowheads="1"/>
          </p:cNvSpPr>
          <p:nvPr/>
        </p:nvSpPr>
        <p:spPr bwMode="auto">
          <a:xfrm>
            <a:off x="377825" y="4972050"/>
            <a:ext cx="8207375" cy="136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eaLnBrk="0" hangingPunct="0">
              <a:lnSpc>
                <a:spcPct val="80000"/>
              </a:lnSpc>
              <a:spcBef>
                <a:spcPct val="20000"/>
              </a:spcBef>
              <a:buFontTx/>
              <a:buChar char="•"/>
            </a:pPr>
            <a:r>
              <a:rPr lang="en-CA" dirty="0">
                <a:solidFill>
                  <a:srgbClr val="000000"/>
                </a:solidFill>
              </a:rPr>
              <a:t>The largest </a:t>
            </a:r>
            <a:r>
              <a:rPr lang="en-CA" dirty="0" smtClean="0">
                <a:solidFill>
                  <a:srgbClr val="000000"/>
                </a:solidFill>
              </a:rPr>
              <a:t>proportions </a:t>
            </a:r>
            <a:r>
              <a:rPr lang="en-CA" dirty="0">
                <a:solidFill>
                  <a:srgbClr val="000000"/>
                </a:solidFill>
              </a:rPr>
              <a:t>of trips </a:t>
            </a:r>
            <a:r>
              <a:rPr lang="en-CA" dirty="0" smtClean="0">
                <a:solidFill>
                  <a:srgbClr val="000000"/>
                </a:solidFill>
              </a:rPr>
              <a:t>occurred </a:t>
            </a:r>
            <a:r>
              <a:rPr lang="en-CA" dirty="0">
                <a:solidFill>
                  <a:srgbClr val="000000"/>
                </a:solidFill>
              </a:rPr>
              <a:t>in </a:t>
            </a:r>
            <a:r>
              <a:rPr lang="en-CA" dirty="0" smtClean="0">
                <a:solidFill>
                  <a:srgbClr val="000000"/>
                </a:solidFill>
              </a:rPr>
              <a:t>Apr-Jun (61% Indigenous </a:t>
            </a:r>
            <a:r>
              <a:rPr lang="en-CA" dirty="0" err="1" smtClean="0">
                <a:solidFill>
                  <a:srgbClr val="000000"/>
                </a:solidFill>
              </a:rPr>
              <a:t>vs</a:t>
            </a:r>
            <a:r>
              <a:rPr lang="en-CA" dirty="0" smtClean="0">
                <a:solidFill>
                  <a:srgbClr val="000000"/>
                </a:solidFill>
              </a:rPr>
              <a:t> 26% total) and Jul-Sep (23% Indigenous </a:t>
            </a:r>
            <a:r>
              <a:rPr lang="en-CA" dirty="0" err="1" smtClean="0">
                <a:solidFill>
                  <a:srgbClr val="000000"/>
                </a:solidFill>
              </a:rPr>
              <a:t>vs</a:t>
            </a:r>
            <a:r>
              <a:rPr lang="en-CA" dirty="0" smtClean="0">
                <a:solidFill>
                  <a:srgbClr val="000000"/>
                </a:solidFill>
              </a:rPr>
              <a:t> 31% total)</a:t>
            </a:r>
            <a:endParaRPr lang="en-CA" dirty="0">
              <a:solidFill>
                <a:srgbClr val="000000"/>
              </a:solidFill>
            </a:endParaRPr>
          </a:p>
          <a:p>
            <a:pPr marL="342900" indent="-342900" algn="l" eaLnBrk="0" hangingPunct="0">
              <a:lnSpc>
                <a:spcPct val="80000"/>
              </a:lnSpc>
              <a:spcBef>
                <a:spcPct val="20000"/>
              </a:spcBef>
              <a:buFontTx/>
              <a:buChar char="•"/>
            </a:pPr>
            <a:endParaRPr lang="en-CA" dirty="0">
              <a:solidFill>
                <a:srgbClr val="000000"/>
              </a:solidFill>
            </a:endParaRPr>
          </a:p>
        </p:txBody>
      </p:sp>
      <p:graphicFrame>
        <p:nvGraphicFramePr>
          <p:cNvPr id="2" name="Object 5"/>
          <p:cNvGraphicFramePr>
            <a:graphicFrameLocks noGrp="1" noChangeAspect="1"/>
          </p:cNvGraphicFramePr>
          <p:nvPr>
            <p:ph idx="1"/>
            <p:extLst>
              <p:ext uri="{D42A27DB-BD31-4B8C-83A1-F6EECF244321}">
                <p14:modId xmlns:p14="http://schemas.microsoft.com/office/powerpoint/2010/main" val="1131619788"/>
              </p:ext>
            </p:extLst>
          </p:nvPr>
        </p:nvGraphicFramePr>
        <p:xfrm>
          <a:off x="584200" y="1803400"/>
          <a:ext cx="6011863" cy="34734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Group 4"/>
          <p:cNvGraphicFramePr>
            <a:graphicFrameLocks/>
          </p:cNvGraphicFramePr>
          <p:nvPr>
            <p:extLst>
              <p:ext uri="{D42A27DB-BD31-4B8C-83A1-F6EECF244321}">
                <p14:modId xmlns:p14="http://schemas.microsoft.com/office/powerpoint/2010/main" val="3909216722"/>
              </p:ext>
            </p:extLst>
          </p:nvPr>
        </p:nvGraphicFramePr>
        <p:xfrm>
          <a:off x="6807200" y="2209800"/>
          <a:ext cx="1981200" cy="1722437"/>
        </p:xfrm>
        <a:graphic>
          <a:graphicData uri="http://schemas.openxmlformats.org/drawingml/2006/table">
            <a:tbl>
              <a:tblPr/>
              <a:tblGrid>
                <a:gridCol w="1219200"/>
                <a:gridCol w="762000"/>
              </a:tblGrid>
              <a:tr h="53349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Indigenous vs. Total</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smtClean="0">
                          <a:ln>
                            <a:noFill/>
                          </a:ln>
                          <a:solidFill>
                            <a:schemeClr val="tx1"/>
                          </a:solidFill>
                          <a:effectLst/>
                          <a:latin typeface="Arial" charset="0"/>
                        </a:rPr>
                        <a:t>Quarter Index</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48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Jan-Mar</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dirty="0" smtClean="0">
                          <a:solidFill>
                            <a:srgbClr val="000000"/>
                          </a:solidFill>
                          <a:effectLst/>
                          <a:latin typeface="Arial"/>
                        </a:rPr>
                        <a:t>5</a:t>
                      </a:r>
                      <a:endParaRPr lang="en-US" sz="1200" b="0"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Apr-Jun</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232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Jul-Sept</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76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37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Oct-Dec</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64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9723" name="Slide Number Placeholder 1"/>
          <p:cNvSpPr txBox="1">
            <a:spLocks/>
          </p:cNvSpPr>
          <p:nvPr/>
        </p:nvSpPr>
        <p:spPr bwMode="auto">
          <a:xfrm>
            <a:off x="25908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r" eaLnBrk="1" hangingPunct="1"/>
            <a:fld id="{57B2B374-77A5-485C-9E2D-B71E87758776}" type="slidenum">
              <a:rPr lang="en-CA" sz="1000">
                <a:solidFill>
                  <a:srgbClr val="660033"/>
                </a:solidFill>
              </a:rPr>
              <a:pPr algn="r" eaLnBrk="1" hangingPunct="1"/>
              <a:t>17</a:t>
            </a:fld>
            <a:endParaRPr lang="en-CA" sz="1000">
              <a:solidFill>
                <a:srgbClr val="660033"/>
              </a:solidFill>
            </a:endParaRPr>
          </a:p>
        </p:txBody>
      </p:sp>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67506" y="990600"/>
            <a:ext cx="8229600" cy="685800"/>
          </a:xfrm>
          <a:noFill/>
        </p:spPr>
        <p:txBody>
          <a:bodyPr/>
          <a:lstStyle/>
          <a:p>
            <a:pPr eaLnBrk="1" hangingPunct="1"/>
            <a:r>
              <a:rPr lang="en-CA" sz="2800" b="1" dirty="0" smtClean="0"/>
              <a:t>Indigenous Visits by Gender</a:t>
            </a:r>
          </a:p>
        </p:txBody>
      </p:sp>
      <p:graphicFrame>
        <p:nvGraphicFramePr>
          <p:cNvPr id="474119" name="Group 7"/>
          <p:cNvGraphicFramePr>
            <a:graphicFrameLocks noGrp="1"/>
          </p:cNvGraphicFramePr>
          <p:nvPr>
            <p:ph sz="half" idx="1"/>
            <p:extLst>
              <p:ext uri="{D42A27DB-BD31-4B8C-83A1-F6EECF244321}">
                <p14:modId xmlns:p14="http://schemas.microsoft.com/office/powerpoint/2010/main" val="3106016572"/>
              </p:ext>
            </p:extLst>
          </p:nvPr>
        </p:nvGraphicFramePr>
        <p:xfrm>
          <a:off x="6569075" y="2063750"/>
          <a:ext cx="2209800" cy="1298575"/>
        </p:xfrm>
        <a:graphic>
          <a:graphicData uri="http://schemas.openxmlformats.org/drawingml/2006/table">
            <a:tbl>
              <a:tblPr/>
              <a:tblGrid>
                <a:gridCol w="1139825"/>
                <a:gridCol w="1069975"/>
              </a:tblGrid>
              <a:tr h="539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Indigenous vs. 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Gender Index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81000">
                <a:tc>
                  <a:txBody>
                    <a:bodyPr/>
                    <a:lstStyle/>
                    <a:p>
                      <a:pPr algn="ctr" fontAlgn="ctr"/>
                      <a:r>
                        <a:rPr lang="en-US" sz="1200" b="0" i="0" u="none" strike="noStrike" dirty="0">
                          <a:solidFill>
                            <a:srgbClr val="000000"/>
                          </a:solidFill>
                          <a:effectLst/>
                          <a:latin typeface="Arial"/>
                        </a:rPr>
                        <a:t>Male</a:t>
                      </a: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45</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77825">
                <a:tc>
                  <a:txBody>
                    <a:bodyPr/>
                    <a:lstStyle/>
                    <a:p>
                      <a:pPr algn="ctr" fontAlgn="ctr"/>
                      <a:r>
                        <a:rPr lang="en-US" sz="1200" b="0" i="0" u="none" strike="noStrike" dirty="0">
                          <a:solidFill>
                            <a:srgbClr val="000000"/>
                          </a:solidFill>
                          <a:effectLst/>
                          <a:latin typeface="Arial"/>
                        </a:rPr>
                        <a:t>Female</a:t>
                      </a: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163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0500" name="Rectangle 3"/>
          <p:cNvSpPr>
            <a:spLocks noGrp="1" noChangeArrowheads="1"/>
          </p:cNvSpPr>
          <p:nvPr>
            <p:ph type="body" sz="half" idx="3"/>
          </p:nvPr>
        </p:nvSpPr>
        <p:spPr>
          <a:xfrm>
            <a:off x="228600" y="4876801"/>
            <a:ext cx="8686800" cy="1306512"/>
          </a:xfrm>
        </p:spPr>
        <p:txBody>
          <a:bodyPr/>
          <a:lstStyle/>
          <a:p>
            <a:pPr eaLnBrk="1" hangingPunct="1">
              <a:lnSpc>
                <a:spcPct val="80000"/>
              </a:lnSpc>
            </a:pPr>
            <a:r>
              <a:rPr lang="en-CA" sz="1600" dirty="0" smtClean="0"/>
              <a:t>Females made the majority (76%) of Indigenous visits.  For comparison, 46% of total visits in Ontario were among female visitors</a:t>
            </a:r>
          </a:p>
          <a:p>
            <a:pPr eaLnBrk="1" hangingPunct="1">
              <a:lnSpc>
                <a:spcPct val="80000"/>
              </a:lnSpc>
              <a:spcBef>
                <a:spcPct val="50000"/>
              </a:spcBef>
              <a:buFontTx/>
              <a:buNone/>
            </a:pPr>
            <a:endParaRPr lang="en-CA" sz="1600" i="1" dirty="0" smtClean="0"/>
          </a:p>
        </p:txBody>
      </p:sp>
      <p:sp>
        <p:nvSpPr>
          <p:cNvPr id="20502"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2AB44FB9-D132-4792-8096-6840FA0B9EBF}" type="slidenum">
              <a:rPr lang="en-CA" smtClean="0">
                <a:solidFill>
                  <a:srgbClr val="660033"/>
                </a:solidFill>
              </a:rPr>
              <a:pPr eaLnBrk="1" hangingPunct="1"/>
              <a:t>18</a:t>
            </a:fld>
            <a:endParaRPr lang="en-CA" smtClean="0">
              <a:solidFill>
                <a:srgbClr val="660033"/>
              </a:solidFill>
            </a:endParaRPr>
          </a:p>
        </p:txBody>
      </p:sp>
      <p:graphicFrame>
        <p:nvGraphicFramePr>
          <p:cNvPr id="2" name="Object 3"/>
          <p:cNvGraphicFramePr>
            <a:graphicFrameLocks noGrp="1" noChangeAspect="1"/>
          </p:cNvGraphicFramePr>
          <p:nvPr>
            <p:extLst>
              <p:ext uri="{D42A27DB-BD31-4B8C-83A1-F6EECF244321}">
                <p14:modId xmlns:p14="http://schemas.microsoft.com/office/powerpoint/2010/main" val="2726985176"/>
              </p:ext>
            </p:extLst>
          </p:nvPr>
        </p:nvGraphicFramePr>
        <p:xfrm>
          <a:off x="685800" y="1676400"/>
          <a:ext cx="6985000" cy="3448050"/>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Tree>
    <p:extLst>
      <p:ext uri="{BB962C8B-B14F-4D97-AF65-F5344CB8AC3E}">
        <p14:creationId xmlns:p14="http://schemas.microsoft.com/office/powerpoint/2010/main" val="21446997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0" y="890588"/>
            <a:ext cx="8229600" cy="6334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Indigenous Visits by Party Size</a:t>
            </a:r>
          </a:p>
        </p:txBody>
      </p:sp>
      <p:sp>
        <p:nvSpPr>
          <p:cNvPr id="29699" name="Rectangle 3"/>
          <p:cNvSpPr>
            <a:spLocks noChangeArrowheads="1"/>
          </p:cNvSpPr>
          <p:nvPr/>
        </p:nvSpPr>
        <p:spPr bwMode="auto">
          <a:xfrm>
            <a:off x="228600" y="5257800"/>
            <a:ext cx="8207375"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eaLnBrk="0" hangingPunct="0">
              <a:lnSpc>
                <a:spcPct val="80000"/>
              </a:lnSpc>
              <a:spcBef>
                <a:spcPct val="20000"/>
              </a:spcBef>
              <a:buFontTx/>
              <a:buChar char="•"/>
            </a:pPr>
            <a:r>
              <a:rPr lang="en-CA" dirty="0" smtClean="0"/>
              <a:t>80% of Indigenous visits were among groups of 2 people compared to 38% of total visits  </a:t>
            </a:r>
          </a:p>
          <a:p>
            <a:pPr marL="342900" indent="-342900" algn="l" eaLnBrk="0" hangingPunct="0">
              <a:lnSpc>
                <a:spcPct val="80000"/>
              </a:lnSpc>
              <a:spcBef>
                <a:spcPct val="20000"/>
              </a:spcBef>
              <a:buFontTx/>
              <a:buChar char="•"/>
            </a:pPr>
            <a:r>
              <a:rPr lang="en-CA" dirty="0" smtClean="0"/>
              <a:t>5% of Indigenous visits included children less than total visits, 12%</a:t>
            </a:r>
            <a:endParaRPr lang="en-CA" dirty="0"/>
          </a:p>
          <a:p>
            <a:pPr marL="342900" indent="-342900" algn="l" eaLnBrk="0" hangingPunct="0">
              <a:lnSpc>
                <a:spcPct val="80000"/>
              </a:lnSpc>
              <a:spcBef>
                <a:spcPct val="20000"/>
              </a:spcBef>
              <a:buFontTx/>
              <a:buChar char="•"/>
            </a:pPr>
            <a:endParaRPr lang="en-CA" dirty="0">
              <a:solidFill>
                <a:srgbClr val="000000"/>
              </a:solidFill>
            </a:endParaRPr>
          </a:p>
        </p:txBody>
      </p:sp>
      <p:graphicFrame>
        <p:nvGraphicFramePr>
          <p:cNvPr id="2" name="Object 5"/>
          <p:cNvGraphicFramePr>
            <a:graphicFrameLocks noGrp="1" noChangeAspect="1"/>
          </p:cNvGraphicFramePr>
          <p:nvPr>
            <p:ph idx="1"/>
            <p:extLst>
              <p:ext uri="{D42A27DB-BD31-4B8C-83A1-F6EECF244321}">
                <p14:modId xmlns:p14="http://schemas.microsoft.com/office/powerpoint/2010/main" val="3522636168"/>
              </p:ext>
            </p:extLst>
          </p:nvPr>
        </p:nvGraphicFramePr>
        <p:xfrm>
          <a:off x="609600" y="1498600"/>
          <a:ext cx="6011863" cy="34734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Group 4"/>
          <p:cNvGraphicFramePr>
            <a:graphicFrameLocks/>
          </p:cNvGraphicFramePr>
          <p:nvPr>
            <p:extLst>
              <p:ext uri="{D42A27DB-BD31-4B8C-83A1-F6EECF244321}">
                <p14:modId xmlns:p14="http://schemas.microsoft.com/office/powerpoint/2010/main" val="1053174091"/>
              </p:ext>
            </p:extLst>
          </p:nvPr>
        </p:nvGraphicFramePr>
        <p:xfrm>
          <a:off x="6807199" y="2209800"/>
          <a:ext cx="2157413" cy="2027293"/>
        </p:xfrm>
        <a:graphic>
          <a:graphicData uri="http://schemas.openxmlformats.org/drawingml/2006/table">
            <a:tbl>
              <a:tblPr/>
              <a:tblGrid>
                <a:gridCol w="1193801"/>
                <a:gridCol w="963612"/>
              </a:tblGrid>
              <a:tr h="53349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Indigenous vs. Total</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Party Size Index</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4856">
                <a:tc>
                  <a:txBody>
                    <a:bodyPr/>
                    <a:lstStyle/>
                    <a:p>
                      <a:pPr algn="l" fontAlgn="b"/>
                      <a:r>
                        <a:rPr lang="en-US" sz="1200" b="0" i="0" u="none" strike="noStrike" dirty="0">
                          <a:solidFill>
                            <a:srgbClr val="000000"/>
                          </a:solidFill>
                          <a:effectLst/>
                          <a:latin typeface="Arial" panose="020B0604020202020204" pitchFamily="34" charset="0"/>
                          <a:cs typeface="Arial" panose="020B0604020202020204" pitchFamily="34" charset="0"/>
                        </a:rPr>
                        <a:t>1 person</a:t>
                      </a:r>
                    </a:p>
                  </a:txBody>
                  <a:tcPr marL="17145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21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2 persons</a:t>
                      </a:r>
                    </a:p>
                  </a:txBody>
                  <a:tcPr marL="17145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214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3+ persons </a:t>
                      </a:r>
                    </a:p>
                  </a:txBody>
                  <a:tcPr marL="17145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48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algn="l" fontAlgn="b"/>
                      <a:r>
                        <a:rPr lang="en-US" sz="1200" b="0" i="0" u="none" strike="noStrike" dirty="0" err="1" smtClean="0">
                          <a:solidFill>
                            <a:srgbClr val="000000"/>
                          </a:solidFill>
                          <a:effectLst/>
                          <a:latin typeface="Arial" panose="020B0604020202020204" pitchFamily="34" charset="0"/>
                          <a:cs typeface="Arial" panose="020B0604020202020204" pitchFamily="34" charset="0"/>
                        </a:rPr>
                        <a:t>Avg</a:t>
                      </a:r>
                      <a:r>
                        <a:rPr lang="en-US" sz="1200" b="0" i="0" u="none" strike="noStrike" dirty="0" smtClean="0">
                          <a:solidFill>
                            <a:srgbClr val="000000"/>
                          </a:solidFill>
                          <a:effectLst/>
                          <a:latin typeface="Arial" panose="020B0604020202020204" pitchFamily="34" charset="0"/>
                          <a:cs typeface="Arial" panose="020B0604020202020204" pitchFamily="34" charset="0"/>
                        </a:rPr>
                        <a:t> </a:t>
                      </a:r>
                      <a:r>
                        <a:rPr lang="en-US" sz="1200" b="0" i="0" u="none" strike="noStrike" dirty="0">
                          <a:solidFill>
                            <a:srgbClr val="000000"/>
                          </a:solidFill>
                          <a:effectLst/>
                          <a:latin typeface="Arial" panose="020B0604020202020204" pitchFamily="34" charset="0"/>
                          <a:cs typeface="Arial" panose="020B0604020202020204" pitchFamily="34" charset="0"/>
                        </a:rPr>
                        <a:t>party size</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95</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370">
                <a:tc>
                  <a:txBody>
                    <a:bodyPr/>
                    <a:lstStyle/>
                    <a:p>
                      <a:pPr algn="l" fontAlgn="b"/>
                      <a:r>
                        <a:rPr lang="en-US" sz="1200" b="0" i="0" u="none" strike="noStrike" dirty="0" smtClean="0">
                          <a:solidFill>
                            <a:srgbClr val="000000"/>
                          </a:solidFill>
                          <a:effectLst/>
                          <a:latin typeface="Arial" panose="020B0604020202020204" pitchFamily="34" charset="0"/>
                          <a:cs typeface="Arial" panose="020B0604020202020204" pitchFamily="34" charset="0"/>
                        </a:rPr>
                        <a:t>With children</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43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9723" name="Slide Number Placeholder 1"/>
          <p:cNvSpPr txBox="1">
            <a:spLocks/>
          </p:cNvSpPr>
          <p:nvPr/>
        </p:nvSpPr>
        <p:spPr bwMode="auto">
          <a:xfrm>
            <a:off x="25908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r" eaLnBrk="1" hangingPunct="1"/>
            <a:fld id="{57B2B374-77A5-485C-9E2D-B71E87758776}" type="slidenum">
              <a:rPr lang="en-CA" sz="1000">
                <a:solidFill>
                  <a:srgbClr val="660033"/>
                </a:solidFill>
              </a:rPr>
              <a:pPr algn="r" eaLnBrk="1" hangingPunct="1"/>
              <a:t>19</a:t>
            </a:fld>
            <a:endParaRPr lang="en-CA" sz="1000">
              <a:solidFill>
                <a:srgbClr val="660033"/>
              </a:solidFill>
            </a:endParaRPr>
          </a:p>
        </p:txBody>
      </p:sp>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
        <p:nvSpPr>
          <p:cNvPr id="9" name="Text Box 6"/>
          <p:cNvSpPr txBox="1">
            <a:spLocks noChangeArrowheads="1"/>
          </p:cNvSpPr>
          <p:nvPr/>
        </p:nvSpPr>
        <p:spPr bwMode="auto">
          <a:xfrm>
            <a:off x="228600" y="4419600"/>
            <a:ext cx="6324600" cy="276999"/>
          </a:xfrm>
          <a:prstGeom prst="rect">
            <a:avLst/>
          </a:prstGeom>
          <a:noFill/>
          <a:ln w="28575" algn="ctr">
            <a:solidFill>
              <a:srgbClr val="3333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200" b="1" dirty="0" err="1" smtClean="0">
                <a:solidFill>
                  <a:schemeClr val="accent2"/>
                </a:solidFill>
              </a:rPr>
              <a:t>Avg</a:t>
            </a:r>
            <a:r>
              <a:rPr lang="en-CA" sz="1200" b="1" dirty="0" smtClean="0">
                <a:solidFill>
                  <a:schemeClr val="accent2"/>
                </a:solidFill>
              </a:rPr>
              <a:t> Party Size                          2.2                                                         2.3</a:t>
            </a:r>
          </a:p>
        </p:txBody>
      </p:sp>
      <p:sp>
        <p:nvSpPr>
          <p:cNvPr id="11" name="Text Box 6"/>
          <p:cNvSpPr txBox="1">
            <a:spLocks noChangeArrowheads="1"/>
          </p:cNvSpPr>
          <p:nvPr/>
        </p:nvSpPr>
        <p:spPr bwMode="auto">
          <a:xfrm>
            <a:off x="228600" y="4828401"/>
            <a:ext cx="6324600" cy="276999"/>
          </a:xfrm>
          <a:prstGeom prst="rect">
            <a:avLst/>
          </a:prstGeom>
          <a:noFill/>
          <a:ln w="28575" algn="ctr">
            <a:solidFill>
              <a:srgbClr val="00B050"/>
            </a:solidFill>
            <a:miter lim="800000"/>
            <a:headEnd/>
            <a:tailEnd/>
          </a:ln>
          <a:effectLs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200" b="1" dirty="0" smtClean="0">
                <a:solidFill>
                  <a:srgbClr val="00B050"/>
                </a:solidFill>
              </a:rPr>
              <a:t>With children                            5%                                                       12%</a:t>
            </a:r>
          </a:p>
        </p:txBody>
      </p:sp>
    </p:spTree>
    <p:extLst>
      <p:ext uri="{BB962C8B-B14F-4D97-AF65-F5344CB8AC3E}">
        <p14:creationId xmlns:p14="http://schemas.microsoft.com/office/powerpoint/2010/main" val="3695644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457200" y="990600"/>
            <a:ext cx="8382000" cy="5334000"/>
          </a:xfrm>
          <a:noFill/>
        </p:spPr>
        <p:txBody>
          <a:bodyPr/>
          <a:lstStyle/>
          <a:p>
            <a:pPr algn="l" eaLnBrk="1" hangingPunct="1"/>
            <a:r>
              <a:rPr lang="en-CA" sz="2400" dirty="0" smtClean="0"/>
              <a:t>This report </a:t>
            </a:r>
            <a:r>
              <a:rPr lang="en-CA" sz="2400" dirty="0"/>
              <a:t>summarizes key characteristics of visitors and visitor spending of trips in Ontario which included </a:t>
            </a:r>
            <a:r>
              <a:rPr lang="en-US" sz="2400" dirty="0" smtClean="0"/>
              <a:t>attending </a:t>
            </a:r>
            <a:r>
              <a:rPr lang="en-US" sz="2400" dirty="0"/>
              <a:t>an </a:t>
            </a:r>
            <a:r>
              <a:rPr lang="en-US" sz="2400" dirty="0" smtClean="0"/>
              <a:t>Indigenous </a:t>
            </a:r>
            <a:r>
              <a:rPr lang="en-US" sz="2400" dirty="0"/>
              <a:t>event (pow wow, performance, other)</a:t>
            </a:r>
            <a:br>
              <a:rPr lang="en-US" sz="2400" dirty="0"/>
            </a:br>
            <a:r>
              <a:rPr lang="en-CA" sz="2400" dirty="0" smtClean="0"/>
              <a:t>  </a:t>
            </a:r>
            <a:r>
              <a:rPr lang="en-CA" sz="2400" dirty="0"/>
              <a:t/>
            </a:r>
            <a:br>
              <a:rPr lang="en-CA" sz="2400" dirty="0"/>
            </a:br>
            <a:r>
              <a:rPr lang="en-CA" sz="2000" dirty="0" smtClean="0"/>
              <a:t>Data </a:t>
            </a:r>
            <a:r>
              <a:rPr lang="en-CA" sz="2000" dirty="0"/>
              <a:t>was sourced from Statistics Canada’s Travel Survey of the Residents of Canada and International Travel Survey, </a:t>
            </a:r>
            <a:r>
              <a:rPr lang="en-CA" sz="2000" dirty="0" smtClean="0"/>
              <a:t>2015</a:t>
            </a:r>
            <a:br>
              <a:rPr lang="en-CA" sz="2000" dirty="0" smtClean="0"/>
            </a:br>
            <a:r>
              <a:rPr lang="en-CA" sz="2000" dirty="0"/>
              <a:t/>
            </a:r>
            <a:br>
              <a:rPr lang="en-CA" sz="2000" dirty="0"/>
            </a:br>
            <a:r>
              <a:rPr lang="en-CA" sz="1600" dirty="0" smtClean="0"/>
              <a:t>Some slides include an index table which simplifies the comparison of Indigenous and total trip statistics.  Since total trips equals 100, an index of 105 indicates Indigenous is 5% higher than total, similarly an index of 90 signifies Indigenous is 10% lower than total.   </a:t>
            </a:r>
            <a:br>
              <a:rPr lang="en-CA" sz="1600" dirty="0" smtClean="0"/>
            </a:br>
            <a:r>
              <a:rPr lang="en-CA" sz="1600" dirty="0"/>
              <a:t/>
            </a:r>
            <a:br>
              <a:rPr lang="en-CA" sz="1600" dirty="0"/>
            </a:br>
            <a:r>
              <a:rPr lang="en-CA" sz="1600" b="1" u="sng" dirty="0" smtClean="0"/>
              <a:t>Index</a:t>
            </a:r>
            <a:r>
              <a:rPr lang="en-CA" sz="1600" b="1" dirty="0" smtClean="0"/>
              <a:t>		</a:t>
            </a:r>
            <a:r>
              <a:rPr lang="en-CA" sz="1600" b="1" u="sng" dirty="0" smtClean="0"/>
              <a:t>Interpretation</a:t>
            </a:r>
            <a:r>
              <a:rPr lang="en-CA" sz="1600" dirty="0" smtClean="0"/>
              <a:t/>
            </a:r>
            <a:br>
              <a:rPr lang="en-CA" sz="1600" dirty="0" smtClean="0"/>
            </a:br>
            <a:r>
              <a:rPr lang="en-CA" sz="1400" dirty="0" smtClean="0"/>
              <a:t>less than 80	Indigenous trips underdeveloped versus total trips</a:t>
            </a:r>
            <a:br>
              <a:rPr lang="en-CA" sz="1400" dirty="0" smtClean="0"/>
            </a:br>
            <a:r>
              <a:rPr lang="en-CA" sz="1400" dirty="0" smtClean="0"/>
              <a:t>80-120		Indigenous trips similar to total trips</a:t>
            </a:r>
            <a:br>
              <a:rPr lang="en-CA" sz="1400" dirty="0" smtClean="0"/>
            </a:br>
            <a:r>
              <a:rPr lang="en-CA" sz="1400" dirty="0" smtClean="0"/>
              <a:t>greater than 120	Indigenous trips overdeveloped versus total trips</a:t>
            </a:r>
            <a:endParaRPr lang="en-CA" sz="1400" b="1" dirty="0" smtClean="0">
              <a:latin typeface="Arial" panose="020B0604020202020204" pitchFamily="34" charset="0"/>
              <a:cs typeface="Arial" panose="020B0604020202020204" pitchFamily="34" charset="0"/>
            </a:endParaRPr>
          </a:p>
        </p:txBody>
      </p:sp>
      <p:sp>
        <p:nvSpPr>
          <p:cNvPr id="17411" name="Slide Number Placeholder 1"/>
          <p:cNvSpPr txBox="1">
            <a:spLocks/>
          </p:cNvSpPr>
          <p:nvPr/>
        </p:nvSpPr>
        <p:spPr bwMode="auto">
          <a:xfrm>
            <a:off x="25908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r" eaLnBrk="1" hangingPunct="1"/>
            <a:fld id="{61B569B4-A49C-455D-ABAB-8737F114C8AC}" type="slidenum">
              <a:rPr lang="en-CA" sz="1000">
                <a:solidFill>
                  <a:srgbClr val="660033"/>
                </a:solidFill>
              </a:rPr>
              <a:pPr algn="r" eaLnBrk="1" hangingPunct="1"/>
              <a:t>2</a:t>
            </a:fld>
            <a:endParaRPr lang="en-CA" sz="1000">
              <a:solidFill>
                <a:srgbClr val="660033"/>
              </a:solidFill>
            </a:endParaRPr>
          </a:p>
        </p:txBody>
      </p:sp>
    </p:spTree>
    <p:extLst>
      <p:ext uri="{BB962C8B-B14F-4D97-AF65-F5344CB8AC3E}">
        <p14:creationId xmlns:p14="http://schemas.microsoft.com/office/powerpoint/2010/main" val="2498248939"/>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52401" y="785813"/>
            <a:ext cx="8812212" cy="685800"/>
          </a:xfrm>
          <a:noFill/>
        </p:spPr>
        <p:txBody>
          <a:bodyPr/>
          <a:lstStyle/>
          <a:p>
            <a:pPr eaLnBrk="1" hangingPunct="1"/>
            <a:r>
              <a:rPr lang="en-CA" sz="2800" b="1" dirty="0" smtClean="0"/>
              <a:t>Domestic Indigenous Visitor’s Income</a:t>
            </a:r>
          </a:p>
        </p:txBody>
      </p:sp>
      <p:sp>
        <p:nvSpPr>
          <p:cNvPr id="19459" name="Rectangle 3"/>
          <p:cNvSpPr>
            <a:spLocks noGrp="1" noChangeArrowheads="1"/>
          </p:cNvSpPr>
          <p:nvPr>
            <p:ph type="body" sz="half" idx="3"/>
          </p:nvPr>
        </p:nvSpPr>
        <p:spPr>
          <a:xfrm>
            <a:off x="228600" y="4724400"/>
            <a:ext cx="8686800" cy="1447800"/>
          </a:xfrm>
        </p:spPr>
        <p:txBody>
          <a:bodyPr/>
          <a:lstStyle/>
          <a:p>
            <a:pPr eaLnBrk="1" hangingPunct="1">
              <a:lnSpc>
                <a:spcPct val="80000"/>
              </a:lnSpc>
            </a:pPr>
            <a:r>
              <a:rPr lang="en-CA" sz="1600" dirty="0" smtClean="0"/>
              <a:t>25% of Canadian Indigenous visitors in Ontario had a household income greater than $100,000 compared to 35% of total visitors</a:t>
            </a:r>
          </a:p>
          <a:p>
            <a:pPr eaLnBrk="1" hangingPunct="1">
              <a:lnSpc>
                <a:spcPct val="80000"/>
              </a:lnSpc>
            </a:pPr>
            <a:r>
              <a:rPr lang="en-CA" sz="1600" dirty="0" smtClean="0"/>
              <a:t>62% </a:t>
            </a:r>
            <a:r>
              <a:rPr lang="en-CA" sz="1600" dirty="0"/>
              <a:t>of Canadian </a:t>
            </a:r>
            <a:r>
              <a:rPr lang="en-CA" sz="1600" dirty="0" smtClean="0"/>
              <a:t>Indigenous </a:t>
            </a:r>
            <a:r>
              <a:rPr lang="en-CA" sz="1600" dirty="0"/>
              <a:t>visitors in Ontario had </a:t>
            </a:r>
            <a:r>
              <a:rPr lang="en-CA" sz="1600" dirty="0" smtClean="0"/>
              <a:t>a household income not stated </a:t>
            </a:r>
          </a:p>
          <a:p>
            <a:pPr eaLnBrk="1" hangingPunct="1">
              <a:lnSpc>
                <a:spcPct val="80000"/>
              </a:lnSpc>
            </a:pPr>
            <a:endParaRPr lang="en-CA" sz="1000" dirty="0" smtClean="0"/>
          </a:p>
        </p:txBody>
      </p:sp>
      <p:sp>
        <p:nvSpPr>
          <p:cNvPr id="19487"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711FCDD7-7873-4CB5-869B-2296EF8879A8}" type="slidenum">
              <a:rPr lang="en-CA" smtClean="0">
                <a:solidFill>
                  <a:srgbClr val="660033"/>
                </a:solidFill>
              </a:rPr>
              <a:pPr eaLnBrk="1" hangingPunct="1"/>
              <a:t>20</a:t>
            </a:fld>
            <a:endParaRPr lang="en-CA" smtClean="0">
              <a:solidFill>
                <a:srgbClr val="660033"/>
              </a:solidFill>
            </a:endParaRPr>
          </a:p>
        </p:txBody>
      </p:sp>
      <p:graphicFrame>
        <p:nvGraphicFramePr>
          <p:cNvPr id="2" name="Object 4"/>
          <p:cNvGraphicFramePr>
            <a:graphicFrameLocks noGrp="1" noChangeAspect="1"/>
          </p:cNvGraphicFramePr>
          <p:nvPr>
            <p:extLst>
              <p:ext uri="{D42A27DB-BD31-4B8C-83A1-F6EECF244321}">
                <p14:modId xmlns:p14="http://schemas.microsoft.com/office/powerpoint/2010/main" val="1257477981"/>
              </p:ext>
            </p:extLst>
          </p:nvPr>
        </p:nvGraphicFramePr>
        <p:xfrm>
          <a:off x="304800" y="1447800"/>
          <a:ext cx="3184525" cy="2925763"/>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 2015; </a:t>
            </a:r>
            <a:r>
              <a:rPr lang="en-CA" sz="1000" i="1" dirty="0"/>
              <a:t>Ontario Ministry of </a:t>
            </a:r>
            <a:r>
              <a:rPr lang="en-CA" sz="1000" i="1" dirty="0" smtClean="0"/>
              <a:t>Tourism, </a:t>
            </a:r>
            <a:r>
              <a:rPr lang="en-CA" sz="1000" i="1" dirty="0"/>
              <a:t>Culture and Sport </a:t>
            </a:r>
          </a:p>
        </p:txBody>
      </p:sp>
      <p:graphicFrame>
        <p:nvGraphicFramePr>
          <p:cNvPr id="11" name="Group 4"/>
          <p:cNvGraphicFramePr>
            <a:graphicFrameLocks/>
          </p:cNvGraphicFramePr>
          <p:nvPr>
            <p:extLst>
              <p:ext uri="{D42A27DB-BD31-4B8C-83A1-F6EECF244321}">
                <p14:modId xmlns:p14="http://schemas.microsoft.com/office/powerpoint/2010/main" val="3023734356"/>
              </p:ext>
            </p:extLst>
          </p:nvPr>
        </p:nvGraphicFramePr>
        <p:xfrm>
          <a:off x="7208700" y="2057400"/>
          <a:ext cx="1752600" cy="1646138"/>
        </p:xfrm>
        <a:graphic>
          <a:graphicData uri="http://schemas.openxmlformats.org/drawingml/2006/table">
            <a:tbl>
              <a:tblPr/>
              <a:tblGrid>
                <a:gridCol w="951598"/>
                <a:gridCol w="801002"/>
              </a:tblGrid>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Indigenous vs. Total</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Income Index</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4856">
                <a:tc>
                  <a:txBody>
                    <a:bodyPr/>
                    <a:lstStyle/>
                    <a:p>
                      <a:pPr marL="0" algn="ctr" defTabSz="914400" rtl="0" eaLnBrk="1" fontAlgn="b" latinLnBrk="0" hangingPunct="1"/>
                      <a:r>
                        <a:rPr lang="en-US" sz="1000" b="0" i="0" u="none" strike="noStrike" kern="1200" dirty="0">
                          <a:solidFill>
                            <a:srgbClr val="000000"/>
                          </a:solidFill>
                          <a:effectLst/>
                          <a:latin typeface="Arial" panose="020B0604020202020204" pitchFamily="34" charset="0"/>
                          <a:ea typeface="+mn-ea"/>
                          <a:cs typeface="Arial" panose="020B0604020202020204" pitchFamily="34" charset="0"/>
                        </a:rPr>
                        <a:t>&lt; $50 K</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27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marL="0" algn="ctr" defTabSz="914400" rtl="0" eaLnBrk="1" fontAlgn="b" latinLnBrk="0" hangingPunct="1"/>
                      <a:r>
                        <a:rPr lang="en-US" sz="1000" b="0" i="0" u="none" strike="noStrike" kern="1200" dirty="0">
                          <a:solidFill>
                            <a:srgbClr val="000000"/>
                          </a:solidFill>
                          <a:effectLst/>
                          <a:latin typeface="Arial" panose="020B0604020202020204" pitchFamily="34" charset="0"/>
                          <a:ea typeface="+mn-ea"/>
                          <a:cs typeface="Arial" panose="020B0604020202020204" pitchFamily="34" charset="0"/>
                        </a:rPr>
                        <a:t>$50 K- $75 K</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29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marL="0" algn="ctr" defTabSz="914400" rtl="0" eaLnBrk="1" fontAlgn="b" latinLnBrk="0" hangingPunct="1"/>
                      <a:r>
                        <a:rPr lang="en-US" sz="1000" b="0" i="0" u="none" strike="noStrike" kern="1200">
                          <a:solidFill>
                            <a:srgbClr val="000000"/>
                          </a:solidFill>
                          <a:effectLst/>
                          <a:latin typeface="Arial" panose="020B0604020202020204" pitchFamily="34" charset="0"/>
                          <a:ea typeface="+mn-ea"/>
                          <a:cs typeface="Arial" panose="020B0604020202020204" pitchFamily="34" charset="0"/>
                        </a:rPr>
                        <a:t>$75 K - $100 K</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23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370">
                <a:tc>
                  <a:txBody>
                    <a:bodyPr/>
                    <a:lstStyle/>
                    <a:p>
                      <a:pPr marL="0" algn="ctr" defTabSz="914400" rtl="0" eaLnBrk="1" fontAlgn="b" latinLnBrk="0" hangingPunct="1"/>
                      <a:r>
                        <a:rPr lang="en-US" sz="1000" b="0" i="0" u="none" strike="noStrike" kern="1200" dirty="0">
                          <a:solidFill>
                            <a:srgbClr val="000000"/>
                          </a:solidFill>
                          <a:effectLst/>
                          <a:latin typeface="Arial" panose="020B0604020202020204" pitchFamily="34" charset="0"/>
                          <a:ea typeface="+mn-ea"/>
                          <a:cs typeface="Arial" panose="020B0604020202020204" pitchFamily="34" charset="0"/>
                        </a:rPr>
                        <a:t>$100 K+</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70</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graphicFrame>
        <p:nvGraphicFramePr>
          <p:cNvPr id="12" name="Object 4"/>
          <p:cNvGraphicFramePr>
            <a:graphicFrameLocks noGrp="1" noChangeAspect="1"/>
          </p:cNvGraphicFramePr>
          <p:nvPr>
            <p:extLst>
              <p:ext uri="{D42A27DB-BD31-4B8C-83A1-F6EECF244321}">
                <p14:modId xmlns:p14="http://schemas.microsoft.com/office/powerpoint/2010/main" val="2328563227"/>
              </p:ext>
            </p:extLst>
          </p:nvPr>
        </p:nvGraphicFramePr>
        <p:xfrm>
          <a:off x="3733800" y="1524000"/>
          <a:ext cx="3184525" cy="29257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625911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52401" y="785813"/>
            <a:ext cx="8812212" cy="685800"/>
          </a:xfrm>
          <a:noFill/>
        </p:spPr>
        <p:txBody>
          <a:bodyPr/>
          <a:lstStyle/>
          <a:p>
            <a:pPr eaLnBrk="1" hangingPunct="1"/>
            <a:r>
              <a:rPr lang="en-CA" sz="2800" b="1" dirty="0" smtClean="0"/>
              <a:t>Domestic Indigenous Visitor’s Education</a:t>
            </a:r>
          </a:p>
        </p:txBody>
      </p:sp>
      <p:sp>
        <p:nvSpPr>
          <p:cNvPr id="19459" name="Rectangle 3"/>
          <p:cNvSpPr>
            <a:spLocks noGrp="1" noChangeArrowheads="1"/>
          </p:cNvSpPr>
          <p:nvPr>
            <p:ph type="body" sz="half" idx="3"/>
          </p:nvPr>
        </p:nvSpPr>
        <p:spPr>
          <a:xfrm>
            <a:off x="228600" y="5029200"/>
            <a:ext cx="8686800" cy="1143000"/>
          </a:xfrm>
        </p:spPr>
        <p:txBody>
          <a:bodyPr/>
          <a:lstStyle/>
          <a:p>
            <a:pPr eaLnBrk="1" hangingPunct="1">
              <a:lnSpc>
                <a:spcPct val="80000"/>
              </a:lnSpc>
            </a:pPr>
            <a:r>
              <a:rPr lang="en-CA" sz="1600" dirty="0" smtClean="0"/>
              <a:t>23% </a:t>
            </a:r>
            <a:r>
              <a:rPr lang="en-CA" sz="1600" dirty="0"/>
              <a:t>of Canadian </a:t>
            </a:r>
            <a:r>
              <a:rPr lang="en-CA" sz="1600" dirty="0" smtClean="0"/>
              <a:t>Indigenous </a:t>
            </a:r>
            <a:r>
              <a:rPr lang="en-CA" sz="1600" dirty="0"/>
              <a:t>visitors in Ontario </a:t>
            </a:r>
            <a:r>
              <a:rPr lang="en-CA" sz="1600" dirty="0" smtClean="0"/>
              <a:t>had a university degree compared with 32% of total visits</a:t>
            </a:r>
          </a:p>
          <a:p>
            <a:pPr marL="0" indent="0" eaLnBrk="1" hangingPunct="1">
              <a:lnSpc>
                <a:spcPct val="80000"/>
              </a:lnSpc>
              <a:buNone/>
            </a:pPr>
            <a:endParaRPr lang="en-CA" sz="1600" dirty="0"/>
          </a:p>
          <a:p>
            <a:pPr eaLnBrk="1" hangingPunct="1">
              <a:lnSpc>
                <a:spcPct val="80000"/>
              </a:lnSpc>
            </a:pPr>
            <a:endParaRPr lang="en-CA" sz="1000" dirty="0" smtClean="0"/>
          </a:p>
        </p:txBody>
      </p:sp>
      <p:sp>
        <p:nvSpPr>
          <p:cNvPr id="19487"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711FCDD7-7873-4CB5-869B-2296EF8879A8}" type="slidenum">
              <a:rPr lang="en-CA" smtClean="0">
                <a:solidFill>
                  <a:srgbClr val="660033"/>
                </a:solidFill>
              </a:rPr>
              <a:pPr eaLnBrk="1" hangingPunct="1"/>
              <a:t>21</a:t>
            </a:fld>
            <a:endParaRPr lang="en-CA" smtClean="0">
              <a:solidFill>
                <a:srgbClr val="660033"/>
              </a:solidFill>
            </a:endParaRPr>
          </a:p>
        </p:txBody>
      </p:sp>
      <p:graphicFrame>
        <p:nvGraphicFramePr>
          <p:cNvPr id="3" name="Object 6"/>
          <p:cNvGraphicFramePr>
            <a:graphicFrameLocks noGrp="1" noChangeAspect="1"/>
          </p:cNvGraphicFramePr>
          <p:nvPr>
            <p:extLst>
              <p:ext uri="{D42A27DB-BD31-4B8C-83A1-F6EECF244321}">
                <p14:modId xmlns:p14="http://schemas.microsoft.com/office/powerpoint/2010/main" val="2214193022"/>
              </p:ext>
            </p:extLst>
          </p:nvPr>
        </p:nvGraphicFramePr>
        <p:xfrm>
          <a:off x="3886200" y="1676400"/>
          <a:ext cx="3530600" cy="3224213"/>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solidFill>
                  <a:srgbClr val="000000"/>
                </a:solidFill>
              </a:rPr>
              <a:t>Source: Statistics </a:t>
            </a:r>
            <a:r>
              <a:rPr lang="en-CA" sz="1000" i="1" dirty="0" smtClean="0">
                <a:solidFill>
                  <a:srgbClr val="000000"/>
                </a:solidFill>
              </a:rPr>
              <a:t>Canada’s </a:t>
            </a:r>
            <a:r>
              <a:rPr lang="en-CA" sz="1000" i="1" dirty="0">
                <a:solidFill>
                  <a:srgbClr val="000000"/>
                </a:solidFill>
              </a:rPr>
              <a:t>Travel Survey of the Residents of Canada </a:t>
            </a:r>
            <a:r>
              <a:rPr lang="en-CA" sz="1000" i="1" dirty="0" smtClean="0">
                <a:solidFill>
                  <a:srgbClr val="000000"/>
                </a:solidFill>
              </a:rPr>
              <a:t> 2015; </a:t>
            </a:r>
            <a:r>
              <a:rPr lang="en-CA" sz="1000" i="1" dirty="0">
                <a:solidFill>
                  <a:srgbClr val="000000"/>
                </a:solidFill>
              </a:rPr>
              <a:t>Ontario Ministry of </a:t>
            </a:r>
            <a:r>
              <a:rPr lang="en-CA" sz="1000" i="1" dirty="0" smtClean="0">
                <a:solidFill>
                  <a:srgbClr val="000000"/>
                </a:solidFill>
              </a:rPr>
              <a:t>Tourism, </a:t>
            </a:r>
            <a:r>
              <a:rPr lang="en-CA" sz="1000" i="1" dirty="0">
                <a:solidFill>
                  <a:srgbClr val="000000"/>
                </a:solidFill>
              </a:rPr>
              <a:t>Culture and Sport </a:t>
            </a:r>
          </a:p>
        </p:txBody>
      </p:sp>
      <p:graphicFrame>
        <p:nvGraphicFramePr>
          <p:cNvPr id="9" name="Group 4"/>
          <p:cNvGraphicFramePr>
            <a:graphicFrameLocks/>
          </p:cNvGraphicFramePr>
          <p:nvPr>
            <p:extLst>
              <p:ext uri="{D42A27DB-BD31-4B8C-83A1-F6EECF244321}">
                <p14:modId xmlns:p14="http://schemas.microsoft.com/office/powerpoint/2010/main" val="3547226159"/>
              </p:ext>
            </p:extLst>
          </p:nvPr>
        </p:nvGraphicFramePr>
        <p:xfrm>
          <a:off x="7086600" y="2362200"/>
          <a:ext cx="1752600" cy="1676568"/>
        </p:xfrm>
        <a:graphic>
          <a:graphicData uri="http://schemas.openxmlformats.org/drawingml/2006/table">
            <a:tbl>
              <a:tblPr/>
              <a:tblGrid>
                <a:gridCol w="951598"/>
                <a:gridCol w="801002"/>
              </a:tblGrid>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Indigenous vs. Ontario</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Education Index</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4856">
                <a:tc>
                  <a:txBody>
                    <a:bodyPr/>
                    <a:lstStyle/>
                    <a:p>
                      <a:pPr algn="l" fontAlgn="b"/>
                      <a:r>
                        <a:rPr lang="en-US" sz="1000" b="0" i="0" u="none" strike="noStrike" dirty="0">
                          <a:solidFill>
                            <a:srgbClr val="000000"/>
                          </a:solidFill>
                          <a:effectLst/>
                          <a:latin typeface="Arial" panose="020B0604020202020204" pitchFamily="34" charset="0"/>
                          <a:cs typeface="Arial" panose="020B0604020202020204" pitchFamily="34" charset="0"/>
                        </a:rPr>
                        <a:t>&lt; High School </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38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algn="l" fontAlgn="b"/>
                      <a:r>
                        <a:rPr lang="en-US" sz="1000" b="0" i="0" u="none" strike="noStrike" dirty="0">
                          <a:solidFill>
                            <a:srgbClr val="000000"/>
                          </a:solidFill>
                          <a:effectLst/>
                          <a:latin typeface="Arial" panose="020B0604020202020204" pitchFamily="34" charset="0"/>
                          <a:cs typeface="Arial" panose="020B0604020202020204" pitchFamily="34" charset="0"/>
                        </a:rPr>
                        <a:t>High School</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310</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algn="l" fontAlgn="b"/>
                      <a:r>
                        <a:rPr lang="en-US" sz="1000" b="0" i="0" u="none" strike="noStrike" dirty="0">
                          <a:solidFill>
                            <a:srgbClr val="000000"/>
                          </a:solidFill>
                          <a:effectLst/>
                          <a:latin typeface="Arial" panose="020B0604020202020204" pitchFamily="34" charset="0"/>
                          <a:cs typeface="Arial" panose="020B0604020202020204" pitchFamily="34" charset="0"/>
                        </a:rPr>
                        <a:t>Some post-secondary </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24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370">
                <a:tc>
                  <a:txBody>
                    <a:bodyPr/>
                    <a:lstStyle/>
                    <a:p>
                      <a:pPr algn="l" fontAlgn="b"/>
                      <a:r>
                        <a:rPr lang="en-US" sz="1000" b="0" i="0" u="none" strike="noStrike" dirty="0">
                          <a:solidFill>
                            <a:srgbClr val="000000"/>
                          </a:solidFill>
                          <a:effectLst/>
                          <a:latin typeface="Arial" panose="020B0604020202020204" pitchFamily="34" charset="0"/>
                          <a:cs typeface="Arial" panose="020B0604020202020204" pitchFamily="34" charset="0"/>
                        </a:rPr>
                        <a:t>University degree </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71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graphicFrame>
        <p:nvGraphicFramePr>
          <p:cNvPr id="13" name="Object 6"/>
          <p:cNvGraphicFramePr>
            <a:graphicFrameLocks noGrp="1" noChangeAspect="1"/>
          </p:cNvGraphicFramePr>
          <p:nvPr>
            <p:extLst>
              <p:ext uri="{D42A27DB-BD31-4B8C-83A1-F6EECF244321}">
                <p14:modId xmlns:p14="http://schemas.microsoft.com/office/powerpoint/2010/main" val="1571268089"/>
              </p:ext>
            </p:extLst>
          </p:nvPr>
        </p:nvGraphicFramePr>
        <p:xfrm>
          <a:off x="292100" y="1676400"/>
          <a:ext cx="3530600" cy="32242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864204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Indigenous Summary</a:t>
            </a:r>
          </a:p>
        </p:txBody>
      </p:sp>
      <p:sp>
        <p:nvSpPr>
          <p:cNvPr id="35843" name="Rectangle 3"/>
          <p:cNvSpPr>
            <a:spLocks noGrp="1" noChangeArrowheads="1"/>
          </p:cNvSpPr>
          <p:nvPr>
            <p:ph type="body" idx="1"/>
          </p:nvPr>
        </p:nvSpPr>
        <p:spPr>
          <a:xfrm>
            <a:off x="457200" y="1716088"/>
            <a:ext cx="8458200" cy="4302125"/>
          </a:xfrm>
        </p:spPr>
        <p:txBody>
          <a:bodyPr/>
          <a:lstStyle/>
          <a:p>
            <a:pPr eaLnBrk="1" hangingPunct="1">
              <a:lnSpc>
                <a:spcPct val="80000"/>
              </a:lnSpc>
              <a:spcAft>
                <a:spcPct val="50000"/>
              </a:spcAft>
            </a:pPr>
            <a:r>
              <a:rPr lang="en-CA" sz="2000" dirty="0"/>
              <a:t>In </a:t>
            </a:r>
            <a:r>
              <a:rPr lang="en-CA" sz="2000" dirty="0" smtClean="0"/>
              <a:t>2015, </a:t>
            </a:r>
            <a:r>
              <a:rPr lang="en-CA" sz="2000" dirty="0"/>
              <a:t>there were </a:t>
            </a:r>
            <a:r>
              <a:rPr lang="en-CA" sz="2000" dirty="0" smtClean="0"/>
              <a:t>249,000 Indigenous </a:t>
            </a:r>
            <a:r>
              <a:rPr lang="en-CA" sz="2000" dirty="0"/>
              <a:t>visits in Ontario, representing </a:t>
            </a:r>
            <a:r>
              <a:rPr lang="en-CA" sz="2000" dirty="0" smtClean="0"/>
              <a:t>0.2% </a:t>
            </a:r>
            <a:r>
              <a:rPr lang="en-CA" sz="2000" dirty="0"/>
              <a:t>of total </a:t>
            </a:r>
            <a:r>
              <a:rPr lang="en-CA" sz="2000" dirty="0" smtClean="0"/>
              <a:t>visits in </a:t>
            </a:r>
            <a:r>
              <a:rPr lang="en-CA" sz="2000" dirty="0"/>
              <a:t>Ontario. </a:t>
            </a:r>
            <a:r>
              <a:rPr lang="en-CA" sz="2000" dirty="0" smtClean="0"/>
              <a:t>Indigenous visitors spent $69 </a:t>
            </a:r>
            <a:r>
              <a:rPr lang="en-CA" sz="2000" dirty="0"/>
              <a:t>m</a:t>
            </a:r>
            <a:r>
              <a:rPr lang="en-CA" sz="2000" dirty="0" smtClean="0"/>
              <a:t>illion</a:t>
            </a:r>
            <a:r>
              <a:rPr lang="en-CA" sz="2000" dirty="0"/>
              <a:t>, or </a:t>
            </a:r>
            <a:r>
              <a:rPr lang="en-CA" sz="2000" dirty="0" smtClean="0"/>
              <a:t>0.3% </a:t>
            </a:r>
            <a:r>
              <a:rPr lang="en-CA" sz="2000" dirty="0"/>
              <a:t>of total visitor spending in Ontario. </a:t>
            </a:r>
            <a:endParaRPr lang="en-CA" sz="2000" dirty="0" smtClean="0"/>
          </a:p>
          <a:p>
            <a:pPr eaLnBrk="1" hangingPunct="1">
              <a:lnSpc>
                <a:spcPct val="80000"/>
              </a:lnSpc>
              <a:spcAft>
                <a:spcPct val="50000"/>
              </a:spcAft>
            </a:pPr>
            <a:r>
              <a:rPr lang="en-CA" sz="2000" dirty="0" smtClean="0"/>
              <a:t>Ontario </a:t>
            </a:r>
            <a:r>
              <a:rPr lang="en-CA" sz="2000" dirty="0"/>
              <a:t>residents accounted for </a:t>
            </a:r>
            <a:r>
              <a:rPr lang="en-CA" sz="2000" dirty="0" smtClean="0"/>
              <a:t>80% </a:t>
            </a:r>
            <a:r>
              <a:rPr lang="en-CA" sz="2000" dirty="0"/>
              <a:t>of visits and </a:t>
            </a:r>
            <a:r>
              <a:rPr lang="en-CA" sz="2000" dirty="0" smtClean="0"/>
              <a:t>38% of spending</a:t>
            </a:r>
            <a:r>
              <a:rPr lang="en-CA" sz="2000" dirty="0"/>
              <a:t>, residents of Other Canada accounted for </a:t>
            </a:r>
            <a:r>
              <a:rPr lang="en-CA" sz="2000" dirty="0" smtClean="0"/>
              <a:t>6% </a:t>
            </a:r>
            <a:r>
              <a:rPr lang="en-CA" sz="2000" dirty="0"/>
              <a:t>of visits and </a:t>
            </a:r>
            <a:r>
              <a:rPr lang="en-CA" sz="2000" dirty="0" smtClean="0"/>
              <a:t>10% </a:t>
            </a:r>
            <a:r>
              <a:rPr lang="en-CA" sz="2000" dirty="0"/>
              <a:t>of spending, U.S. visitors represented </a:t>
            </a:r>
            <a:r>
              <a:rPr lang="en-CA" sz="2000" dirty="0" smtClean="0"/>
              <a:t>7% </a:t>
            </a:r>
            <a:r>
              <a:rPr lang="en-CA" sz="2000" dirty="0"/>
              <a:t>of visits and </a:t>
            </a:r>
            <a:r>
              <a:rPr lang="en-CA" sz="2000" dirty="0" smtClean="0"/>
              <a:t>28% </a:t>
            </a:r>
            <a:r>
              <a:rPr lang="en-CA" sz="2000" dirty="0"/>
              <a:t>of expenditures, and overseas visitors accounted for </a:t>
            </a:r>
            <a:r>
              <a:rPr lang="en-CA" sz="2000" dirty="0" smtClean="0"/>
              <a:t>7% </a:t>
            </a:r>
            <a:r>
              <a:rPr lang="en-CA" sz="2000" dirty="0"/>
              <a:t>of visits and </a:t>
            </a:r>
            <a:r>
              <a:rPr lang="en-CA" sz="2000" dirty="0" smtClean="0"/>
              <a:t>24% </a:t>
            </a:r>
            <a:r>
              <a:rPr lang="en-CA" sz="2000" dirty="0"/>
              <a:t>of spending</a:t>
            </a:r>
          </a:p>
          <a:p>
            <a:pPr lvl="0" eaLnBrk="1" hangingPunct="1">
              <a:lnSpc>
                <a:spcPct val="80000"/>
              </a:lnSpc>
              <a:spcAft>
                <a:spcPct val="50000"/>
              </a:spcAft>
            </a:pPr>
            <a:r>
              <a:rPr lang="en-CA" sz="2000" kern="1200" dirty="0">
                <a:solidFill>
                  <a:srgbClr val="000000"/>
                </a:solidFill>
                <a:latin typeface="Arial" charset="0"/>
              </a:rPr>
              <a:t>64% Indigenous visitors from Ontario are from Region 7 compared to 8% of total visits, 8% from Region 13 (5% total visits), and 8% from Region 3 (11% total visits</a:t>
            </a:r>
            <a:r>
              <a:rPr lang="en-CA" sz="2000" kern="1200" dirty="0" smtClean="0">
                <a:solidFill>
                  <a:srgbClr val="000000"/>
                </a:solidFill>
                <a:latin typeface="Arial" charset="0"/>
              </a:rPr>
              <a:t>)</a:t>
            </a:r>
            <a:endParaRPr lang="en-CA" sz="2000" dirty="0">
              <a:solidFill>
                <a:srgbClr val="FF0000"/>
              </a:solidFill>
            </a:endParaRPr>
          </a:p>
          <a:p>
            <a:pPr eaLnBrk="1" hangingPunct="1">
              <a:lnSpc>
                <a:spcPct val="80000"/>
              </a:lnSpc>
              <a:spcAft>
                <a:spcPct val="50000"/>
              </a:spcAft>
            </a:pPr>
            <a:r>
              <a:rPr lang="en-CA" sz="2000" dirty="0"/>
              <a:t>51% of Indigenous visits took place in Region 7 compared to 9% of total visits, 13% in Region 13 (6% total), and 12% in Region 5 (20% </a:t>
            </a:r>
            <a:r>
              <a:rPr lang="en-CA" sz="2000" dirty="0" smtClean="0"/>
              <a:t>total)</a:t>
            </a:r>
            <a:endParaRPr lang="en-CA" sz="2000" dirty="0">
              <a:solidFill>
                <a:srgbClr val="FF0000"/>
              </a:solidFill>
            </a:endParaRPr>
          </a:p>
        </p:txBody>
      </p:sp>
      <p:sp>
        <p:nvSpPr>
          <p:cNvPr id="35844"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D62D5543-2390-4424-89E6-F01913145925}" type="slidenum">
              <a:rPr lang="en-CA" smtClean="0">
                <a:solidFill>
                  <a:srgbClr val="660033"/>
                </a:solidFill>
              </a:rPr>
              <a:pPr eaLnBrk="1" hangingPunct="1"/>
              <a:t>22</a:t>
            </a:fld>
            <a:endParaRPr lang="en-CA" smtClean="0">
              <a:solidFill>
                <a:srgbClr val="660033"/>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Indigenous Summary</a:t>
            </a:r>
          </a:p>
        </p:txBody>
      </p:sp>
      <p:sp>
        <p:nvSpPr>
          <p:cNvPr id="35843" name="Rectangle 3"/>
          <p:cNvSpPr>
            <a:spLocks noGrp="1" noChangeArrowheads="1"/>
          </p:cNvSpPr>
          <p:nvPr>
            <p:ph type="body" idx="1"/>
          </p:nvPr>
        </p:nvSpPr>
        <p:spPr>
          <a:xfrm>
            <a:off x="457200" y="1716088"/>
            <a:ext cx="8458200" cy="4302125"/>
          </a:xfrm>
        </p:spPr>
        <p:txBody>
          <a:bodyPr/>
          <a:lstStyle/>
          <a:p>
            <a:pPr eaLnBrk="1" hangingPunct="1">
              <a:lnSpc>
                <a:spcPct val="80000"/>
              </a:lnSpc>
              <a:spcAft>
                <a:spcPct val="50000"/>
              </a:spcAft>
            </a:pPr>
            <a:r>
              <a:rPr lang="en-CA" sz="2000" dirty="0"/>
              <a:t>The majority (95%) of Indigenous visits were overnight visits.  For comparison, 36% of total visits in Ontario were overnight visits. The average number of nights spent on Indigenous visits was 2.9, below Ontario’s average of 3.2 nights</a:t>
            </a:r>
          </a:p>
          <a:p>
            <a:pPr eaLnBrk="1" hangingPunct="1">
              <a:lnSpc>
                <a:spcPct val="80000"/>
              </a:lnSpc>
              <a:spcAft>
                <a:spcPct val="50000"/>
              </a:spcAft>
            </a:pPr>
            <a:r>
              <a:rPr lang="en-CA" sz="2000" dirty="0"/>
              <a:t>Indigenous visitors spent an average of $279/trip ($179/trip for total trips)</a:t>
            </a:r>
          </a:p>
          <a:p>
            <a:pPr eaLnBrk="1" hangingPunct="1">
              <a:lnSpc>
                <a:spcPct val="80000"/>
              </a:lnSpc>
              <a:spcAft>
                <a:spcPct val="50000"/>
              </a:spcAft>
            </a:pPr>
            <a:r>
              <a:rPr lang="en-CA" sz="2000" dirty="0"/>
              <a:t>The largest proportions of expenditures were spent on Transportation (32% Indigenous, 36% total), and Food &amp; Beverage (25% Indigenous, 27% total). Indigenous visitors spent a larger proportion on accommodations, 24%, than total visitors, 17%</a:t>
            </a:r>
          </a:p>
          <a:p>
            <a:pPr eaLnBrk="1" hangingPunct="1">
              <a:lnSpc>
                <a:spcPct val="80000"/>
              </a:lnSpc>
              <a:spcAft>
                <a:spcPct val="50000"/>
              </a:spcAft>
            </a:pPr>
            <a:r>
              <a:rPr lang="en-CA" sz="2000" dirty="0"/>
              <a:t>Indigenous visitors participate in a variety of activities with 24% going to a park, 31% boating, and 20% visiting a museum/art gallery</a:t>
            </a:r>
          </a:p>
          <a:p>
            <a:pPr eaLnBrk="1" hangingPunct="1">
              <a:lnSpc>
                <a:spcPct val="80000"/>
              </a:lnSpc>
              <a:spcAft>
                <a:spcPct val="50000"/>
              </a:spcAft>
            </a:pPr>
            <a:r>
              <a:rPr lang="en-CA" sz="2000" dirty="0"/>
              <a:t>Most trips were VFR trips (67% compared to 46% of total trips)</a:t>
            </a:r>
          </a:p>
          <a:p>
            <a:pPr eaLnBrk="1" hangingPunct="1">
              <a:lnSpc>
                <a:spcPct val="80000"/>
              </a:lnSpc>
              <a:spcAft>
                <a:spcPct val="50000"/>
              </a:spcAft>
            </a:pPr>
            <a:endParaRPr lang="en-CA" sz="2000" dirty="0">
              <a:solidFill>
                <a:srgbClr val="FF0000"/>
              </a:solidFill>
            </a:endParaRPr>
          </a:p>
          <a:p>
            <a:pPr marL="0" indent="0" eaLnBrk="1" hangingPunct="1">
              <a:lnSpc>
                <a:spcPct val="80000"/>
              </a:lnSpc>
              <a:spcAft>
                <a:spcPct val="50000"/>
              </a:spcAft>
              <a:buNone/>
            </a:pPr>
            <a:endParaRPr lang="en-CA" sz="2000" dirty="0"/>
          </a:p>
          <a:p>
            <a:pPr eaLnBrk="1" hangingPunct="1">
              <a:lnSpc>
                <a:spcPct val="80000"/>
              </a:lnSpc>
              <a:spcAft>
                <a:spcPct val="50000"/>
              </a:spcAft>
            </a:pPr>
            <a:endParaRPr lang="en-CA" sz="2000" dirty="0"/>
          </a:p>
        </p:txBody>
      </p:sp>
      <p:sp>
        <p:nvSpPr>
          <p:cNvPr id="35844"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D62D5543-2390-4424-89E6-F01913145925}" type="slidenum">
              <a:rPr lang="en-CA" smtClean="0">
                <a:solidFill>
                  <a:srgbClr val="660033"/>
                </a:solidFill>
              </a:rPr>
              <a:pPr eaLnBrk="1" hangingPunct="1"/>
              <a:t>23</a:t>
            </a:fld>
            <a:endParaRPr lang="en-CA" smtClean="0">
              <a:solidFill>
                <a:srgbClr val="660033"/>
              </a:solidFill>
            </a:endParaRPr>
          </a:p>
        </p:txBody>
      </p:sp>
    </p:spTree>
    <p:extLst>
      <p:ext uri="{BB962C8B-B14F-4D97-AF65-F5344CB8AC3E}">
        <p14:creationId xmlns:p14="http://schemas.microsoft.com/office/powerpoint/2010/main" val="34079133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Indigenous Summary</a:t>
            </a:r>
          </a:p>
        </p:txBody>
      </p:sp>
      <p:sp>
        <p:nvSpPr>
          <p:cNvPr id="36867" name="Rectangle 3"/>
          <p:cNvSpPr>
            <a:spLocks noGrp="1" noChangeArrowheads="1"/>
          </p:cNvSpPr>
          <p:nvPr>
            <p:ph type="body" idx="1"/>
          </p:nvPr>
        </p:nvSpPr>
        <p:spPr>
          <a:xfrm>
            <a:off x="228600" y="1371600"/>
            <a:ext cx="8763000" cy="4267200"/>
          </a:xfrm>
        </p:spPr>
        <p:txBody>
          <a:bodyPr/>
          <a:lstStyle/>
          <a:p>
            <a:pPr eaLnBrk="1" hangingPunct="1">
              <a:lnSpc>
                <a:spcPct val="80000"/>
              </a:lnSpc>
            </a:pPr>
            <a:r>
              <a:rPr lang="en-CA" sz="2000" dirty="0"/>
              <a:t>24% of overnight Indigenous visits were spent at commercial accommodations compared to 26% of total visits. 9% of overnight Indigenous visits were spent in camping/RV facilities versus 5% of total visits</a:t>
            </a:r>
          </a:p>
          <a:p>
            <a:pPr eaLnBrk="1" hangingPunct="1">
              <a:lnSpc>
                <a:spcPct val="90000"/>
              </a:lnSpc>
              <a:spcAft>
                <a:spcPct val="50000"/>
              </a:spcAft>
            </a:pPr>
            <a:r>
              <a:rPr lang="en-CA" sz="2000" dirty="0"/>
              <a:t>The largest proportions of trips occurred in Apr-Jun (61% Indigenous </a:t>
            </a:r>
            <a:r>
              <a:rPr lang="en-CA" sz="2000" dirty="0" err="1"/>
              <a:t>vs</a:t>
            </a:r>
            <a:r>
              <a:rPr lang="en-CA" sz="2000" dirty="0"/>
              <a:t> 26% total) and Jul-Sep (23% Indigenous </a:t>
            </a:r>
            <a:r>
              <a:rPr lang="en-CA" sz="2000" dirty="0" err="1"/>
              <a:t>vs</a:t>
            </a:r>
            <a:r>
              <a:rPr lang="en-CA" sz="2000" dirty="0"/>
              <a:t> 31% total</a:t>
            </a:r>
            <a:r>
              <a:rPr lang="en-CA" sz="2000" dirty="0" smtClean="0"/>
              <a:t>)</a:t>
            </a:r>
            <a:endParaRPr lang="en-CA" sz="2000" dirty="0"/>
          </a:p>
          <a:p>
            <a:pPr eaLnBrk="1" hangingPunct="1">
              <a:lnSpc>
                <a:spcPct val="90000"/>
              </a:lnSpc>
              <a:spcAft>
                <a:spcPct val="50000"/>
              </a:spcAft>
            </a:pPr>
            <a:r>
              <a:rPr lang="en-CA" sz="2000" dirty="0"/>
              <a:t>80% of Indigenous visits were among groups of 2 people compared to 38% of total visits</a:t>
            </a:r>
            <a:r>
              <a:rPr lang="en-CA" sz="2000" dirty="0" smtClean="0"/>
              <a:t>. </a:t>
            </a:r>
            <a:r>
              <a:rPr lang="en-CA" sz="2000" dirty="0"/>
              <a:t>5% of Indigenous visits included children less than total visits, </a:t>
            </a:r>
            <a:r>
              <a:rPr lang="en-CA" sz="2000" dirty="0" smtClean="0"/>
              <a:t>12%</a:t>
            </a:r>
            <a:endParaRPr lang="en-CA" sz="2000" dirty="0"/>
          </a:p>
          <a:p>
            <a:pPr eaLnBrk="1" hangingPunct="1">
              <a:lnSpc>
                <a:spcPct val="90000"/>
              </a:lnSpc>
              <a:spcAft>
                <a:spcPct val="50000"/>
              </a:spcAft>
            </a:pPr>
            <a:r>
              <a:rPr lang="en-CA" sz="2000" dirty="0"/>
              <a:t>25% of Canadian Indigenous visitors in Ontario had a household income greater than $100,000 compared to 35% of total visitors. 62% of Canadian Indigenous visitors in Ontario had a household income not stated </a:t>
            </a:r>
          </a:p>
          <a:p>
            <a:pPr eaLnBrk="1" hangingPunct="1">
              <a:lnSpc>
                <a:spcPct val="90000"/>
              </a:lnSpc>
              <a:spcAft>
                <a:spcPct val="50000"/>
              </a:spcAft>
            </a:pPr>
            <a:r>
              <a:rPr lang="en-CA" sz="2000" dirty="0"/>
              <a:t>23% of Canadian Indigenous visitors in Ontario had a university degree compared with 32% of total visits</a:t>
            </a:r>
          </a:p>
          <a:p>
            <a:pPr eaLnBrk="1" hangingPunct="1">
              <a:lnSpc>
                <a:spcPct val="90000"/>
              </a:lnSpc>
              <a:spcAft>
                <a:spcPct val="50000"/>
              </a:spcAft>
            </a:pPr>
            <a:endParaRPr lang="en-CA" sz="2000" dirty="0"/>
          </a:p>
          <a:p>
            <a:pPr eaLnBrk="1" hangingPunct="1">
              <a:lnSpc>
                <a:spcPct val="90000"/>
              </a:lnSpc>
              <a:spcAft>
                <a:spcPct val="50000"/>
              </a:spcAft>
            </a:pPr>
            <a:endParaRPr lang="en-CA" sz="2000" dirty="0"/>
          </a:p>
          <a:p>
            <a:pPr eaLnBrk="1" hangingPunct="1">
              <a:lnSpc>
                <a:spcPct val="90000"/>
              </a:lnSpc>
              <a:spcAft>
                <a:spcPct val="50000"/>
              </a:spcAft>
            </a:pPr>
            <a:endParaRPr lang="en-CA" sz="2000" dirty="0"/>
          </a:p>
          <a:p>
            <a:pPr eaLnBrk="1" hangingPunct="1">
              <a:lnSpc>
                <a:spcPct val="90000"/>
              </a:lnSpc>
              <a:spcAft>
                <a:spcPct val="50000"/>
              </a:spcAft>
            </a:pPr>
            <a:endParaRPr lang="en-CA" sz="2000" dirty="0"/>
          </a:p>
        </p:txBody>
      </p:sp>
      <p:sp>
        <p:nvSpPr>
          <p:cNvPr id="36868"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E6F00DB5-3422-492A-8704-19535A9D2391}" type="slidenum">
              <a:rPr lang="en-CA" smtClean="0">
                <a:solidFill>
                  <a:srgbClr val="660033"/>
                </a:solidFill>
              </a:rPr>
              <a:pPr eaLnBrk="1" hangingPunct="1"/>
              <a:t>24</a:t>
            </a:fld>
            <a:endParaRPr lang="en-CA" smtClean="0">
              <a:solidFill>
                <a:srgbClr val="660033"/>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784225"/>
            <a:ext cx="8229600" cy="685800"/>
          </a:xfrm>
          <a:noFill/>
        </p:spPr>
        <p:txBody>
          <a:bodyPr/>
          <a:lstStyle/>
          <a:p>
            <a:pPr eaLnBrk="1" hangingPunct="1"/>
            <a:r>
              <a:rPr lang="en-CA" sz="2800" b="1" dirty="0" smtClean="0"/>
              <a:t>Visits and Spending</a:t>
            </a:r>
          </a:p>
        </p:txBody>
      </p:sp>
      <p:sp>
        <p:nvSpPr>
          <p:cNvPr id="18435" name="Rectangle 3"/>
          <p:cNvSpPr>
            <a:spLocks noGrp="1" noChangeArrowheads="1"/>
          </p:cNvSpPr>
          <p:nvPr>
            <p:ph type="body" sz="half" idx="2"/>
          </p:nvPr>
        </p:nvSpPr>
        <p:spPr>
          <a:xfrm>
            <a:off x="228600" y="4173538"/>
            <a:ext cx="8686800" cy="1693862"/>
          </a:xfrm>
        </p:spPr>
        <p:txBody>
          <a:bodyPr/>
          <a:lstStyle/>
          <a:p>
            <a:pPr eaLnBrk="1" hangingPunct="1">
              <a:lnSpc>
                <a:spcPct val="90000"/>
              </a:lnSpc>
            </a:pPr>
            <a:r>
              <a:rPr lang="en-CA" sz="1600" dirty="0" smtClean="0"/>
              <a:t>In 2015, there were 249,000 Indigenous visits in Ontario, representing 0.2% of total visits in Ontario </a:t>
            </a:r>
          </a:p>
          <a:p>
            <a:pPr eaLnBrk="1" hangingPunct="1">
              <a:lnSpc>
                <a:spcPct val="90000"/>
              </a:lnSpc>
            </a:pPr>
            <a:r>
              <a:rPr lang="en-CA" sz="1600" dirty="0" smtClean="0"/>
              <a:t>Indigenous visitors spent $69 million, accounting for 0.3% of total visitor spending in Ontario</a:t>
            </a:r>
          </a:p>
          <a:p>
            <a:pPr eaLnBrk="1" hangingPunct="1">
              <a:lnSpc>
                <a:spcPct val="90000"/>
              </a:lnSpc>
              <a:buFontTx/>
              <a:buNone/>
            </a:pPr>
            <a:endParaRPr lang="en-CA" sz="1600" dirty="0" smtClean="0"/>
          </a:p>
          <a:p>
            <a:pPr eaLnBrk="1" hangingPunct="1">
              <a:lnSpc>
                <a:spcPct val="90000"/>
              </a:lnSpc>
              <a:spcBef>
                <a:spcPct val="50000"/>
              </a:spcBef>
            </a:pPr>
            <a:endParaRPr lang="en-CA" sz="2800" dirty="0" smtClean="0"/>
          </a:p>
        </p:txBody>
      </p:sp>
      <p:graphicFrame>
        <p:nvGraphicFramePr>
          <p:cNvPr id="471069" name="Group 29"/>
          <p:cNvGraphicFramePr>
            <a:graphicFrameLocks noGrp="1"/>
          </p:cNvGraphicFramePr>
          <p:nvPr>
            <p:ph sz="half" idx="1"/>
            <p:extLst>
              <p:ext uri="{D42A27DB-BD31-4B8C-83A1-F6EECF244321}">
                <p14:modId xmlns:p14="http://schemas.microsoft.com/office/powerpoint/2010/main" val="2699939397"/>
              </p:ext>
            </p:extLst>
          </p:nvPr>
        </p:nvGraphicFramePr>
        <p:xfrm>
          <a:off x="457200" y="1627188"/>
          <a:ext cx="8229600" cy="2049464"/>
        </p:xfrm>
        <a:graphic>
          <a:graphicData uri="http://schemas.openxmlformats.org/drawingml/2006/table">
            <a:tbl>
              <a:tblPr/>
              <a:tblGrid>
                <a:gridCol w="3100388"/>
                <a:gridCol w="2386012"/>
                <a:gridCol w="2743200"/>
              </a:tblGrid>
              <a:tr h="56074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Region</a:t>
                      </a:r>
                    </a:p>
                  </a:txBody>
                  <a:tcPr marT="45679" marB="456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Visits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(millions)</a:t>
                      </a:r>
                      <a:endParaRPr kumimoji="0" lang="en-CA" sz="1400" b="1" i="0" u="none" strike="noStrike" cap="none" normalizeH="0" baseline="0" dirty="0" smtClean="0">
                        <a:ln>
                          <a:noFill/>
                        </a:ln>
                        <a:solidFill>
                          <a:srgbClr val="0070C0"/>
                        </a:solidFill>
                        <a:effectLst/>
                        <a:latin typeface="Arial" charset="0"/>
                      </a:endParaRPr>
                    </a:p>
                  </a:txBody>
                  <a:tcPr marT="45679" marB="456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Visitor Spending</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 billions)</a:t>
                      </a:r>
                      <a:endParaRPr kumimoji="0" lang="en-CA" sz="1400" b="1" i="0" u="none" strike="noStrike" cap="none" normalizeH="0" baseline="0" dirty="0" smtClean="0">
                        <a:ln>
                          <a:noFill/>
                        </a:ln>
                        <a:solidFill>
                          <a:srgbClr val="0070C0"/>
                        </a:solidFill>
                        <a:effectLst/>
                        <a:latin typeface="Arial" charset="0"/>
                      </a:endParaRPr>
                    </a:p>
                  </a:txBody>
                  <a:tcPr marT="45679" marB="4567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50276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Ontario Total</a:t>
                      </a:r>
                    </a:p>
                  </a:txBody>
                  <a:tcPr marT="45679" marB="456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400" b="1" i="0" u="none" strike="noStrike">
                          <a:solidFill>
                            <a:srgbClr val="000000"/>
                          </a:solidFill>
                          <a:effectLst/>
                          <a:latin typeface="Arial"/>
                        </a:rPr>
                        <a:t>141.9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400" b="1" i="0" u="none" strike="noStrike">
                          <a:solidFill>
                            <a:srgbClr val="000000"/>
                          </a:solidFill>
                          <a:effectLst/>
                          <a:latin typeface="Arial"/>
                        </a:rPr>
                        <a:t>25.4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46787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Ontario Indigenous</a:t>
                      </a:r>
                    </a:p>
                  </a:txBody>
                  <a:tcPr marT="45679" marB="456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400" b="1" i="0" u="none" strike="noStrike">
                          <a:solidFill>
                            <a:srgbClr val="000000"/>
                          </a:solidFill>
                          <a:effectLst/>
                          <a:latin typeface="Arial"/>
                        </a:rPr>
                        <a:t>0.2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400" b="1" i="0" u="none" strike="noStrike">
                          <a:solidFill>
                            <a:srgbClr val="000000"/>
                          </a:solidFill>
                          <a:effectLst/>
                          <a:latin typeface="Arial"/>
                        </a:rPr>
                        <a:t>0.1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518077">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CA" sz="1400" b="1" i="0" u="none" strike="noStrike" cap="none" normalizeH="0" baseline="0" dirty="0" smtClean="0">
                          <a:ln>
                            <a:noFill/>
                          </a:ln>
                          <a:solidFill>
                            <a:schemeClr val="tx1"/>
                          </a:solidFill>
                          <a:effectLst/>
                          <a:latin typeface="Arial" charset="0"/>
                        </a:rPr>
                        <a:t>Ontario Indigenous proportion of  Ontario Total</a:t>
                      </a:r>
                    </a:p>
                  </a:txBody>
                  <a:tcPr marT="45679" marB="456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400" b="1" i="0" u="none" strike="noStrike">
                          <a:solidFill>
                            <a:srgbClr val="000000"/>
                          </a:solidFill>
                          <a:effectLst/>
                          <a:latin typeface="Arial"/>
                        </a:rPr>
                        <a:t>0.2%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400" b="1" i="0" u="none" strike="noStrike" dirty="0">
                          <a:solidFill>
                            <a:srgbClr val="000000"/>
                          </a:solidFill>
                          <a:effectLst/>
                          <a:latin typeface="Arial"/>
                        </a:rPr>
                        <a:t>0.3%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18459"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627AB561-7936-40F8-A66F-B5133F1B2B75}" type="slidenum">
              <a:rPr lang="en-CA" smtClean="0">
                <a:solidFill>
                  <a:srgbClr val="660033"/>
                </a:solidFill>
              </a:rPr>
              <a:pPr eaLnBrk="1" hangingPunct="1"/>
              <a:t>3</a:t>
            </a:fld>
            <a:endParaRPr lang="en-CA" smtClean="0">
              <a:solidFill>
                <a:srgbClr val="660033"/>
              </a:solidFill>
            </a:endParaRPr>
          </a:p>
        </p:txBody>
      </p:sp>
      <p:sp>
        <p:nvSpPr>
          <p:cNvPr id="9"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Indigenous and Total Visits by Origin</a:t>
            </a:r>
          </a:p>
        </p:txBody>
      </p:sp>
      <p:sp>
        <p:nvSpPr>
          <p:cNvPr id="19459" name="Rectangle 3"/>
          <p:cNvSpPr>
            <a:spLocks noGrp="1" noChangeArrowheads="1"/>
          </p:cNvSpPr>
          <p:nvPr>
            <p:ph type="body" sz="half" idx="3"/>
          </p:nvPr>
        </p:nvSpPr>
        <p:spPr>
          <a:xfrm>
            <a:off x="228600" y="4495800"/>
            <a:ext cx="8686800" cy="1676400"/>
          </a:xfrm>
        </p:spPr>
        <p:txBody>
          <a:bodyPr/>
          <a:lstStyle/>
          <a:p>
            <a:pPr eaLnBrk="1" hangingPunct="1">
              <a:lnSpc>
                <a:spcPct val="80000"/>
              </a:lnSpc>
            </a:pPr>
            <a:r>
              <a:rPr lang="en-CA" sz="1600" dirty="0" smtClean="0"/>
              <a:t>Ontario residents accounted for the majority of Indigenous (80%) and total (86%) visits </a:t>
            </a:r>
          </a:p>
          <a:p>
            <a:pPr eaLnBrk="1" hangingPunct="1">
              <a:lnSpc>
                <a:spcPct val="80000"/>
              </a:lnSpc>
              <a:spcBef>
                <a:spcPct val="50000"/>
              </a:spcBef>
            </a:pPr>
            <a:r>
              <a:rPr lang="en-CA" sz="1600" dirty="0" smtClean="0"/>
              <a:t>U.S. visitors accounted for 7% of Indigenous visits compared to 8% of total visits </a:t>
            </a:r>
          </a:p>
          <a:p>
            <a:pPr eaLnBrk="1" hangingPunct="1">
              <a:lnSpc>
                <a:spcPct val="80000"/>
              </a:lnSpc>
              <a:spcBef>
                <a:spcPct val="50000"/>
              </a:spcBef>
            </a:pPr>
            <a:r>
              <a:rPr lang="en-CA" sz="1600" dirty="0" smtClean="0"/>
              <a:t>Visitors from Other Canada comprised 6% of Indigenous visits and 5% of total visits</a:t>
            </a:r>
          </a:p>
          <a:p>
            <a:pPr eaLnBrk="1" hangingPunct="1">
              <a:lnSpc>
                <a:spcPct val="80000"/>
              </a:lnSpc>
              <a:spcBef>
                <a:spcPct val="50000"/>
              </a:spcBef>
            </a:pPr>
            <a:r>
              <a:rPr lang="en-CA" sz="1600" dirty="0" smtClean="0"/>
              <a:t>Overseas visitors accounted for 7% of Indigenous visits and 2% of total visits</a:t>
            </a:r>
            <a:endParaRPr lang="en-CA" sz="900" i="1" dirty="0" smtClean="0"/>
          </a:p>
          <a:p>
            <a:pPr eaLnBrk="1" hangingPunct="1">
              <a:lnSpc>
                <a:spcPct val="80000"/>
              </a:lnSpc>
            </a:pPr>
            <a:endParaRPr lang="en-CA" sz="1000" dirty="0" smtClean="0"/>
          </a:p>
        </p:txBody>
      </p:sp>
      <p:graphicFrame>
        <p:nvGraphicFramePr>
          <p:cNvPr id="473121" name="Group 33"/>
          <p:cNvGraphicFramePr>
            <a:graphicFrameLocks noGrp="1"/>
          </p:cNvGraphicFramePr>
          <p:nvPr>
            <p:extLst>
              <p:ext uri="{D42A27DB-BD31-4B8C-83A1-F6EECF244321}">
                <p14:modId xmlns:p14="http://schemas.microsoft.com/office/powerpoint/2010/main" val="3728453122"/>
              </p:ext>
            </p:extLst>
          </p:nvPr>
        </p:nvGraphicFramePr>
        <p:xfrm>
          <a:off x="6248400" y="1828800"/>
          <a:ext cx="2441575" cy="1554180"/>
        </p:xfrm>
        <a:graphic>
          <a:graphicData uri="http://schemas.openxmlformats.org/drawingml/2006/table">
            <a:tbl>
              <a:tblPr/>
              <a:tblGrid>
                <a:gridCol w="1484312"/>
                <a:gridCol w="957263"/>
              </a:tblGrid>
              <a:tr h="45713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Indigenous vs. Total</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Visit Index</a:t>
                      </a:r>
                    </a:p>
                  </a:txBody>
                  <a:tcPr marT="45690" marB="456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Ontario</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93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U.S.</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91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Other Canada</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136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Overseas</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373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19487"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711FCDD7-7873-4CB5-869B-2296EF8879A8}" type="slidenum">
              <a:rPr lang="en-CA" smtClean="0">
                <a:solidFill>
                  <a:srgbClr val="660033"/>
                </a:solidFill>
              </a:rPr>
              <a:pPr eaLnBrk="1" hangingPunct="1"/>
              <a:t>4</a:t>
            </a:fld>
            <a:endParaRPr lang="en-CA" smtClean="0">
              <a:solidFill>
                <a:srgbClr val="660033"/>
              </a:solidFill>
            </a:endParaRPr>
          </a:p>
        </p:txBody>
      </p:sp>
      <p:graphicFrame>
        <p:nvGraphicFramePr>
          <p:cNvPr id="2" name="Object 4"/>
          <p:cNvGraphicFramePr>
            <a:graphicFrameLocks noGrp="1" noChangeAspect="1"/>
          </p:cNvGraphicFramePr>
          <p:nvPr>
            <p:extLst>
              <p:ext uri="{D42A27DB-BD31-4B8C-83A1-F6EECF244321}">
                <p14:modId xmlns:p14="http://schemas.microsoft.com/office/powerpoint/2010/main" val="2708473162"/>
              </p:ext>
            </p:extLst>
          </p:nvPr>
        </p:nvGraphicFramePr>
        <p:xfrm>
          <a:off x="60325" y="1498600"/>
          <a:ext cx="3184525" cy="2925763"/>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graphicFrame>
        <p:nvGraphicFramePr>
          <p:cNvPr id="9" name="Object 3" descr="Visits by Origin" title="Visits by Origin"/>
          <p:cNvGraphicFramePr>
            <a:graphicFrameLocks noGrp="1" noChangeAspect="1"/>
          </p:cNvGraphicFramePr>
          <p:nvPr>
            <p:ph sz="half" idx="1"/>
            <p:extLst>
              <p:ext uri="{D42A27DB-BD31-4B8C-83A1-F6EECF244321}">
                <p14:modId xmlns:p14="http://schemas.microsoft.com/office/powerpoint/2010/main" val="2209121492"/>
              </p:ext>
            </p:extLst>
          </p:nvPr>
        </p:nvGraphicFramePr>
        <p:xfrm>
          <a:off x="2895600" y="1371600"/>
          <a:ext cx="3402013" cy="31257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Indigenous and Total Spending by Origin</a:t>
            </a:r>
          </a:p>
        </p:txBody>
      </p:sp>
      <p:sp>
        <p:nvSpPr>
          <p:cNvPr id="19459" name="Rectangle 3"/>
          <p:cNvSpPr>
            <a:spLocks noGrp="1" noChangeArrowheads="1"/>
          </p:cNvSpPr>
          <p:nvPr>
            <p:ph type="body" sz="half" idx="3"/>
          </p:nvPr>
        </p:nvSpPr>
        <p:spPr>
          <a:xfrm>
            <a:off x="228600" y="4495800"/>
            <a:ext cx="8686800" cy="1676400"/>
          </a:xfrm>
        </p:spPr>
        <p:txBody>
          <a:bodyPr/>
          <a:lstStyle/>
          <a:p>
            <a:pPr eaLnBrk="1" hangingPunct="1">
              <a:lnSpc>
                <a:spcPct val="80000"/>
              </a:lnSpc>
            </a:pPr>
            <a:r>
              <a:rPr lang="en-CA" sz="1600" dirty="0"/>
              <a:t>Ontario residents accounted for </a:t>
            </a:r>
            <a:r>
              <a:rPr lang="en-CA" sz="1600" dirty="0" smtClean="0"/>
              <a:t>38% of Indigenous and 55% of total spending </a:t>
            </a:r>
            <a:endParaRPr lang="en-CA" sz="1600" dirty="0"/>
          </a:p>
          <a:p>
            <a:pPr eaLnBrk="1" hangingPunct="1">
              <a:lnSpc>
                <a:spcPct val="80000"/>
              </a:lnSpc>
              <a:spcBef>
                <a:spcPct val="50000"/>
              </a:spcBef>
            </a:pPr>
            <a:r>
              <a:rPr lang="en-CA" sz="1600" dirty="0"/>
              <a:t>U.S. visitors accounted for </a:t>
            </a:r>
            <a:r>
              <a:rPr lang="en-CA" sz="1600" dirty="0" smtClean="0"/>
              <a:t>28% </a:t>
            </a:r>
            <a:r>
              <a:rPr lang="en-CA" sz="1600" dirty="0"/>
              <a:t>of </a:t>
            </a:r>
            <a:r>
              <a:rPr lang="en-CA" sz="1600" dirty="0" smtClean="0"/>
              <a:t>Indigenous spending </a:t>
            </a:r>
            <a:r>
              <a:rPr lang="en-CA" sz="1600" dirty="0"/>
              <a:t>compared to </a:t>
            </a:r>
            <a:r>
              <a:rPr lang="en-CA" sz="1600" dirty="0" smtClean="0"/>
              <a:t>14% </a:t>
            </a:r>
            <a:r>
              <a:rPr lang="en-CA" sz="1600" dirty="0"/>
              <a:t>of total </a:t>
            </a:r>
            <a:r>
              <a:rPr lang="en-CA" sz="1600" dirty="0" smtClean="0"/>
              <a:t>spending </a:t>
            </a:r>
            <a:endParaRPr lang="en-CA" sz="1600" dirty="0"/>
          </a:p>
          <a:p>
            <a:pPr eaLnBrk="1" hangingPunct="1">
              <a:lnSpc>
                <a:spcPct val="80000"/>
              </a:lnSpc>
              <a:spcBef>
                <a:spcPct val="50000"/>
              </a:spcBef>
            </a:pPr>
            <a:r>
              <a:rPr lang="en-CA" sz="1600" dirty="0"/>
              <a:t>Visitors from Other Canada comprised </a:t>
            </a:r>
            <a:r>
              <a:rPr lang="en-CA" sz="1600" dirty="0" smtClean="0"/>
              <a:t>10% </a:t>
            </a:r>
            <a:r>
              <a:rPr lang="en-CA" sz="1600" dirty="0"/>
              <a:t>of </a:t>
            </a:r>
            <a:r>
              <a:rPr lang="en-CA" sz="1600" dirty="0" smtClean="0"/>
              <a:t>Indigenous spending </a:t>
            </a:r>
            <a:r>
              <a:rPr lang="en-CA" sz="1600" dirty="0"/>
              <a:t>and </a:t>
            </a:r>
            <a:r>
              <a:rPr lang="en-CA" sz="1600" dirty="0" smtClean="0"/>
              <a:t>9% </a:t>
            </a:r>
            <a:r>
              <a:rPr lang="en-CA" sz="1600" dirty="0"/>
              <a:t>of total </a:t>
            </a:r>
            <a:r>
              <a:rPr lang="en-CA" sz="1600" dirty="0" smtClean="0"/>
              <a:t>spending</a:t>
            </a:r>
            <a:endParaRPr lang="en-CA" sz="1600" dirty="0"/>
          </a:p>
          <a:p>
            <a:pPr eaLnBrk="1" hangingPunct="1">
              <a:lnSpc>
                <a:spcPct val="80000"/>
              </a:lnSpc>
              <a:spcBef>
                <a:spcPct val="50000"/>
              </a:spcBef>
            </a:pPr>
            <a:r>
              <a:rPr lang="en-CA" sz="1600" dirty="0"/>
              <a:t>Overseas visitors accounted for </a:t>
            </a:r>
            <a:r>
              <a:rPr lang="en-CA" sz="1600" dirty="0" smtClean="0"/>
              <a:t>24% </a:t>
            </a:r>
            <a:r>
              <a:rPr lang="en-CA" sz="1600" dirty="0"/>
              <a:t>of </a:t>
            </a:r>
            <a:r>
              <a:rPr lang="en-CA" sz="1600" dirty="0" smtClean="0"/>
              <a:t>Indigenous spending </a:t>
            </a:r>
            <a:r>
              <a:rPr lang="en-CA" sz="1600" dirty="0"/>
              <a:t>and </a:t>
            </a:r>
            <a:r>
              <a:rPr lang="en-CA" sz="1600" dirty="0" smtClean="0"/>
              <a:t>22% </a:t>
            </a:r>
            <a:r>
              <a:rPr lang="en-CA" sz="1600" dirty="0"/>
              <a:t>of total </a:t>
            </a:r>
            <a:r>
              <a:rPr lang="en-CA" sz="1600" dirty="0" smtClean="0"/>
              <a:t>spending</a:t>
            </a:r>
            <a:endParaRPr lang="en-CA" sz="900" i="1" dirty="0"/>
          </a:p>
          <a:p>
            <a:pPr eaLnBrk="1" hangingPunct="1">
              <a:lnSpc>
                <a:spcPct val="80000"/>
              </a:lnSpc>
              <a:spcBef>
                <a:spcPct val="50000"/>
              </a:spcBef>
              <a:buFontTx/>
              <a:buNone/>
            </a:pPr>
            <a:endParaRPr lang="en-CA" sz="900" i="1" dirty="0" smtClean="0">
              <a:solidFill>
                <a:srgbClr val="FF0000"/>
              </a:solidFill>
            </a:endParaRPr>
          </a:p>
          <a:p>
            <a:pPr eaLnBrk="1" hangingPunct="1">
              <a:lnSpc>
                <a:spcPct val="80000"/>
              </a:lnSpc>
            </a:pPr>
            <a:endParaRPr lang="en-CA" sz="1000" dirty="0" smtClean="0">
              <a:solidFill>
                <a:srgbClr val="FF0000"/>
              </a:solidFill>
            </a:endParaRPr>
          </a:p>
        </p:txBody>
      </p:sp>
      <p:graphicFrame>
        <p:nvGraphicFramePr>
          <p:cNvPr id="473121" name="Group 33"/>
          <p:cNvGraphicFramePr>
            <a:graphicFrameLocks noGrp="1"/>
          </p:cNvGraphicFramePr>
          <p:nvPr>
            <p:extLst>
              <p:ext uri="{D42A27DB-BD31-4B8C-83A1-F6EECF244321}">
                <p14:modId xmlns:p14="http://schemas.microsoft.com/office/powerpoint/2010/main" val="1262694835"/>
              </p:ext>
            </p:extLst>
          </p:nvPr>
        </p:nvGraphicFramePr>
        <p:xfrm>
          <a:off x="6523038" y="1905000"/>
          <a:ext cx="2441575" cy="1554180"/>
        </p:xfrm>
        <a:graphic>
          <a:graphicData uri="http://schemas.openxmlformats.org/drawingml/2006/table">
            <a:tbl>
              <a:tblPr/>
              <a:tblGrid>
                <a:gridCol w="1484312"/>
                <a:gridCol w="957263"/>
              </a:tblGrid>
              <a:tr h="45713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Indigenous vs. Total</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Spending Index</a:t>
                      </a:r>
                    </a:p>
                  </a:txBody>
                  <a:tcPr marT="45690" marB="456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Ontario</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69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U.S.</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196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Other Canada</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110</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Overseas</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110</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19487"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711FCDD7-7873-4CB5-869B-2296EF8879A8}" type="slidenum">
              <a:rPr lang="en-CA" smtClean="0">
                <a:solidFill>
                  <a:srgbClr val="660033"/>
                </a:solidFill>
              </a:rPr>
              <a:pPr eaLnBrk="1" hangingPunct="1"/>
              <a:t>5</a:t>
            </a:fld>
            <a:endParaRPr lang="en-CA" smtClean="0">
              <a:solidFill>
                <a:srgbClr val="660033"/>
              </a:solidFill>
            </a:endParaRPr>
          </a:p>
        </p:txBody>
      </p:sp>
      <p:graphicFrame>
        <p:nvGraphicFramePr>
          <p:cNvPr id="3" name="Object 6"/>
          <p:cNvGraphicFramePr>
            <a:graphicFrameLocks noGrp="1" noChangeAspect="1"/>
          </p:cNvGraphicFramePr>
          <p:nvPr>
            <p:extLst>
              <p:ext uri="{D42A27DB-BD31-4B8C-83A1-F6EECF244321}">
                <p14:modId xmlns:p14="http://schemas.microsoft.com/office/powerpoint/2010/main" val="2401774292"/>
              </p:ext>
            </p:extLst>
          </p:nvPr>
        </p:nvGraphicFramePr>
        <p:xfrm>
          <a:off x="457200" y="1143000"/>
          <a:ext cx="3530600" cy="3224213"/>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solidFill>
                  <a:srgbClr val="000000"/>
                </a:solidFill>
              </a:rPr>
              <a:t>Source: Statistics </a:t>
            </a:r>
            <a:r>
              <a:rPr lang="en-CA" sz="1000" i="1" dirty="0" smtClean="0">
                <a:solidFill>
                  <a:srgbClr val="000000"/>
                </a:solidFill>
              </a:rPr>
              <a:t>Canada’s </a:t>
            </a:r>
            <a:r>
              <a:rPr lang="en-CA" sz="1000" i="1" dirty="0">
                <a:solidFill>
                  <a:srgbClr val="000000"/>
                </a:solidFill>
              </a:rPr>
              <a:t>Travel Survey of the Residents of Canada </a:t>
            </a:r>
            <a:r>
              <a:rPr lang="en-CA" sz="1000" i="1" dirty="0" smtClean="0">
                <a:solidFill>
                  <a:srgbClr val="000000"/>
                </a:solidFill>
              </a:rPr>
              <a:t>and </a:t>
            </a:r>
            <a:r>
              <a:rPr lang="en-CA" sz="1000" i="1" dirty="0">
                <a:solidFill>
                  <a:srgbClr val="000000"/>
                </a:solidFill>
              </a:rPr>
              <a:t>International Travel Survey </a:t>
            </a:r>
            <a:r>
              <a:rPr lang="en-CA" sz="1000" i="1" dirty="0" smtClean="0">
                <a:solidFill>
                  <a:srgbClr val="000000"/>
                </a:solidFill>
              </a:rPr>
              <a:t>2015; </a:t>
            </a:r>
            <a:r>
              <a:rPr lang="en-CA" sz="1000" i="1" dirty="0">
                <a:solidFill>
                  <a:srgbClr val="000000"/>
                </a:solidFill>
              </a:rPr>
              <a:t>Ontario Ministry of </a:t>
            </a:r>
            <a:r>
              <a:rPr lang="en-CA" sz="1000" i="1" dirty="0" smtClean="0">
                <a:solidFill>
                  <a:srgbClr val="000000"/>
                </a:solidFill>
              </a:rPr>
              <a:t>Tourism, </a:t>
            </a:r>
            <a:r>
              <a:rPr lang="en-CA" sz="1000" i="1" dirty="0">
                <a:solidFill>
                  <a:srgbClr val="000000"/>
                </a:solidFill>
              </a:rPr>
              <a:t>Culture and Sport </a:t>
            </a:r>
          </a:p>
        </p:txBody>
      </p:sp>
      <p:graphicFrame>
        <p:nvGraphicFramePr>
          <p:cNvPr id="9" name="Object 6" descr="Visitor Spending by Origin" title="Visitor Spending by Origin"/>
          <p:cNvGraphicFramePr>
            <a:graphicFrameLocks noGrp="1" noChangeAspect="1"/>
          </p:cNvGraphicFramePr>
          <p:nvPr>
            <p:ph sz="half" idx="2"/>
            <p:extLst>
              <p:ext uri="{D42A27DB-BD31-4B8C-83A1-F6EECF244321}">
                <p14:modId xmlns:p14="http://schemas.microsoft.com/office/powerpoint/2010/main" val="3393830174"/>
              </p:ext>
            </p:extLst>
          </p:nvPr>
        </p:nvGraphicFramePr>
        <p:xfrm>
          <a:off x="3352800" y="1295400"/>
          <a:ext cx="3416300" cy="31194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22722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0" y="1066800"/>
            <a:ext cx="9144000" cy="533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Ontario Indigenous Visitors by Region of Residence</a:t>
            </a:r>
          </a:p>
        </p:txBody>
      </p:sp>
      <p:sp>
        <p:nvSpPr>
          <p:cNvPr id="34819" name="Rectangle 3"/>
          <p:cNvSpPr>
            <a:spLocks noGrp="1" noChangeArrowheads="1"/>
          </p:cNvSpPr>
          <p:nvPr>
            <p:ph type="body" sz="half" idx="2"/>
          </p:nvPr>
        </p:nvSpPr>
        <p:spPr bwMode="auto">
          <a:xfrm>
            <a:off x="277813" y="4962525"/>
            <a:ext cx="7037387" cy="12192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lvl="0" indent="0" eaLnBrk="1" hangingPunct="1">
              <a:lnSpc>
                <a:spcPct val="80000"/>
              </a:lnSpc>
              <a:defRPr/>
            </a:pPr>
            <a:r>
              <a:rPr lang="en-CA" sz="1600" kern="1200" dirty="0" smtClean="0">
                <a:solidFill>
                  <a:srgbClr val="000000"/>
                </a:solidFill>
                <a:latin typeface="Arial" charset="0"/>
              </a:rPr>
              <a:t>64% Indigenous </a:t>
            </a:r>
            <a:r>
              <a:rPr lang="en-CA" sz="1600" kern="1200" dirty="0">
                <a:solidFill>
                  <a:srgbClr val="000000"/>
                </a:solidFill>
                <a:latin typeface="Arial" charset="0"/>
              </a:rPr>
              <a:t>visitors from Ontario are from Region </a:t>
            </a:r>
            <a:r>
              <a:rPr lang="en-CA" sz="1600" kern="1200" dirty="0" smtClean="0">
                <a:solidFill>
                  <a:srgbClr val="000000"/>
                </a:solidFill>
                <a:latin typeface="Arial" charset="0"/>
              </a:rPr>
              <a:t>7 compared to 8% of total visits, 8% </a:t>
            </a:r>
            <a:r>
              <a:rPr lang="en-CA" sz="1600" kern="1200" dirty="0">
                <a:solidFill>
                  <a:srgbClr val="000000"/>
                </a:solidFill>
                <a:latin typeface="Arial" charset="0"/>
              </a:rPr>
              <a:t>from Region </a:t>
            </a:r>
            <a:r>
              <a:rPr lang="en-CA" sz="1600" kern="1200" dirty="0" smtClean="0">
                <a:solidFill>
                  <a:srgbClr val="000000"/>
                </a:solidFill>
                <a:latin typeface="Arial" charset="0"/>
              </a:rPr>
              <a:t>13 (5% total visits), </a:t>
            </a:r>
            <a:r>
              <a:rPr lang="en-CA" sz="1600" kern="1200" dirty="0">
                <a:solidFill>
                  <a:srgbClr val="000000"/>
                </a:solidFill>
                <a:latin typeface="Arial" charset="0"/>
              </a:rPr>
              <a:t>and </a:t>
            </a:r>
            <a:r>
              <a:rPr lang="en-CA" sz="1600" kern="1200" dirty="0" smtClean="0">
                <a:solidFill>
                  <a:srgbClr val="000000"/>
                </a:solidFill>
                <a:latin typeface="Arial" charset="0"/>
              </a:rPr>
              <a:t>8% </a:t>
            </a:r>
            <a:r>
              <a:rPr lang="en-CA" sz="1600" kern="1200" dirty="0">
                <a:solidFill>
                  <a:srgbClr val="000000"/>
                </a:solidFill>
                <a:latin typeface="Arial" charset="0"/>
              </a:rPr>
              <a:t>from Region </a:t>
            </a:r>
            <a:r>
              <a:rPr lang="en-CA" sz="1600" kern="1200" dirty="0" smtClean="0">
                <a:solidFill>
                  <a:srgbClr val="000000"/>
                </a:solidFill>
                <a:latin typeface="Arial" charset="0"/>
              </a:rPr>
              <a:t>3 (11% total visits)</a:t>
            </a:r>
            <a:endParaRPr lang="en-CA" sz="1600" kern="1200" dirty="0">
              <a:solidFill>
                <a:srgbClr val="000000"/>
              </a:solidFill>
              <a:latin typeface="Arial" charset="0"/>
            </a:endParaRPr>
          </a:p>
          <a:p>
            <a:pPr marL="0" lvl="0" indent="0" eaLnBrk="1" hangingPunct="1">
              <a:lnSpc>
                <a:spcPct val="80000"/>
              </a:lnSpc>
              <a:buNone/>
              <a:defRPr/>
            </a:pPr>
            <a:endParaRPr lang="en-CA" sz="800" kern="1200" dirty="0" smtClean="0">
              <a:solidFill>
                <a:srgbClr val="000000"/>
              </a:solidFill>
              <a:latin typeface="Arial" charset="0"/>
            </a:endParaRPr>
          </a:p>
          <a:p>
            <a:pPr marL="0" lvl="0" indent="0" eaLnBrk="1" hangingPunct="1">
              <a:lnSpc>
                <a:spcPct val="80000"/>
              </a:lnSpc>
              <a:buNone/>
              <a:defRPr/>
            </a:pPr>
            <a:r>
              <a:rPr lang="en-CA" sz="1600" kern="1200" dirty="0" smtClean="0">
                <a:solidFill>
                  <a:srgbClr val="000000"/>
                </a:solidFill>
                <a:latin typeface="Arial" charset="0"/>
              </a:rPr>
              <a:t>Note</a:t>
            </a:r>
            <a:r>
              <a:rPr lang="en-CA" sz="1600" kern="1200" dirty="0">
                <a:solidFill>
                  <a:srgbClr val="000000"/>
                </a:solidFill>
                <a:latin typeface="Arial" charset="0"/>
              </a:rPr>
              <a:t>: Ontario origin </a:t>
            </a:r>
            <a:r>
              <a:rPr lang="en-CA" sz="1600" kern="1200" dirty="0" smtClean="0">
                <a:solidFill>
                  <a:srgbClr val="000000"/>
                </a:solidFill>
                <a:latin typeface="Arial" charset="0"/>
              </a:rPr>
              <a:t>Indigenous </a:t>
            </a:r>
            <a:r>
              <a:rPr lang="en-CA" sz="1600" kern="1200" dirty="0">
                <a:solidFill>
                  <a:srgbClr val="000000"/>
                </a:solidFill>
                <a:latin typeface="Arial" charset="0"/>
              </a:rPr>
              <a:t>visitors represented </a:t>
            </a:r>
            <a:r>
              <a:rPr lang="en-CA" sz="1600" kern="1200" dirty="0" smtClean="0">
                <a:solidFill>
                  <a:srgbClr val="000000"/>
                </a:solidFill>
                <a:latin typeface="Arial" charset="0"/>
              </a:rPr>
              <a:t>80% (198,000) </a:t>
            </a:r>
            <a:r>
              <a:rPr lang="en-CA" sz="1600" kern="1200" dirty="0">
                <a:solidFill>
                  <a:srgbClr val="000000"/>
                </a:solidFill>
                <a:latin typeface="Arial" charset="0"/>
              </a:rPr>
              <a:t>of </a:t>
            </a:r>
            <a:r>
              <a:rPr lang="en-CA" sz="1600" kern="1200" dirty="0" smtClean="0">
                <a:solidFill>
                  <a:srgbClr val="000000"/>
                </a:solidFill>
                <a:latin typeface="Arial" charset="0"/>
              </a:rPr>
              <a:t>visits </a:t>
            </a:r>
            <a:r>
              <a:rPr lang="en-CA" sz="1600" kern="1200" dirty="0">
                <a:solidFill>
                  <a:srgbClr val="000000"/>
                </a:solidFill>
                <a:latin typeface="Arial" charset="0"/>
              </a:rPr>
              <a:t>and </a:t>
            </a:r>
            <a:r>
              <a:rPr lang="en-CA" sz="1600" kern="1200" dirty="0" smtClean="0">
                <a:solidFill>
                  <a:srgbClr val="000000"/>
                </a:solidFill>
                <a:latin typeface="Arial" charset="0"/>
              </a:rPr>
              <a:t>38% </a:t>
            </a:r>
            <a:r>
              <a:rPr lang="en-CA" sz="1600" kern="1200" dirty="0">
                <a:solidFill>
                  <a:srgbClr val="000000"/>
                </a:solidFill>
                <a:latin typeface="Arial" charset="0"/>
              </a:rPr>
              <a:t>($</a:t>
            </a:r>
            <a:r>
              <a:rPr lang="en-CA" sz="1600" kern="1200" dirty="0" smtClean="0">
                <a:solidFill>
                  <a:srgbClr val="000000"/>
                </a:solidFill>
                <a:latin typeface="Arial" charset="0"/>
              </a:rPr>
              <a:t>26 </a:t>
            </a:r>
            <a:r>
              <a:rPr lang="en-CA" sz="1600" kern="1200" dirty="0">
                <a:solidFill>
                  <a:srgbClr val="000000"/>
                </a:solidFill>
                <a:latin typeface="Arial" charset="0"/>
              </a:rPr>
              <a:t>M) of visitor spending</a:t>
            </a:r>
            <a:endParaRPr lang="en-CA" sz="1600" i="1" kern="1200" dirty="0">
              <a:solidFill>
                <a:srgbClr val="000000"/>
              </a:solidFill>
              <a:latin typeface="Arial" charset="0"/>
            </a:endParaRPr>
          </a:p>
          <a:p>
            <a:pPr>
              <a:spcBef>
                <a:spcPct val="50000"/>
              </a:spcBef>
              <a:buFontTx/>
              <a:buNone/>
              <a:defRPr/>
            </a:pPr>
            <a:endParaRPr lang="en-CA" sz="1000" i="1" dirty="0" smtClean="0"/>
          </a:p>
        </p:txBody>
      </p:sp>
      <p:graphicFrame>
        <p:nvGraphicFramePr>
          <p:cNvPr id="2" name="Object 4"/>
          <p:cNvGraphicFramePr>
            <a:graphicFrameLocks noGrp="1" noChangeAspect="1"/>
          </p:cNvGraphicFramePr>
          <p:nvPr>
            <p:ph sz="half" idx="1"/>
            <p:extLst>
              <p:ext uri="{D42A27DB-BD31-4B8C-83A1-F6EECF244321}">
                <p14:modId xmlns:p14="http://schemas.microsoft.com/office/powerpoint/2010/main" val="342260887"/>
              </p:ext>
            </p:extLst>
          </p:nvPr>
        </p:nvGraphicFramePr>
        <p:xfrm>
          <a:off x="-609600" y="1676400"/>
          <a:ext cx="7831138" cy="3136900"/>
        </p:xfrm>
        <a:graphic>
          <a:graphicData uri="http://schemas.openxmlformats.org/drawingml/2006/chart">
            <c:chart xmlns:c="http://schemas.openxmlformats.org/drawingml/2006/chart" xmlns:r="http://schemas.openxmlformats.org/officeDocument/2006/relationships" r:id="rId2"/>
          </a:graphicData>
        </a:graphic>
      </p:graphicFrame>
      <p:sp>
        <p:nvSpPr>
          <p:cNvPr id="34822" name="Slide Number Placeholder 1"/>
          <p:cNvSpPr txBox="1">
            <a:spLocks/>
          </p:cNvSpPr>
          <p:nvPr/>
        </p:nvSpPr>
        <p:spPr bwMode="auto">
          <a:xfrm>
            <a:off x="25908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r" eaLnBrk="1" hangingPunct="1"/>
            <a:fld id="{923FFB53-CD79-4A02-A963-987A6413FE49}" type="slidenum">
              <a:rPr lang="en-CA" sz="1000">
                <a:solidFill>
                  <a:srgbClr val="660033"/>
                </a:solidFill>
              </a:rPr>
              <a:pPr algn="r" eaLnBrk="1" hangingPunct="1"/>
              <a:t>6</a:t>
            </a:fld>
            <a:endParaRPr lang="en-CA" sz="1000">
              <a:solidFill>
                <a:srgbClr val="660033"/>
              </a:solidFill>
            </a:endParaRPr>
          </a:p>
        </p:txBody>
      </p:sp>
      <p:sp>
        <p:nvSpPr>
          <p:cNvPr id="8"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solidFill>
                  <a:srgbClr val="000000"/>
                </a:solidFill>
              </a:rPr>
              <a:t>Source: Statistics </a:t>
            </a:r>
            <a:r>
              <a:rPr lang="en-CA" sz="1000" i="1" dirty="0" smtClean="0">
                <a:solidFill>
                  <a:srgbClr val="000000"/>
                </a:solidFill>
              </a:rPr>
              <a:t>Canada’s </a:t>
            </a:r>
            <a:r>
              <a:rPr lang="en-CA" sz="1000" i="1" dirty="0">
                <a:solidFill>
                  <a:srgbClr val="000000"/>
                </a:solidFill>
              </a:rPr>
              <a:t>Travel Survey of the Residents of Canada </a:t>
            </a:r>
            <a:r>
              <a:rPr lang="en-CA" sz="1000" i="1" dirty="0" smtClean="0">
                <a:solidFill>
                  <a:srgbClr val="000000"/>
                </a:solidFill>
              </a:rPr>
              <a:t>and </a:t>
            </a:r>
            <a:r>
              <a:rPr lang="en-CA" sz="1000" i="1" dirty="0">
                <a:solidFill>
                  <a:srgbClr val="000000"/>
                </a:solidFill>
              </a:rPr>
              <a:t>International Travel Survey </a:t>
            </a:r>
            <a:r>
              <a:rPr lang="en-CA" sz="1000" i="1" dirty="0" smtClean="0">
                <a:solidFill>
                  <a:srgbClr val="000000"/>
                </a:solidFill>
              </a:rPr>
              <a:t>2015; </a:t>
            </a:r>
            <a:r>
              <a:rPr lang="en-CA" sz="1000" i="1" dirty="0">
                <a:solidFill>
                  <a:srgbClr val="000000"/>
                </a:solidFill>
              </a:rPr>
              <a:t>Ontario Ministry of </a:t>
            </a:r>
            <a:r>
              <a:rPr lang="en-CA" sz="1000" i="1" dirty="0" smtClean="0">
                <a:solidFill>
                  <a:srgbClr val="000000"/>
                </a:solidFill>
              </a:rPr>
              <a:t>Tourism, </a:t>
            </a:r>
            <a:r>
              <a:rPr lang="en-CA" sz="1000" i="1" dirty="0">
                <a:solidFill>
                  <a:srgbClr val="000000"/>
                </a:solidFill>
              </a:rPr>
              <a:t>Culture and Sport </a:t>
            </a:r>
          </a:p>
        </p:txBody>
      </p:sp>
      <p:graphicFrame>
        <p:nvGraphicFramePr>
          <p:cNvPr id="7" name="Group 33"/>
          <p:cNvGraphicFramePr>
            <a:graphicFrameLocks noGrp="1"/>
          </p:cNvGraphicFramePr>
          <p:nvPr>
            <p:extLst>
              <p:ext uri="{D42A27DB-BD31-4B8C-83A1-F6EECF244321}">
                <p14:modId xmlns:p14="http://schemas.microsoft.com/office/powerpoint/2010/main" val="1212238521"/>
              </p:ext>
            </p:extLst>
          </p:nvPr>
        </p:nvGraphicFramePr>
        <p:xfrm>
          <a:off x="7391400" y="1524000"/>
          <a:ext cx="1524000" cy="3717720"/>
        </p:xfrm>
        <a:graphic>
          <a:graphicData uri="http://schemas.openxmlformats.org/drawingml/2006/table">
            <a:tbl>
              <a:tblPr/>
              <a:tblGrid>
                <a:gridCol w="685800"/>
                <a:gridCol w="838200"/>
              </a:tblGrid>
              <a:tr h="3801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Indigenous vs. Total</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Visits from Ontario Index</a:t>
                      </a:r>
                    </a:p>
                  </a:txBody>
                  <a:tcPr marT="45690" marB="456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212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45</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974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2</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0</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822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3</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71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70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4</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56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280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5</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27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29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6</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977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7</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764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825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8</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0</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73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9</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43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283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10</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0</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3207">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11</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38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32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12</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0</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83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13</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159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Tree>
    <p:extLst>
      <p:ext uri="{BB962C8B-B14F-4D97-AF65-F5344CB8AC3E}">
        <p14:creationId xmlns:p14="http://schemas.microsoft.com/office/powerpoint/2010/main" val="1145622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1437603"/>
            <a:ext cx="7480504" cy="3810000"/>
          </a:xfrm>
          <a:prstGeom prst="rect">
            <a:avLst/>
          </a:prstGeom>
        </p:spPr>
      </p:pic>
      <p:sp>
        <p:nvSpPr>
          <p:cNvPr id="16387" name="Rectangle 2"/>
          <p:cNvSpPr>
            <a:spLocks noGrp="1" noChangeArrowheads="1"/>
          </p:cNvSpPr>
          <p:nvPr>
            <p:ph type="title"/>
          </p:nvPr>
        </p:nvSpPr>
        <p:spPr bwMode="auto">
          <a:xfrm>
            <a:off x="76200" y="914400"/>
            <a:ext cx="8991600" cy="685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CA" sz="2400" b="1" dirty="0" smtClean="0"/>
              <a:t>Other Canada Indigenous Visitors by Province of Residence</a:t>
            </a:r>
          </a:p>
        </p:txBody>
      </p:sp>
      <p:sp>
        <p:nvSpPr>
          <p:cNvPr id="16392" name="TextBox 19"/>
          <p:cNvSpPr txBox="1">
            <a:spLocks noChangeArrowheads="1"/>
          </p:cNvSpPr>
          <p:nvPr/>
        </p:nvSpPr>
        <p:spPr bwMode="auto">
          <a:xfrm>
            <a:off x="5791200" y="3114273"/>
            <a:ext cx="60961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r>
              <a:rPr lang="en-CA" sz="1100" b="1" dirty="0" smtClean="0">
                <a:solidFill>
                  <a:srgbClr val="000000"/>
                </a:solidFill>
                <a:cs typeface="Arial" charset="0"/>
              </a:rPr>
              <a:t>QC</a:t>
            </a:r>
            <a:endParaRPr lang="en-CA" sz="1100" b="1" dirty="0">
              <a:solidFill>
                <a:srgbClr val="000000"/>
              </a:solidFill>
              <a:cs typeface="Arial" charset="0"/>
            </a:endParaRPr>
          </a:p>
          <a:p>
            <a:pPr eaLnBrk="1" hangingPunct="1"/>
            <a:r>
              <a:rPr lang="en-CA" sz="1100" b="1" dirty="0" smtClean="0">
                <a:solidFill>
                  <a:srgbClr val="FF0000"/>
                </a:solidFill>
                <a:cs typeface="Arial" charset="0"/>
              </a:rPr>
              <a:t>54%</a:t>
            </a:r>
          </a:p>
          <a:p>
            <a:pPr eaLnBrk="1" hangingPunct="1"/>
            <a:r>
              <a:rPr lang="en-CA" sz="1100" b="1" dirty="0" smtClean="0">
                <a:solidFill>
                  <a:srgbClr val="0070C0"/>
                </a:solidFill>
                <a:cs typeface="Arial" charset="0"/>
              </a:rPr>
              <a:t>(66%)</a:t>
            </a:r>
            <a:endParaRPr lang="en-CA" sz="1100" b="1" dirty="0">
              <a:solidFill>
                <a:srgbClr val="0070C0"/>
              </a:solidFill>
              <a:cs typeface="Arial" charset="0"/>
            </a:endParaRPr>
          </a:p>
        </p:txBody>
      </p:sp>
      <p:sp>
        <p:nvSpPr>
          <p:cNvPr id="16393" name="TextBox 20"/>
          <p:cNvSpPr txBox="1">
            <a:spLocks noChangeArrowheads="1"/>
          </p:cNvSpPr>
          <p:nvPr/>
        </p:nvSpPr>
        <p:spPr bwMode="auto">
          <a:xfrm>
            <a:off x="2003158" y="2710450"/>
            <a:ext cx="60961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r>
              <a:rPr lang="en-CA" sz="1100" b="1" dirty="0" smtClean="0">
                <a:solidFill>
                  <a:srgbClr val="FFFFFF"/>
                </a:solidFill>
                <a:cs typeface="Arial" charset="0"/>
              </a:rPr>
              <a:t>AB</a:t>
            </a:r>
            <a:endParaRPr lang="en-CA" sz="1100" b="1" dirty="0">
              <a:solidFill>
                <a:srgbClr val="FFFFFF"/>
              </a:solidFill>
              <a:cs typeface="Arial" charset="0"/>
            </a:endParaRPr>
          </a:p>
          <a:p>
            <a:pPr eaLnBrk="1" hangingPunct="1"/>
            <a:r>
              <a:rPr lang="en-CA" sz="1100" b="1" dirty="0">
                <a:solidFill>
                  <a:srgbClr val="FF0000"/>
                </a:solidFill>
                <a:cs typeface="Arial" charset="0"/>
              </a:rPr>
              <a:t>0</a:t>
            </a:r>
            <a:r>
              <a:rPr lang="en-CA" sz="1100" b="1" dirty="0" smtClean="0">
                <a:solidFill>
                  <a:srgbClr val="FF0000"/>
                </a:solidFill>
                <a:cs typeface="Arial" charset="0"/>
              </a:rPr>
              <a:t>%</a:t>
            </a:r>
          </a:p>
          <a:p>
            <a:pPr eaLnBrk="1" hangingPunct="1"/>
            <a:r>
              <a:rPr lang="en-CA" sz="1100" b="1" dirty="0" smtClean="0">
                <a:solidFill>
                  <a:srgbClr val="0070C0"/>
                </a:solidFill>
                <a:cs typeface="Arial" charset="0"/>
              </a:rPr>
              <a:t>(7%)</a:t>
            </a:r>
            <a:endParaRPr lang="en-CA" sz="1100" b="1" dirty="0">
              <a:solidFill>
                <a:srgbClr val="0070C0"/>
              </a:solidFill>
              <a:cs typeface="Arial" charset="0"/>
            </a:endParaRPr>
          </a:p>
        </p:txBody>
      </p:sp>
      <p:sp>
        <p:nvSpPr>
          <p:cNvPr id="16394" name="TextBox 21"/>
          <p:cNvSpPr txBox="1">
            <a:spLocks noChangeArrowheads="1"/>
          </p:cNvSpPr>
          <p:nvPr/>
        </p:nvSpPr>
        <p:spPr bwMode="auto">
          <a:xfrm>
            <a:off x="2743200" y="2957883"/>
            <a:ext cx="60961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r>
              <a:rPr lang="en-CA" sz="1100" b="1" dirty="0" smtClean="0">
                <a:solidFill>
                  <a:srgbClr val="FFFFFF"/>
                </a:solidFill>
                <a:cs typeface="Arial" charset="0"/>
              </a:rPr>
              <a:t>SK</a:t>
            </a:r>
            <a:endParaRPr lang="en-CA" sz="1100" b="1" dirty="0">
              <a:solidFill>
                <a:srgbClr val="FFFFFF"/>
              </a:solidFill>
              <a:cs typeface="Arial" charset="0"/>
            </a:endParaRPr>
          </a:p>
          <a:p>
            <a:pPr eaLnBrk="1" hangingPunct="1"/>
            <a:r>
              <a:rPr lang="en-CA" sz="1100" b="1" dirty="0" smtClean="0">
                <a:cs typeface="Arial" charset="0"/>
              </a:rPr>
              <a:t>11%</a:t>
            </a:r>
          </a:p>
          <a:p>
            <a:pPr eaLnBrk="1" hangingPunct="1"/>
            <a:r>
              <a:rPr lang="en-CA" sz="1100" b="1" dirty="0" smtClean="0">
                <a:solidFill>
                  <a:srgbClr val="0070C0"/>
                </a:solidFill>
                <a:cs typeface="Arial" charset="0"/>
              </a:rPr>
              <a:t>(2%)</a:t>
            </a:r>
            <a:endParaRPr lang="en-CA" sz="1100" b="1" dirty="0">
              <a:solidFill>
                <a:srgbClr val="0070C0"/>
              </a:solidFill>
              <a:cs typeface="Arial" charset="0"/>
            </a:endParaRPr>
          </a:p>
        </p:txBody>
      </p:sp>
      <p:sp>
        <p:nvSpPr>
          <p:cNvPr id="16395" name="TextBox 22"/>
          <p:cNvSpPr txBox="1">
            <a:spLocks noChangeArrowheads="1"/>
          </p:cNvSpPr>
          <p:nvPr/>
        </p:nvSpPr>
        <p:spPr bwMode="auto">
          <a:xfrm>
            <a:off x="1143000" y="2362200"/>
            <a:ext cx="60961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r>
              <a:rPr lang="en-CA" sz="1100" b="1" dirty="0">
                <a:solidFill>
                  <a:srgbClr val="FFFFFF"/>
                </a:solidFill>
                <a:cs typeface="Arial" charset="0"/>
              </a:rPr>
              <a:t>BC</a:t>
            </a:r>
          </a:p>
          <a:p>
            <a:pPr eaLnBrk="1" hangingPunct="1"/>
            <a:r>
              <a:rPr lang="en-CA" sz="1100" b="1" dirty="0" smtClean="0">
                <a:solidFill>
                  <a:srgbClr val="FF0000"/>
                </a:solidFill>
                <a:cs typeface="Arial" charset="0"/>
              </a:rPr>
              <a:t>0%</a:t>
            </a:r>
          </a:p>
          <a:p>
            <a:pPr eaLnBrk="1" hangingPunct="1"/>
            <a:r>
              <a:rPr lang="en-CA" sz="1100" b="1" dirty="0" smtClean="0">
                <a:solidFill>
                  <a:srgbClr val="FFFFFF"/>
                </a:solidFill>
                <a:cs typeface="Arial" charset="0"/>
              </a:rPr>
              <a:t>(7%)</a:t>
            </a:r>
            <a:endParaRPr lang="en-CA" sz="1100" b="1" dirty="0">
              <a:solidFill>
                <a:srgbClr val="FFFFFF"/>
              </a:solidFill>
              <a:cs typeface="Arial" charset="0"/>
            </a:endParaRPr>
          </a:p>
        </p:txBody>
      </p:sp>
      <p:sp>
        <p:nvSpPr>
          <p:cNvPr id="16396" name="TextBox 23"/>
          <p:cNvSpPr txBox="1">
            <a:spLocks noChangeArrowheads="1"/>
          </p:cNvSpPr>
          <p:nvPr/>
        </p:nvSpPr>
        <p:spPr bwMode="auto">
          <a:xfrm>
            <a:off x="3438896" y="2978665"/>
            <a:ext cx="60961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r>
              <a:rPr lang="en-CA" sz="1100" b="1" dirty="0" smtClean="0">
                <a:solidFill>
                  <a:srgbClr val="000000"/>
                </a:solidFill>
                <a:cs typeface="Arial" charset="0"/>
              </a:rPr>
              <a:t>MB</a:t>
            </a:r>
            <a:endParaRPr lang="en-CA" sz="1100" b="1" dirty="0">
              <a:solidFill>
                <a:srgbClr val="000000"/>
              </a:solidFill>
              <a:cs typeface="Arial" charset="0"/>
            </a:endParaRPr>
          </a:p>
          <a:p>
            <a:pPr eaLnBrk="1" hangingPunct="1"/>
            <a:r>
              <a:rPr lang="en-CA" sz="1100" b="1" dirty="0">
                <a:solidFill>
                  <a:srgbClr val="FF0000"/>
                </a:solidFill>
                <a:cs typeface="Arial" charset="0"/>
              </a:rPr>
              <a:t>7</a:t>
            </a:r>
            <a:r>
              <a:rPr lang="en-CA" sz="1100" b="1" dirty="0" smtClean="0">
                <a:solidFill>
                  <a:srgbClr val="FF0000"/>
                </a:solidFill>
                <a:cs typeface="Arial" charset="0"/>
              </a:rPr>
              <a:t>%</a:t>
            </a:r>
          </a:p>
          <a:p>
            <a:pPr eaLnBrk="1" hangingPunct="1"/>
            <a:r>
              <a:rPr lang="en-CA" sz="1100" b="1" dirty="0" smtClean="0">
                <a:solidFill>
                  <a:srgbClr val="0070C0"/>
                </a:solidFill>
                <a:cs typeface="Arial" charset="0"/>
              </a:rPr>
              <a:t>(10%)</a:t>
            </a:r>
            <a:endParaRPr lang="en-CA" sz="1100" b="1" dirty="0">
              <a:solidFill>
                <a:srgbClr val="0070C0"/>
              </a:solidFill>
              <a:cs typeface="Arial" charset="0"/>
            </a:endParaRPr>
          </a:p>
        </p:txBody>
      </p:sp>
      <p:sp>
        <p:nvSpPr>
          <p:cNvPr id="16397" name="TextBox 24"/>
          <p:cNvSpPr txBox="1">
            <a:spLocks noChangeArrowheads="1"/>
          </p:cNvSpPr>
          <p:nvPr/>
        </p:nvSpPr>
        <p:spPr bwMode="auto">
          <a:xfrm>
            <a:off x="7696200" y="3429000"/>
            <a:ext cx="110251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r>
              <a:rPr lang="en-CA" sz="1100" b="1" dirty="0" smtClean="0">
                <a:solidFill>
                  <a:srgbClr val="000000"/>
                </a:solidFill>
                <a:cs typeface="Arial" charset="0"/>
              </a:rPr>
              <a:t>NL/NS/NB/PE</a:t>
            </a:r>
            <a:endParaRPr lang="en-CA" sz="1100" b="1" dirty="0">
              <a:solidFill>
                <a:srgbClr val="000000"/>
              </a:solidFill>
              <a:cs typeface="Arial" charset="0"/>
            </a:endParaRPr>
          </a:p>
          <a:p>
            <a:pPr eaLnBrk="1" hangingPunct="1"/>
            <a:r>
              <a:rPr lang="en-CA" sz="1100" b="1" dirty="0" smtClean="0">
                <a:solidFill>
                  <a:srgbClr val="FF0000"/>
                </a:solidFill>
                <a:cs typeface="Arial" charset="0"/>
              </a:rPr>
              <a:t>28%</a:t>
            </a:r>
          </a:p>
          <a:p>
            <a:pPr eaLnBrk="1" hangingPunct="1"/>
            <a:r>
              <a:rPr lang="en-CA" sz="1100" b="1" dirty="0" smtClean="0">
                <a:solidFill>
                  <a:srgbClr val="0070C0"/>
                </a:solidFill>
                <a:cs typeface="Arial" charset="0"/>
              </a:rPr>
              <a:t>(8%)</a:t>
            </a:r>
            <a:endParaRPr lang="en-CA" sz="1100" b="1" dirty="0">
              <a:solidFill>
                <a:srgbClr val="0070C0"/>
              </a:solidFill>
              <a:cs typeface="Arial" charset="0"/>
            </a:endParaRPr>
          </a:p>
        </p:txBody>
      </p:sp>
      <p:sp>
        <p:nvSpPr>
          <p:cNvPr id="2" name="Rectangle 3"/>
          <p:cNvSpPr>
            <a:spLocks noGrp="1" noChangeArrowheads="1"/>
          </p:cNvSpPr>
          <p:nvPr>
            <p:ph type="body" sz="half" idx="2"/>
          </p:nvPr>
        </p:nvSpPr>
        <p:spPr>
          <a:xfrm>
            <a:off x="152400" y="5257800"/>
            <a:ext cx="8991600" cy="1236663"/>
          </a:xfrm>
        </p:spPr>
        <p:txBody>
          <a:bodyPr/>
          <a:lstStyle/>
          <a:p>
            <a:pPr eaLnBrk="1" hangingPunct="1">
              <a:lnSpc>
                <a:spcPct val="80000"/>
              </a:lnSpc>
              <a:defRPr/>
            </a:pPr>
            <a:r>
              <a:rPr lang="en-CA" sz="1600" dirty="0" smtClean="0"/>
              <a:t>54% </a:t>
            </a:r>
            <a:r>
              <a:rPr lang="en-CA" sz="1600" dirty="0"/>
              <a:t>of Other Canada </a:t>
            </a:r>
            <a:r>
              <a:rPr lang="en-CA" sz="1600" dirty="0" smtClean="0"/>
              <a:t>Indigenous visitors </a:t>
            </a:r>
            <a:r>
              <a:rPr lang="en-CA" sz="1600" dirty="0"/>
              <a:t>came from </a:t>
            </a:r>
            <a:r>
              <a:rPr lang="en-CA" sz="1600" dirty="0" smtClean="0"/>
              <a:t>Quebec, compared to 66% of total visits </a:t>
            </a:r>
          </a:p>
          <a:p>
            <a:pPr marL="0" indent="0" eaLnBrk="1" hangingPunct="1">
              <a:lnSpc>
                <a:spcPct val="80000"/>
              </a:lnSpc>
              <a:buNone/>
              <a:defRPr/>
            </a:pPr>
            <a:r>
              <a:rPr lang="en-CA" sz="1600" dirty="0" smtClean="0"/>
              <a:t>Note</a:t>
            </a:r>
            <a:r>
              <a:rPr lang="en-CA" sz="1600" dirty="0"/>
              <a:t>: Other Canada </a:t>
            </a:r>
            <a:r>
              <a:rPr lang="en-CA" sz="1600" dirty="0" smtClean="0"/>
              <a:t>Indigenous visitors represented 6% (16,000) </a:t>
            </a:r>
            <a:r>
              <a:rPr lang="en-CA" sz="1600" dirty="0"/>
              <a:t>of </a:t>
            </a:r>
            <a:r>
              <a:rPr lang="en-CA" sz="1600" dirty="0" smtClean="0"/>
              <a:t>visits </a:t>
            </a:r>
            <a:r>
              <a:rPr lang="en-CA" sz="1600" dirty="0"/>
              <a:t>and </a:t>
            </a:r>
            <a:r>
              <a:rPr lang="en-CA" sz="1600" dirty="0" smtClean="0"/>
              <a:t>10% ($7 M) </a:t>
            </a:r>
            <a:r>
              <a:rPr lang="en-CA" sz="1600" dirty="0"/>
              <a:t>of visitor spending</a:t>
            </a:r>
            <a:endParaRPr lang="en-CA" sz="1600" i="1" dirty="0"/>
          </a:p>
        </p:txBody>
      </p:sp>
      <p:sp>
        <p:nvSpPr>
          <p:cNvPr id="14" name="Slide Number Placeholder 1"/>
          <p:cNvSpPr txBox="1">
            <a:spLocks/>
          </p:cNvSpPr>
          <p:nvPr/>
        </p:nvSpPr>
        <p:spPr bwMode="auto">
          <a:xfrm>
            <a:off x="34290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EFE6F2DB-FAA7-4FBF-B9E2-4E2D0C3E7880}" type="slidenum">
              <a:rPr lang="en-CA" sz="1000">
                <a:solidFill>
                  <a:srgbClr val="660033"/>
                </a:solidFill>
              </a:rPr>
              <a:pPr eaLnBrk="1" hangingPunct="1"/>
              <a:t>7</a:t>
            </a:fld>
            <a:endParaRPr lang="en-CA" sz="1000">
              <a:solidFill>
                <a:srgbClr val="660033"/>
              </a:solidFill>
            </a:endParaRPr>
          </a:p>
        </p:txBody>
      </p:sp>
      <p:sp>
        <p:nvSpPr>
          <p:cNvPr id="15"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
        <p:nvSpPr>
          <p:cNvPr id="4" name="TextBox 3"/>
          <p:cNvSpPr txBox="1"/>
          <p:nvPr/>
        </p:nvSpPr>
        <p:spPr>
          <a:xfrm>
            <a:off x="0" y="2590800"/>
            <a:ext cx="1143000" cy="630942"/>
          </a:xfrm>
          <a:prstGeom prst="rect">
            <a:avLst/>
          </a:prstGeom>
          <a:noFill/>
        </p:spPr>
        <p:txBody>
          <a:bodyPr wrap="square" rtlCol="0">
            <a:spAutoFit/>
          </a:bodyPr>
          <a:lstStyle/>
          <a:p>
            <a:r>
              <a:rPr lang="en-CA" sz="1000" b="1" dirty="0" smtClean="0">
                <a:solidFill>
                  <a:srgbClr val="FF0000"/>
                </a:solidFill>
              </a:rPr>
              <a:t>Indigenous visits</a:t>
            </a:r>
          </a:p>
          <a:p>
            <a:r>
              <a:rPr lang="en-CA" sz="1000" b="1" dirty="0" smtClean="0">
                <a:solidFill>
                  <a:srgbClr val="0070C0"/>
                </a:solidFill>
              </a:rPr>
              <a:t>(Total visits)</a:t>
            </a:r>
            <a:endParaRPr lang="en-US" sz="1000" b="1" dirty="0">
              <a:solidFill>
                <a:srgbClr val="0070C0"/>
              </a:solidFill>
            </a:endParaRPr>
          </a:p>
        </p:txBody>
      </p:sp>
    </p:spTree>
    <p:extLst>
      <p:ext uri="{BB962C8B-B14F-4D97-AF65-F5344CB8AC3E}">
        <p14:creationId xmlns:p14="http://schemas.microsoft.com/office/powerpoint/2010/main" val="31140829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1370856"/>
            <a:ext cx="5936440" cy="3801791"/>
          </a:xfrm>
          <a:prstGeom prst="rect">
            <a:avLst/>
          </a:prstGeom>
        </p:spPr>
      </p:pic>
      <p:sp>
        <p:nvSpPr>
          <p:cNvPr id="17410" name="Rectangle 2"/>
          <p:cNvSpPr>
            <a:spLocks noGrp="1" noChangeArrowheads="1"/>
          </p:cNvSpPr>
          <p:nvPr>
            <p:ph type="title"/>
          </p:nvPr>
        </p:nvSpPr>
        <p:spPr bwMode="auto">
          <a:xfrm>
            <a:off x="41555" y="838200"/>
            <a:ext cx="9102445"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U.S. Indigenous Visitors by Region of Residence</a:t>
            </a:r>
          </a:p>
        </p:txBody>
      </p:sp>
      <p:sp>
        <p:nvSpPr>
          <p:cNvPr id="17411" name="Rectangle 3"/>
          <p:cNvSpPr>
            <a:spLocks noGrp="1" noChangeArrowheads="1"/>
          </p:cNvSpPr>
          <p:nvPr>
            <p:ph type="body" sz="half" idx="2"/>
          </p:nvPr>
        </p:nvSpPr>
        <p:spPr bwMode="auto">
          <a:xfrm>
            <a:off x="228600" y="5104121"/>
            <a:ext cx="8686800" cy="131449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pPr>
            <a:r>
              <a:rPr lang="en-CA" sz="1600" dirty="0" smtClean="0"/>
              <a:t>38% </a:t>
            </a:r>
            <a:r>
              <a:rPr lang="en-CA" sz="1600" dirty="0"/>
              <a:t>of U.S</a:t>
            </a:r>
            <a:r>
              <a:rPr lang="en-CA" sz="1600" dirty="0" smtClean="0"/>
              <a:t>. Indigenous </a:t>
            </a:r>
            <a:r>
              <a:rPr lang="en-CA" sz="1600" dirty="0"/>
              <a:t>visitors </a:t>
            </a:r>
            <a:r>
              <a:rPr lang="en-CA" sz="1600" dirty="0" smtClean="0"/>
              <a:t>came </a:t>
            </a:r>
            <a:r>
              <a:rPr lang="en-CA" sz="1600" dirty="0"/>
              <a:t>from East North Central </a:t>
            </a:r>
            <a:r>
              <a:rPr lang="en-CA" sz="1600" dirty="0" smtClean="0"/>
              <a:t>states (</a:t>
            </a:r>
            <a:r>
              <a:rPr lang="it-IT" sz="1600" dirty="0"/>
              <a:t>Michigan, Ohio, Illinois, Indiana, and Wisconsin</a:t>
            </a:r>
            <a:r>
              <a:rPr lang="en-CA" sz="1600" dirty="0"/>
              <a:t>) </a:t>
            </a:r>
            <a:endParaRPr lang="en-CA" sz="1600" dirty="0" smtClean="0"/>
          </a:p>
          <a:p>
            <a:pPr marL="0" indent="0">
              <a:lnSpc>
                <a:spcPct val="90000"/>
              </a:lnSpc>
              <a:buNone/>
            </a:pPr>
            <a:r>
              <a:rPr lang="en-CA" sz="1600" dirty="0" smtClean="0"/>
              <a:t>Note: </a:t>
            </a:r>
            <a:r>
              <a:rPr lang="en-CA" sz="1600" dirty="0"/>
              <a:t>U.S. </a:t>
            </a:r>
            <a:r>
              <a:rPr lang="en-CA" sz="1600" dirty="0" smtClean="0"/>
              <a:t>Indigenous visitors represented 7% (18,000) </a:t>
            </a:r>
            <a:r>
              <a:rPr lang="en-CA" sz="1600" dirty="0"/>
              <a:t>of </a:t>
            </a:r>
            <a:r>
              <a:rPr lang="en-CA" sz="1600" dirty="0" smtClean="0"/>
              <a:t>visits </a:t>
            </a:r>
            <a:r>
              <a:rPr lang="en-CA" sz="1600" dirty="0"/>
              <a:t>and </a:t>
            </a:r>
            <a:r>
              <a:rPr lang="en-CA" sz="1600" dirty="0" smtClean="0"/>
              <a:t>28% ($19 </a:t>
            </a:r>
            <a:r>
              <a:rPr lang="en-CA" sz="1600" dirty="0"/>
              <a:t>M) of visitor spending</a:t>
            </a:r>
            <a:endParaRPr lang="en-CA" sz="1600" i="1" dirty="0" smtClean="0"/>
          </a:p>
        </p:txBody>
      </p:sp>
      <p:sp>
        <p:nvSpPr>
          <p:cNvPr id="16" name="Slide Number Placeholder 1"/>
          <p:cNvSpPr txBox="1">
            <a:spLocks/>
          </p:cNvSpPr>
          <p:nvPr/>
        </p:nvSpPr>
        <p:spPr bwMode="auto">
          <a:xfrm>
            <a:off x="34290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EFE6F2DB-FAA7-4FBF-B9E2-4E2D0C3E7880}" type="slidenum">
              <a:rPr lang="en-CA" sz="1000">
                <a:solidFill>
                  <a:srgbClr val="660033"/>
                </a:solidFill>
              </a:rPr>
              <a:pPr eaLnBrk="1" hangingPunct="1"/>
              <a:t>8</a:t>
            </a:fld>
            <a:endParaRPr lang="en-CA" sz="1000">
              <a:solidFill>
                <a:srgbClr val="660033"/>
              </a:solidFill>
            </a:endParaRPr>
          </a:p>
        </p:txBody>
      </p:sp>
      <p:sp>
        <p:nvSpPr>
          <p:cNvPr id="20" name="Text Box 6"/>
          <p:cNvSpPr txBox="1">
            <a:spLocks noChangeArrowheads="1"/>
          </p:cNvSpPr>
          <p:nvPr/>
        </p:nvSpPr>
        <p:spPr bwMode="auto">
          <a:xfrm>
            <a:off x="372859" y="2133600"/>
            <a:ext cx="119654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FF0000"/>
                </a:solidFill>
              </a:rPr>
              <a:t>Pacific, Alaska, Hawaii</a:t>
            </a:r>
            <a:endParaRPr lang="en-CA" sz="1000" b="1" dirty="0">
              <a:solidFill>
                <a:srgbClr val="FF0000"/>
              </a:solidFill>
            </a:endParaRPr>
          </a:p>
          <a:p>
            <a:pPr eaLnBrk="1" hangingPunct="1">
              <a:spcBef>
                <a:spcPct val="0"/>
              </a:spcBef>
            </a:pPr>
            <a:r>
              <a:rPr lang="en-CA" sz="1000" b="1" dirty="0" smtClean="0">
                <a:solidFill>
                  <a:srgbClr val="FF0000"/>
                </a:solidFill>
              </a:rPr>
              <a:t>15%</a:t>
            </a:r>
          </a:p>
          <a:p>
            <a:pPr eaLnBrk="1" hangingPunct="1">
              <a:spcBef>
                <a:spcPct val="0"/>
              </a:spcBef>
            </a:pPr>
            <a:r>
              <a:rPr lang="en-CA" sz="1000" b="1" dirty="0" smtClean="0">
                <a:solidFill>
                  <a:srgbClr val="0070C0"/>
                </a:solidFill>
              </a:rPr>
              <a:t>(3%)</a:t>
            </a:r>
            <a:endParaRPr lang="en-CA" sz="1000" b="1" dirty="0">
              <a:solidFill>
                <a:srgbClr val="0070C0"/>
              </a:solidFill>
            </a:endParaRPr>
          </a:p>
        </p:txBody>
      </p:sp>
      <p:sp>
        <p:nvSpPr>
          <p:cNvPr id="22" name="Text Box 6"/>
          <p:cNvSpPr txBox="1">
            <a:spLocks noChangeArrowheads="1"/>
          </p:cNvSpPr>
          <p:nvPr/>
        </p:nvSpPr>
        <p:spPr bwMode="auto">
          <a:xfrm>
            <a:off x="2507460" y="1511879"/>
            <a:ext cx="119654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009900"/>
                </a:solidFill>
              </a:rPr>
              <a:t>Mountain</a:t>
            </a:r>
            <a:endParaRPr lang="en-CA" sz="1000" b="1" dirty="0">
              <a:solidFill>
                <a:srgbClr val="009900"/>
              </a:solidFill>
            </a:endParaRPr>
          </a:p>
          <a:p>
            <a:pPr eaLnBrk="1" hangingPunct="1">
              <a:spcBef>
                <a:spcPct val="0"/>
              </a:spcBef>
            </a:pPr>
            <a:r>
              <a:rPr lang="en-CA" sz="1000" b="1" dirty="0">
                <a:solidFill>
                  <a:srgbClr val="FF0000"/>
                </a:solidFill>
              </a:rPr>
              <a:t>0</a:t>
            </a:r>
            <a:r>
              <a:rPr lang="en-CA" sz="1000" b="1" dirty="0" smtClean="0">
                <a:solidFill>
                  <a:srgbClr val="FF0000"/>
                </a:solidFill>
              </a:rPr>
              <a:t>%</a:t>
            </a:r>
          </a:p>
          <a:p>
            <a:pPr eaLnBrk="1" hangingPunct="1">
              <a:spcBef>
                <a:spcPct val="0"/>
              </a:spcBef>
            </a:pPr>
            <a:r>
              <a:rPr lang="en-CA" sz="1000" b="1" dirty="0" smtClean="0">
                <a:solidFill>
                  <a:srgbClr val="0070C0"/>
                </a:solidFill>
              </a:rPr>
              <a:t>(2%)</a:t>
            </a:r>
            <a:endParaRPr lang="en-CA" sz="1000" b="1" dirty="0">
              <a:solidFill>
                <a:srgbClr val="0070C0"/>
              </a:solidFill>
            </a:endParaRPr>
          </a:p>
        </p:txBody>
      </p:sp>
      <p:sp>
        <p:nvSpPr>
          <p:cNvPr id="23" name="Text Box 6"/>
          <p:cNvSpPr txBox="1">
            <a:spLocks noChangeArrowheads="1"/>
          </p:cNvSpPr>
          <p:nvPr/>
        </p:nvSpPr>
        <p:spPr bwMode="auto">
          <a:xfrm>
            <a:off x="6934200" y="3895414"/>
            <a:ext cx="119654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996633"/>
                </a:solidFill>
              </a:rPr>
              <a:t>South Atlantic</a:t>
            </a:r>
            <a:endParaRPr lang="en-CA" sz="1000" b="1" dirty="0">
              <a:solidFill>
                <a:srgbClr val="996633"/>
              </a:solidFill>
            </a:endParaRPr>
          </a:p>
          <a:p>
            <a:pPr eaLnBrk="1" hangingPunct="1">
              <a:spcBef>
                <a:spcPct val="0"/>
              </a:spcBef>
            </a:pPr>
            <a:r>
              <a:rPr lang="en-CA" sz="1000" b="1" dirty="0" smtClean="0">
                <a:solidFill>
                  <a:srgbClr val="FF0000"/>
                </a:solidFill>
              </a:rPr>
              <a:t>31%</a:t>
            </a:r>
          </a:p>
          <a:p>
            <a:pPr eaLnBrk="1" hangingPunct="1">
              <a:spcBef>
                <a:spcPct val="0"/>
              </a:spcBef>
            </a:pPr>
            <a:r>
              <a:rPr lang="en-CA" sz="1000" b="1" dirty="0" smtClean="0">
                <a:solidFill>
                  <a:srgbClr val="0070C0"/>
                </a:solidFill>
              </a:rPr>
              <a:t>(8%)</a:t>
            </a:r>
            <a:endParaRPr lang="en-CA" sz="1000" b="1" dirty="0">
              <a:solidFill>
                <a:srgbClr val="0070C0"/>
              </a:solidFill>
            </a:endParaRPr>
          </a:p>
        </p:txBody>
      </p:sp>
      <p:sp>
        <p:nvSpPr>
          <p:cNvPr id="24" name="Text Box 6"/>
          <p:cNvSpPr txBox="1">
            <a:spLocks noChangeArrowheads="1"/>
          </p:cNvSpPr>
          <p:nvPr/>
        </p:nvSpPr>
        <p:spPr bwMode="auto">
          <a:xfrm>
            <a:off x="3663432" y="1504890"/>
            <a:ext cx="1477594"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3399FF"/>
                </a:solidFill>
              </a:rPr>
              <a:t>West North Central</a:t>
            </a:r>
            <a:endParaRPr lang="en-CA" sz="1000" b="1" dirty="0">
              <a:solidFill>
                <a:srgbClr val="3399FF"/>
              </a:solidFill>
            </a:endParaRPr>
          </a:p>
          <a:p>
            <a:pPr eaLnBrk="1" hangingPunct="1">
              <a:spcBef>
                <a:spcPct val="0"/>
              </a:spcBef>
            </a:pPr>
            <a:r>
              <a:rPr lang="en-CA" sz="1000" b="1" dirty="0" smtClean="0">
                <a:solidFill>
                  <a:srgbClr val="FF0000"/>
                </a:solidFill>
              </a:rPr>
              <a:t>7%</a:t>
            </a:r>
          </a:p>
          <a:p>
            <a:pPr eaLnBrk="1" hangingPunct="1">
              <a:spcBef>
                <a:spcPct val="0"/>
              </a:spcBef>
            </a:pPr>
            <a:r>
              <a:rPr lang="en-CA" sz="1000" b="1" dirty="0" smtClean="0">
                <a:solidFill>
                  <a:srgbClr val="0070C0"/>
                </a:solidFill>
              </a:rPr>
              <a:t>(5%)</a:t>
            </a:r>
            <a:endParaRPr lang="en-CA" sz="1000" b="1" dirty="0">
              <a:solidFill>
                <a:srgbClr val="0070C0"/>
              </a:solidFill>
            </a:endParaRPr>
          </a:p>
        </p:txBody>
      </p:sp>
      <p:sp>
        <p:nvSpPr>
          <p:cNvPr id="25" name="Text Box 6"/>
          <p:cNvSpPr txBox="1">
            <a:spLocks noChangeArrowheads="1"/>
          </p:cNvSpPr>
          <p:nvPr/>
        </p:nvSpPr>
        <p:spPr bwMode="auto">
          <a:xfrm>
            <a:off x="4876800" y="1503402"/>
            <a:ext cx="119654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FFC000"/>
                </a:solidFill>
              </a:rPr>
              <a:t>East North Central</a:t>
            </a:r>
            <a:endParaRPr lang="en-CA" sz="1000" b="1" dirty="0">
              <a:solidFill>
                <a:srgbClr val="FFC000"/>
              </a:solidFill>
            </a:endParaRPr>
          </a:p>
          <a:p>
            <a:pPr eaLnBrk="1" hangingPunct="1">
              <a:spcBef>
                <a:spcPct val="0"/>
              </a:spcBef>
            </a:pPr>
            <a:r>
              <a:rPr lang="en-CA" sz="1000" b="1" dirty="0" smtClean="0">
                <a:solidFill>
                  <a:srgbClr val="FF0000"/>
                </a:solidFill>
              </a:rPr>
              <a:t>38%</a:t>
            </a:r>
          </a:p>
          <a:p>
            <a:pPr eaLnBrk="1" hangingPunct="1">
              <a:spcBef>
                <a:spcPct val="0"/>
              </a:spcBef>
            </a:pPr>
            <a:r>
              <a:rPr lang="en-CA" sz="1000" b="1" dirty="0" smtClean="0">
                <a:solidFill>
                  <a:srgbClr val="0070C0"/>
                </a:solidFill>
              </a:rPr>
              <a:t>(39%)</a:t>
            </a:r>
            <a:endParaRPr lang="en-CA" sz="1000" b="1" dirty="0">
              <a:solidFill>
                <a:srgbClr val="0070C0"/>
              </a:solidFill>
            </a:endParaRPr>
          </a:p>
        </p:txBody>
      </p:sp>
      <p:sp>
        <p:nvSpPr>
          <p:cNvPr id="26" name="Text Box 6"/>
          <p:cNvSpPr txBox="1">
            <a:spLocks noChangeArrowheads="1"/>
          </p:cNvSpPr>
          <p:nvPr/>
        </p:nvSpPr>
        <p:spPr bwMode="auto">
          <a:xfrm>
            <a:off x="7315200" y="1657290"/>
            <a:ext cx="119654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009900"/>
                </a:solidFill>
              </a:rPr>
              <a:t>New England</a:t>
            </a:r>
            <a:endParaRPr lang="en-CA" sz="1000" b="1" dirty="0">
              <a:solidFill>
                <a:srgbClr val="009900"/>
              </a:solidFill>
            </a:endParaRPr>
          </a:p>
          <a:p>
            <a:pPr eaLnBrk="1" hangingPunct="1">
              <a:spcBef>
                <a:spcPct val="0"/>
              </a:spcBef>
            </a:pPr>
            <a:r>
              <a:rPr lang="en-CA" sz="1000" b="1" dirty="0" smtClean="0">
                <a:solidFill>
                  <a:srgbClr val="FF0000"/>
                </a:solidFill>
              </a:rPr>
              <a:t>0%</a:t>
            </a:r>
          </a:p>
          <a:p>
            <a:pPr eaLnBrk="1" hangingPunct="1">
              <a:spcBef>
                <a:spcPct val="0"/>
              </a:spcBef>
            </a:pPr>
            <a:r>
              <a:rPr lang="en-CA" sz="1000" b="1" dirty="0" smtClean="0">
                <a:solidFill>
                  <a:srgbClr val="0070C0"/>
                </a:solidFill>
              </a:rPr>
              <a:t>(4%)</a:t>
            </a:r>
            <a:endParaRPr lang="en-CA" sz="1000" b="1" dirty="0">
              <a:solidFill>
                <a:srgbClr val="0070C0"/>
              </a:solidFill>
            </a:endParaRPr>
          </a:p>
        </p:txBody>
      </p:sp>
      <p:sp>
        <p:nvSpPr>
          <p:cNvPr id="27" name="Text Box 6"/>
          <p:cNvSpPr txBox="1">
            <a:spLocks noChangeArrowheads="1"/>
          </p:cNvSpPr>
          <p:nvPr/>
        </p:nvSpPr>
        <p:spPr bwMode="auto">
          <a:xfrm>
            <a:off x="5562600" y="2038290"/>
            <a:ext cx="119654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7030A0"/>
                </a:solidFill>
              </a:rPr>
              <a:t>Mid Atlantic</a:t>
            </a:r>
            <a:endParaRPr lang="en-CA" sz="1000" b="1" dirty="0">
              <a:solidFill>
                <a:srgbClr val="7030A0"/>
              </a:solidFill>
            </a:endParaRPr>
          </a:p>
          <a:p>
            <a:pPr eaLnBrk="1" hangingPunct="1">
              <a:spcBef>
                <a:spcPct val="0"/>
              </a:spcBef>
            </a:pPr>
            <a:r>
              <a:rPr lang="en-CA" sz="1000" b="1" dirty="0">
                <a:solidFill>
                  <a:srgbClr val="FF0000"/>
                </a:solidFill>
              </a:rPr>
              <a:t>9</a:t>
            </a:r>
            <a:r>
              <a:rPr lang="en-CA" sz="1000" b="1" dirty="0" smtClean="0">
                <a:solidFill>
                  <a:srgbClr val="FF0000"/>
                </a:solidFill>
              </a:rPr>
              <a:t>%</a:t>
            </a:r>
          </a:p>
          <a:p>
            <a:pPr eaLnBrk="1" hangingPunct="1">
              <a:spcBef>
                <a:spcPct val="0"/>
              </a:spcBef>
            </a:pPr>
            <a:r>
              <a:rPr lang="en-CA" sz="1000" b="1" dirty="0" smtClean="0">
                <a:solidFill>
                  <a:srgbClr val="0070C0"/>
                </a:solidFill>
              </a:rPr>
              <a:t>(36%)</a:t>
            </a:r>
            <a:endParaRPr lang="en-CA" sz="1000" b="1" dirty="0">
              <a:solidFill>
                <a:srgbClr val="0070C0"/>
              </a:solidFill>
            </a:endParaRPr>
          </a:p>
        </p:txBody>
      </p:sp>
      <p:sp>
        <p:nvSpPr>
          <p:cNvPr id="28" name="Text Box 6"/>
          <p:cNvSpPr txBox="1">
            <a:spLocks noChangeArrowheads="1"/>
          </p:cNvSpPr>
          <p:nvPr/>
        </p:nvSpPr>
        <p:spPr bwMode="auto">
          <a:xfrm>
            <a:off x="4800600" y="4667310"/>
            <a:ext cx="119654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FF9900"/>
                </a:solidFill>
              </a:rPr>
              <a:t>South Central</a:t>
            </a:r>
            <a:endParaRPr lang="en-CA" sz="1000" b="1" dirty="0">
              <a:solidFill>
                <a:srgbClr val="FF9900"/>
              </a:solidFill>
            </a:endParaRPr>
          </a:p>
          <a:p>
            <a:pPr eaLnBrk="1" hangingPunct="1">
              <a:spcBef>
                <a:spcPct val="0"/>
              </a:spcBef>
            </a:pPr>
            <a:r>
              <a:rPr lang="en-CA" sz="1000" b="1" dirty="0" smtClean="0">
                <a:solidFill>
                  <a:srgbClr val="FF0000"/>
                </a:solidFill>
              </a:rPr>
              <a:t>0%</a:t>
            </a:r>
          </a:p>
          <a:p>
            <a:pPr eaLnBrk="1" hangingPunct="1">
              <a:spcBef>
                <a:spcPct val="0"/>
              </a:spcBef>
            </a:pPr>
            <a:r>
              <a:rPr lang="en-CA" sz="1000" b="1" dirty="0" smtClean="0">
                <a:solidFill>
                  <a:srgbClr val="0070C0"/>
                </a:solidFill>
              </a:rPr>
              <a:t>(3%)</a:t>
            </a:r>
            <a:endParaRPr lang="en-CA" sz="1000" b="1" dirty="0">
              <a:solidFill>
                <a:srgbClr val="0070C0"/>
              </a:solidFill>
            </a:endParaRPr>
          </a:p>
        </p:txBody>
      </p:sp>
      <p:sp>
        <p:nvSpPr>
          <p:cNvPr id="17"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
        <p:nvSpPr>
          <p:cNvPr id="15" name="TextBox 14"/>
          <p:cNvSpPr txBox="1"/>
          <p:nvPr/>
        </p:nvSpPr>
        <p:spPr>
          <a:xfrm>
            <a:off x="41555" y="1418763"/>
            <a:ext cx="1143000" cy="630942"/>
          </a:xfrm>
          <a:prstGeom prst="rect">
            <a:avLst/>
          </a:prstGeom>
          <a:noFill/>
        </p:spPr>
        <p:txBody>
          <a:bodyPr wrap="square" rtlCol="0">
            <a:spAutoFit/>
          </a:bodyPr>
          <a:lstStyle/>
          <a:p>
            <a:r>
              <a:rPr lang="en-CA" sz="1000" b="1" dirty="0" smtClean="0">
                <a:solidFill>
                  <a:srgbClr val="FF0000"/>
                </a:solidFill>
              </a:rPr>
              <a:t>Indigenous visits</a:t>
            </a:r>
          </a:p>
          <a:p>
            <a:r>
              <a:rPr lang="en-CA" sz="1000" b="1" dirty="0" smtClean="0">
                <a:solidFill>
                  <a:srgbClr val="0070C0"/>
                </a:solidFill>
              </a:rPr>
              <a:t>(Total visits)</a:t>
            </a:r>
            <a:endParaRPr lang="en-US" sz="1000" b="1" dirty="0">
              <a:solidFill>
                <a:srgbClr val="0070C0"/>
              </a:solidFill>
            </a:endParaRPr>
          </a:p>
        </p:txBody>
      </p:sp>
    </p:spTree>
    <p:extLst>
      <p:ext uri="{BB962C8B-B14F-4D97-AF65-F5344CB8AC3E}">
        <p14:creationId xmlns:p14="http://schemas.microsoft.com/office/powerpoint/2010/main" val="7311655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0" y="1066800"/>
            <a:ext cx="9144000" cy="533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400" b="1" dirty="0" smtClean="0"/>
              <a:t>Overseas Indigenous Visitors by Country of Residence</a:t>
            </a:r>
          </a:p>
        </p:txBody>
      </p:sp>
      <p:sp>
        <p:nvSpPr>
          <p:cNvPr id="34819" name="Rectangle 3"/>
          <p:cNvSpPr>
            <a:spLocks noGrp="1" noChangeArrowheads="1"/>
          </p:cNvSpPr>
          <p:nvPr>
            <p:ph type="body" sz="half" idx="2"/>
          </p:nvPr>
        </p:nvSpPr>
        <p:spPr bwMode="auto">
          <a:xfrm>
            <a:off x="277813" y="4962525"/>
            <a:ext cx="8686800" cy="12192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80000"/>
              </a:lnSpc>
              <a:defRPr/>
            </a:pPr>
            <a:r>
              <a:rPr lang="en-CA" sz="2000" dirty="0" smtClean="0"/>
              <a:t>Ontario’s 9 overseas target markets represent 68% of overseas Indigenous visitors versus 54% of total overseas visits</a:t>
            </a:r>
          </a:p>
          <a:p>
            <a:pPr marL="0" indent="0">
              <a:lnSpc>
                <a:spcPct val="80000"/>
              </a:lnSpc>
              <a:buFontTx/>
              <a:buNone/>
              <a:defRPr/>
            </a:pPr>
            <a:r>
              <a:rPr lang="en-CA" sz="2000" dirty="0" smtClean="0"/>
              <a:t>Note: Overseas Indigenous visitors represented 7% (17,000) of visits and 24% ($17 M) of visitor spending</a:t>
            </a:r>
          </a:p>
          <a:p>
            <a:pPr>
              <a:spcBef>
                <a:spcPct val="50000"/>
              </a:spcBef>
              <a:buFontTx/>
              <a:buNone/>
              <a:defRPr/>
            </a:pPr>
            <a:endParaRPr lang="en-CA" sz="1000" i="1" dirty="0" smtClean="0"/>
          </a:p>
        </p:txBody>
      </p:sp>
      <p:graphicFrame>
        <p:nvGraphicFramePr>
          <p:cNvPr id="2" name="Object 4"/>
          <p:cNvGraphicFramePr>
            <a:graphicFrameLocks noGrp="1" noChangeAspect="1"/>
          </p:cNvGraphicFramePr>
          <p:nvPr>
            <p:ph sz="half" idx="1"/>
            <p:extLst>
              <p:ext uri="{D42A27DB-BD31-4B8C-83A1-F6EECF244321}">
                <p14:modId xmlns:p14="http://schemas.microsoft.com/office/powerpoint/2010/main" val="3283548285"/>
              </p:ext>
            </p:extLst>
          </p:nvPr>
        </p:nvGraphicFramePr>
        <p:xfrm>
          <a:off x="508000" y="1651000"/>
          <a:ext cx="7831138" cy="3136900"/>
        </p:xfrm>
        <a:graphic>
          <a:graphicData uri="http://schemas.openxmlformats.org/drawingml/2006/chart">
            <c:chart xmlns:c="http://schemas.openxmlformats.org/drawingml/2006/chart" xmlns:r="http://schemas.openxmlformats.org/officeDocument/2006/relationships" r:id="rId2"/>
          </a:graphicData>
        </a:graphic>
      </p:graphicFrame>
      <p:sp>
        <p:nvSpPr>
          <p:cNvPr id="34822" name="Slide Number Placeholder 1"/>
          <p:cNvSpPr txBox="1">
            <a:spLocks/>
          </p:cNvSpPr>
          <p:nvPr/>
        </p:nvSpPr>
        <p:spPr bwMode="auto">
          <a:xfrm>
            <a:off x="25908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r" eaLnBrk="1" hangingPunct="1"/>
            <a:fld id="{923FFB53-CD79-4A02-A963-987A6413FE49}" type="slidenum">
              <a:rPr lang="en-CA" sz="1000">
                <a:solidFill>
                  <a:srgbClr val="660033"/>
                </a:solidFill>
              </a:rPr>
              <a:pPr algn="r" eaLnBrk="1" hangingPunct="1"/>
              <a:t>9</a:t>
            </a:fld>
            <a:endParaRPr lang="en-CA" sz="1000">
              <a:solidFill>
                <a:srgbClr val="660033"/>
              </a:solidFill>
            </a:endParaRPr>
          </a:p>
        </p:txBody>
      </p:sp>
      <p:sp>
        <p:nvSpPr>
          <p:cNvPr id="8"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Tree>
    <p:extLst>
      <p:ext uri="{BB962C8B-B14F-4D97-AF65-F5344CB8AC3E}">
        <p14:creationId xmlns:p14="http://schemas.microsoft.com/office/powerpoint/2010/main" val="95098977"/>
      </p:ext>
    </p:extLst>
  </p:cSld>
  <p:clrMapOvr>
    <a:masterClrMapping/>
  </p:clrMapOvr>
  <p:timing>
    <p:tnLst>
      <p:par>
        <p:cTn id="1" dur="indefinite" restart="never" nodeType="tmRoot"/>
      </p:par>
    </p:tnLst>
  </p:timing>
</p:sld>
</file>

<file path=ppt/theme/theme1.xml><?xml version="1.0" encoding="utf-8"?>
<a:theme xmlns:a="http://schemas.openxmlformats.org/drawingml/2006/main" name="regions 2008">
  <a:themeElements>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egions 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flat" cmpd="sng" algn="ctr">
              <a:solidFill>
                <a:srgbClr val="FF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flat" cmpd="sng" algn="ctr">
              <a:solidFill>
                <a:srgbClr val="FF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lnDef>
  </a:objectDefaults>
  <a:extraClrSchemeLst>
    <a:extraClrScheme>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egions 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egions 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egions 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egions 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egions 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egions 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egions 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egions 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egions 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egions 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egions 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regions 2008">
  <a:themeElements>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egions 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lnDef>
  </a:objectDefaults>
  <a:extraClrSchemeLst>
    <a:extraClrScheme>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egions 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egions 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egions 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egions 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egions 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egions 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egions 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egions 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egions 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egions 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egions 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regions 2008">
  <a:themeElements>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egions 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lnDef>
  </a:objectDefaults>
  <a:extraClrSchemeLst>
    <a:extraClrScheme>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egions 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egions 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egions 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egions 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egions 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egions 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egions 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egions 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egions 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egions 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egions 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regions 2008">
  <a:themeElements>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egions 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flat" cmpd="sng" algn="ctr">
              <a:solidFill>
                <a:srgbClr val="FF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flat" cmpd="sng" algn="ctr">
              <a:solidFill>
                <a:srgbClr val="FF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lnDef>
  </a:objectDefaults>
  <a:extraClrSchemeLst>
    <a:extraClrScheme>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egions 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egions 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egions 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egions 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egions 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egions 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egions 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egions 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egions 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egions 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egions 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11602</TotalTime>
  <Words>2612</Words>
  <Application>Microsoft Office PowerPoint</Application>
  <PresentationFormat>On-screen Show (4:3)</PresentationFormat>
  <Paragraphs>495</Paragraphs>
  <Slides>24</Slides>
  <Notes>3</Notes>
  <HiddenSlides>0</HiddenSlides>
  <MMClips>0</MMClips>
  <ScaleCrop>false</ScaleCrop>
  <HeadingPairs>
    <vt:vector size="4" baseType="variant">
      <vt:variant>
        <vt:lpstr>Theme</vt:lpstr>
      </vt:variant>
      <vt:variant>
        <vt:i4>4</vt:i4>
      </vt:variant>
      <vt:variant>
        <vt:lpstr>Slide Titles</vt:lpstr>
      </vt:variant>
      <vt:variant>
        <vt:i4>24</vt:i4>
      </vt:variant>
    </vt:vector>
  </HeadingPairs>
  <TitlesOfParts>
    <vt:vector size="28" baseType="lpstr">
      <vt:lpstr>regions 2008</vt:lpstr>
      <vt:lpstr>2_regions 2008</vt:lpstr>
      <vt:lpstr>3_regions 2008</vt:lpstr>
      <vt:lpstr>1_regions 2008</vt:lpstr>
      <vt:lpstr>Ontario Indigenous Tourism Statistics 2015   </vt:lpstr>
      <vt:lpstr>This report summarizes key characteristics of visitors and visitor spending of trips in Ontario which included attending an Indigenous event (pow wow, performance, other)    Data was sourced from Statistics Canada’s Travel Survey of the Residents of Canada and International Travel Survey, 2015  Some slides include an index table which simplifies the comparison of Indigenous and total trip statistics.  Since total trips equals 100, an index of 105 indicates Indigenous is 5% higher than total, similarly an index of 90 signifies Indigenous is 10% lower than total.     Index  Interpretation less than 80 Indigenous trips underdeveloped versus total trips 80-120  Indigenous trips similar to total trips greater than 120 Indigenous trips overdeveloped versus total trips</vt:lpstr>
      <vt:lpstr>Visits and Spending</vt:lpstr>
      <vt:lpstr>Indigenous and Total Visits by Origin</vt:lpstr>
      <vt:lpstr>Indigenous and Total Spending by Origin</vt:lpstr>
      <vt:lpstr>Ontario Indigenous Visitors by Region of Residence</vt:lpstr>
      <vt:lpstr>Other Canada Indigenous Visitors by Province of Residence</vt:lpstr>
      <vt:lpstr>U.S. Indigenous Visitors by Region of Residence</vt:lpstr>
      <vt:lpstr>Overseas Indigenous Visitors by Country of Residence</vt:lpstr>
      <vt:lpstr>Destination – Indigenous Visits by Region </vt:lpstr>
      <vt:lpstr>Indigenous Visits by Length of Stay</vt:lpstr>
      <vt:lpstr>Indigenous $/Trip by Length of Stay</vt:lpstr>
      <vt:lpstr>Indigenous Spending by Category</vt:lpstr>
      <vt:lpstr>Other Activities done by Indigenous Visitors </vt:lpstr>
      <vt:lpstr>Main Purpose of Indigenous Visit</vt:lpstr>
      <vt:lpstr>Indigenous Visits by Accommodation Type</vt:lpstr>
      <vt:lpstr>Indigenous Visits by Time of Year</vt:lpstr>
      <vt:lpstr>Indigenous Visits by Gender</vt:lpstr>
      <vt:lpstr>Indigenous Visits by Party Size</vt:lpstr>
      <vt:lpstr>Domestic Indigenous Visitor’s Income</vt:lpstr>
      <vt:lpstr>Domestic Indigenous Visitor’s Education</vt:lpstr>
      <vt:lpstr>Indigenous Summary</vt:lpstr>
      <vt:lpstr>Indigenous Summary</vt:lpstr>
      <vt:lpstr>Indigenous Summary</vt:lpstr>
    </vt:vector>
  </TitlesOfParts>
  <Company>Government of Ontario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Ontario’s Tourism Regions</dc:title>
  <dc:creator>macgreki</dc:creator>
  <cp:lastModifiedBy>MacGregor, Kim (MTCS)</cp:lastModifiedBy>
  <cp:revision>735</cp:revision>
  <cp:lastPrinted>2017-01-09T18:58:11Z</cp:lastPrinted>
  <dcterms:created xsi:type="dcterms:W3CDTF">2010-08-10T11:56:04Z</dcterms:created>
  <dcterms:modified xsi:type="dcterms:W3CDTF">2017-11-27T16:52:05Z</dcterms:modified>
</cp:coreProperties>
</file>