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1" r:id="rId1"/>
    <p:sldMasterId id="2147483795" r:id="rId2"/>
    <p:sldMasterId id="2147484402" r:id="rId3"/>
  </p:sldMasterIdLst>
  <p:notesMasterIdLst>
    <p:notesMasterId r:id="rId25"/>
  </p:notesMasterIdLst>
  <p:handoutMasterIdLst>
    <p:handoutMasterId r:id="rId26"/>
  </p:handoutMasterIdLst>
  <p:sldIdLst>
    <p:sldId id="373" r:id="rId4"/>
    <p:sldId id="485" r:id="rId5"/>
    <p:sldId id="377" r:id="rId6"/>
    <p:sldId id="378" r:id="rId7"/>
    <p:sldId id="480" r:id="rId8"/>
    <p:sldId id="481" r:id="rId9"/>
    <p:sldId id="469" r:id="rId10"/>
    <p:sldId id="379" r:id="rId11"/>
    <p:sldId id="380" r:id="rId12"/>
    <p:sldId id="381" r:id="rId13"/>
    <p:sldId id="470" r:id="rId14"/>
    <p:sldId id="383" r:id="rId15"/>
    <p:sldId id="384" r:id="rId16"/>
    <p:sldId id="428" r:id="rId17"/>
    <p:sldId id="465" r:id="rId18"/>
    <p:sldId id="467" r:id="rId19"/>
    <p:sldId id="468" r:id="rId20"/>
    <p:sldId id="483" r:id="rId21"/>
    <p:sldId id="392" r:id="rId22"/>
    <p:sldId id="484" r:id="rId23"/>
    <p:sldId id="393" r:id="rId24"/>
  </p:sldIdLst>
  <p:sldSz cx="9144000" cy="6858000" type="screen4x3"/>
  <p:notesSz cx="7010400" cy="9296400"/>
  <p:defaultTextStyle>
    <a:defPPr>
      <a:defRPr lang="en-CA"/>
    </a:defPPr>
    <a:lvl1pPr algn="ctr" rtl="0" fontAlgn="base">
      <a:spcBef>
        <a:spcPct val="50000"/>
      </a:spcBef>
      <a:spcAft>
        <a:spcPct val="0"/>
      </a:spcAft>
      <a:defRPr kern="1200">
        <a:solidFill>
          <a:schemeClr val="tx1"/>
        </a:solidFill>
        <a:latin typeface="Arial" charset="0"/>
        <a:ea typeface="+mn-ea"/>
        <a:cs typeface="+mn-cs"/>
      </a:defRPr>
    </a:lvl1pPr>
    <a:lvl2pPr marL="457200" algn="ctr" rtl="0" fontAlgn="base">
      <a:spcBef>
        <a:spcPct val="50000"/>
      </a:spcBef>
      <a:spcAft>
        <a:spcPct val="0"/>
      </a:spcAft>
      <a:defRPr kern="1200">
        <a:solidFill>
          <a:schemeClr val="tx1"/>
        </a:solidFill>
        <a:latin typeface="Arial" charset="0"/>
        <a:ea typeface="+mn-ea"/>
        <a:cs typeface="+mn-cs"/>
      </a:defRPr>
    </a:lvl2pPr>
    <a:lvl3pPr marL="914400" algn="ctr" rtl="0" fontAlgn="base">
      <a:spcBef>
        <a:spcPct val="50000"/>
      </a:spcBef>
      <a:spcAft>
        <a:spcPct val="0"/>
      </a:spcAft>
      <a:defRPr kern="1200">
        <a:solidFill>
          <a:schemeClr val="tx1"/>
        </a:solidFill>
        <a:latin typeface="Arial" charset="0"/>
        <a:ea typeface="+mn-ea"/>
        <a:cs typeface="+mn-cs"/>
      </a:defRPr>
    </a:lvl3pPr>
    <a:lvl4pPr marL="1371600" algn="ctr" rtl="0" fontAlgn="base">
      <a:spcBef>
        <a:spcPct val="50000"/>
      </a:spcBef>
      <a:spcAft>
        <a:spcPct val="0"/>
      </a:spcAft>
      <a:defRPr kern="1200">
        <a:solidFill>
          <a:schemeClr val="tx1"/>
        </a:solidFill>
        <a:latin typeface="Arial" charset="0"/>
        <a:ea typeface="+mn-ea"/>
        <a:cs typeface="+mn-cs"/>
      </a:defRPr>
    </a:lvl4pPr>
    <a:lvl5pPr marL="1828800" algn="ctr" rtl="0" fontAlgn="base">
      <a:spcBef>
        <a:spcPct val="5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a:srgbClr val="CCECFF"/>
    <a:srgbClr val="CC99FF"/>
    <a:srgbClr val="FFFFFF"/>
    <a:srgbClr val="FFCCFF"/>
    <a:srgbClr val="CCFF99"/>
    <a:srgbClr val="6600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65" autoAdjust="0"/>
    <p:restoredTop sz="89490" autoAdjust="0"/>
  </p:normalViewPr>
  <p:slideViewPr>
    <p:cSldViewPr>
      <p:cViewPr varScale="1">
        <p:scale>
          <a:sx n="66" d="100"/>
          <a:sy n="6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Skiing Visits </a:t>
            </a:r>
            <a:r>
              <a:rPr lang="en-CA" sz="937" b="1" i="0" u="none" strike="noStrike" baseline="0" dirty="0">
                <a:solidFill>
                  <a:srgbClr val="000000"/>
                </a:solidFill>
                <a:latin typeface="Arial"/>
                <a:cs typeface="Arial"/>
              </a:rPr>
              <a:t>by Origin</a:t>
            </a:r>
          </a:p>
          <a:p>
            <a:pPr>
              <a:defRPr sz="1031" b="1" i="0" u="none" strike="noStrike" baseline="0">
                <a:solidFill>
                  <a:schemeClr val="tx1"/>
                </a:solidFill>
                <a:latin typeface="Arial"/>
                <a:ea typeface="Arial"/>
                <a:cs typeface="Arial"/>
              </a:defRPr>
            </a:pPr>
            <a:r>
              <a:rPr lang="en-CA" sz="750" b="1" i="0" u="none" strike="noStrike" baseline="0" dirty="0" smtClean="0">
                <a:solidFill>
                  <a:srgbClr val="000000"/>
                </a:solidFill>
                <a:latin typeface="Arial"/>
                <a:cs typeface="Arial"/>
              </a:rPr>
              <a:t>974,000</a:t>
            </a:r>
            <a:endParaRPr lang="en-CA" dirty="0"/>
          </a:p>
        </c:rich>
      </c:tx>
      <c:layout>
        <c:manualLayout>
          <c:xMode val="edge"/>
          <c:yMode val="edge"/>
          <c:x val="0.27138709854687904"/>
          <c:y val="0.86756275200691235"/>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Lbls>
            <c:dLbl>
              <c:idx val="0"/>
              <c:layout>
                <c:manualLayout>
                  <c:x val="-3.1252227569260722E-2"/>
                  <c:y val="-0.2539959661804459"/>
                </c:manualLayout>
              </c:layout>
              <c:showLegendKey val="0"/>
              <c:showVal val="1"/>
              <c:showCatName val="1"/>
              <c:showSerName val="0"/>
              <c:showPercent val="0"/>
              <c:showBubbleSize val="0"/>
            </c:dLbl>
            <c:dLbl>
              <c:idx val="1"/>
              <c:layout>
                <c:manualLayout>
                  <c:x val="-0.22699837495387853"/>
                  <c:y val="0.1139446359804263"/>
                </c:manualLayout>
              </c:layout>
              <c:showLegendKey val="0"/>
              <c:showVal val="1"/>
              <c:showCatName val="1"/>
              <c:showSerName val="0"/>
              <c:showPercent val="0"/>
              <c:showBubbleSize val="0"/>
            </c:dLbl>
            <c:dLbl>
              <c:idx val="2"/>
              <c:layout>
                <c:manualLayout>
                  <c:x val="-0.14973944308805867"/>
                  <c:y val="9.7666830840365398E-3"/>
                </c:manualLayout>
              </c:layout>
              <c:showLegendKey val="0"/>
              <c:showVal val="1"/>
              <c:showCatName val="1"/>
              <c:showSerName val="0"/>
              <c:showPercent val="0"/>
              <c:showBubbleSize val="0"/>
            </c:dLbl>
            <c:dLbl>
              <c:idx val="3"/>
              <c:layout>
                <c:manualLayout>
                  <c:x val="0.19698510766911864"/>
                  <c:y val="9.7666830840365398E-3"/>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0.95893074158571912</c:v>
                </c:pt>
                <c:pt idx="1">
                  <c:v>1.0583724208715613E-2</c:v>
                </c:pt>
                <c:pt idx="2">
                  <c:v>6.9973697123652213E-3</c:v>
                </c:pt>
                <c:pt idx="3">
                  <c:v>2.3488164493200063E-2</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461538461538458"/>
        </c:manualLayout>
      </c:layout>
      <c:barChart>
        <c:barDir val="col"/>
        <c:grouping val="percentStacked"/>
        <c:varyColors val="0"/>
        <c:ser>
          <c:idx val="0"/>
          <c:order val="0"/>
          <c:tx>
            <c:strRef>
              <c:f>Sheet1!$A$2</c:f>
              <c:strCache>
                <c:ptCount val="1"/>
                <c:pt idx="0">
                  <c:v>Pleasure</c:v>
                </c:pt>
              </c:strCache>
            </c:strRef>
          </c:tx>
          <c:spPr>
            <a:solidFill>
              <a:srgbClr val="FF00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Sheet1!$B$2:$C$2</c:f>
              <c:numCache>
                <c:formatCode>0.0%</c:formatCode>
                <c:ptCount val="2"/>
                <c:pt idx="0">
                  <c:v>0.85252244395985344</c:v>
                </c:pt>
                <c:pt idx="1">
                  <c:v>0.35232863482149879</c:v>
                </c:pt>
              </c:numCache>
            </c:numRef>
          </c:val>
        </c:ser>
        <c:ser>
          <c:idx val="1"/>
          <c:order val="1"/>
          <c:tx>
            <c:strRef>
              <c:f>Sheet1!$A$3</c:f>
              <c:strCache>
                <c:ptCount val="1"/>
                <c:pt idx="0">
                  <c:v>VFR</c:v>
                </c:pt>
              </c:strCache>
            </c:strRef>
          </c:tx>
          <c:spPr>
            <a:solidFill>
              <a:srgbClr val="3366FF"/>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Sheet1!$B$3:$C$3</c:f>
              <c:numCache>
                <c:formatCode>0.0%</c:formatCode>
                <c:ptCount val="2"/>
                <c:pt idx="0">
                  <c:v>0.12770154906339953</c:v>
                </c:pt>
                <c:pt idx="1">
                  <c:v>0.45981809624742631</c:v>
                </c:pt>
              </c:numCache>
            </c:numRef>
          </c:val>
        </c:ser>
        <c:ser>
          <c:idx val="2"/>
          <c:order val="2"/>
          <c:tx>
            <c:strRef>
              <c:f>Sheet1!$A$4</c:f>
              <c:strCache>
                <c:ptCount val="1"/>
                <c:pt idx="0">
                  <c:v>Business</c:v>
                </c:pt>
              </c:strCache>
            </c:strRef>
          </c:tx>
          <c:spPr>
            <a:solidFill>
              <a:srgbClr val="FF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Sheet1!$B$4:$C$4</c:f>
              <c:numCache>
                <c:formatCode>0.0%</c:formatCode>
                <c:ptCount val="2"/>
                <c:pt idx="0">
                  <c:v>1.6062653951895708E-2</c:v>
                </c:pt>
                <c:pt idx="1">
                  <c:v>8.5166116089601285E-2</c:v>
                </c:pt>
              </c:numCache>
            </c:numRef>
          </c:val>
        </c:ser>
        <c:ser>
          <c:idx val="3"/>
          <c:order val="3"/>
          <c:tx>
            <c:strRef>
              <c:f>Sheet1!$A$5</c:f>
              <c:strCache>
                <c:ptCount val="1"/>
                <c:pt idx="0">
                  <c:v>Other</c:v>
                </c:pt>
              </c:strCache>
            </c:strRef>
          </c:tx>
          <c:spPr>
            <a:solidFill>
              <a:srgbClr val="00FF00"/>
            </a:solidFill>
            <a:ln w="12682">
              <a:solidFill>
                <a:schemeClr val="tx1"/>
              </a:solidFill>
              <a:prstDash val="solid"/>
            </a:ln>
          </c:spPr>
          <c:invertIfNegative val="0"/>
          <c:dLbls>
            <c:numFmt formatCode="0.0%" sourceLinked="0"/>
            <c:spPr>
              <a:noFill/>
              <a:ln w="25364">
                <a:noFill/>
              </a:ln>
            </c:spPr>
            <c:txPr>
              <a:bodyPr/>
              <a:lstStyle/>
              <a:p>
                <a:pPr>
                  <a:defRPr sz="924"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Sheet1!$B$5:$C$5</c:f>
              <c:numCache>
                <c:formatCode>0.0%</c:formatCode>
                <c:ptCount val="2"/>
                <c:pt idx="0">
                  <c:v>3.713353024851318E-3</c:v>
                </c:pt>
                <c:pt idx="1">
                  <c:v>0.10268715284147367</c:v>
                </c:pt>
              </c:numCache>
            </c:numRef>
          </c:val>
        </c:ser>
        <c:dLbls>
          <c:showLegendKey val="0"/>
          <c:showVal val="0"/>
          <c:showCatName val="0"/>
          <c:showSerName val="0"/>
          <c:showPercent val="0"/>
          <c:showBubbleSize val="0"/>
        </c:dLbls>
        <c:gapWidth val="150"/>
        <c:overlap val="100"/>
        <c:axId val="163976320"/>
        <c:axId val="163977856"/>
      </c:barChart>
      <c:catAx>
        <c:axId val="163976320"/>
        <c:scaling>
          <c:orientation val="minMax"/>
        </c:scaling>
        <c:delete val="0"/>
        <c:axPos val="b"/>
        <c:numFmt formatCode="General"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163977856"/>
        <c:crosses val="autoZero"/>
        <c:auto val="1"/>
        <c:lblAlgn val="ctr"/>
        <c:lblOffset val="100"/>
        <c:tickLblSkip val="1"/>
        <c:tickMarkSkip val="1"/>
        <c:noMultiLvlLbl val="0"/>
      </c:catAx>
      <c:valAx>
        <c:axId val="163977856"/>
        <c:scaling>
          <c:orientation val="minMax"/>
        </c:scaling>
        <c:delete val="0"/>
        <c:axPos val="l"/>
        <c:numFmt formatCode="0%" sourceLinked="1"/>
        <c:majorTickMark val="out"/>
        <c:minorTickMark val="none"/>
        <c:tickLblPos val="nextTo"/>
        <c:spPr>
          <a:ln w="3170">
            <a:solidFill>
              <a:schemeClr val="tx1"/>
            </a:solidFill>
            <a:prstDash val="solid"/>
          </a:ln>
        </c:spPr>
        <c:txPr>
          <a:bodyPr rot="0" vert="horz"/>
          <a:lstStyle/>
          <a:p>
            <a:pPr>
              <a:defRPr sz="924" b="1" i="0" u="none" strike="noStrike" baseline="0">
                <a:solidFill>
                  <a:schemeClr val="tx1"/>
                </a:solidFill>
                <a:latin typeface="Arial"/>
                <a:ea typeface="Arial"/>
                <a:cs typeface="Arial"/>
              </a:defRPr>
            </a:pPr>
            <a:endParaRPr lang="en-US"/>
          </a:p>
        </c:txPr>
        <c:crossAx val="163976320"/>
        <c:crosses val="autoZero"/>
        <c:crossBetween val="between"/>
        <c:majorUnit val="0.2"/>
      </c:valAx>
      <c:spPr>
        <a:noFill/>
        <a:ln w="12682">
          <a:solidFill>
            <a:schemeClr val="tx1"/>
          </a:solidFill>
          <a:prstDash val="solid"/>
        </a:ln>
      </c:spPr>
    </c:plotArea>
    <c:legend>
      <c:legendPos val="b"/>
      <c:layout>
        <c:manualLayout>
          <c:xMode val="edge"/>
          <c:yMode val="edge"/>
          <c:x val="6.3492023751403087E-2"/>
          <c:y val="0.76923074698307337"/>
          <c:w val="0.91269848820566746"/>
          <c:h val="9.3406506004931167E-2"/>
        </c:manualLayout>
      </c:layout>
      <c:overlay val="0"/>
      <c:spPr>
        <a:noFill/>
        <a:ln w="25364">
          <a:noFill/>
        </a:ln>
      </c:spPr>
      <c:txPr>
        <a:bodyPr/>
        <a:lstStyle/>
        <a:p>
          <a:pPr>
            <a:defRPr sz="10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376134889753567"/>
          <c:y val="5.4545454545454543E-2"/>
          <c:w val="0.84954604409857326"/>
          <c:h val="0.68888888888888888"/>
        </c:manualLayout>
      </c:layout>
      <c:barChart>
        <c:barDir val="col"/>
        <c:grouping val="clustered"/>
        <c:varyColors val="0"/>
        <c:ser>
          <c:idx val="0"/>
          <c:order val="0"/>
          <c:tx>
            <c:strRef>
              <c:f>Sheet1!$A$2</c:f>
              <c:strCache>
                <c:ptCount val="1"/>
                <c:pt idx="0">
                  <c:v>Private</c:v>
                </c:pt>
              </c:strCache>
            </c:strRef>
          </c:tx>
          <c:spPr>
            <a:solidFill>
              <a:srgbClr val="FF0000"/>
            </a:solidFill>
            <a:ln w="9352">
              <a:solidFill>
                <a:schemeClr val="tx1"/>
              </a:solidFill>
              <a:prstDash val="solid"/>
            </a:ln>
          </c:spPr>
          <c:invertIfNegative val="0"/>
          <c:dLbls>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Sheet1!$B$2:$C$2</c:f>
              <c:numCache>
                <c:formatCode>0.0%</c:formatCode>
                <c:ptCount val="2"/>
                <c:pt idx="0">
                  <c:v>0.61265611953450017</c:v>
                </c:pt>
                <c:pt idx="1">
                  <c:v>0.61216774659652284</c:v>
                </c:pt>
              </c:numCache>
            </c:numRef>
          </c:val>
        </c:ser>
        <c:ser>
          <c:idx val="1"/>
          <c:order val="1"/>
          <c:tx>
            <c:strRef>
              <c:f>Sheet1!$A$3</c:f>
              <c:strCache>
                <c:ptCount val="1"/>
                <c:pt idx="0">
                  <c:v>Commercial</c:v>
                </c:pt>
              </c:strCache>
            </c:strRef>
          </c:tx>
          <c:spPr>
            <a:solidFill>
              <a:srgbClr val="3366FF"/>
            </a:solidFill>
            <a:ln w="9352">
              <a:solidFill>
                <a:schemeClr val="tx1"/>
              </a:solidFill>
              <a:prstDash val="solid"/>
            </a:ln>
          </c:spPr>
          <c:invertIfNegative val="0"/>
          <c:dLbls>
            <c:dLbl>
              <c:idx val="0"/>
              <c:layout>
                <c:manualLayout>
                  <c:x val="1.8917801676853391E-2"/>
                  <c:y val="-4.0148442392133766E-3"/>
                </c:manualLayout>
              </c:layout>
              <c:dLblPos val="outEnd"/>
              <c:showLegendKey val="0"/>
              <c:showVal val="1"/>
              <c:showCatName val="0"/>
              <c:showSerName val="0"/>
              <c:showPercent val="0"/>
              <c:showBubbleSize val="0"/>
            </c:dLbl>
            <c:dLbl>
              <c:idx val="1"/>
              <c:layout>
                <c:manualLayout>
                  <c:x val="1.2432737362660453E-2"/>
                  <c:y val="-7.8255688029534535E-3"/>
                </c:manualLayout>
              </c:layout>
              <c:dLblPos val="outEnd"/>
              <c:showLegendKey val="0"/>
              <c:showVal val="1"/>
              <c:showCatName val="0"/>
              <c:showSerName val="0"/>
              <c:showPercent val="0"/>
              <c:showBubbleSize val="0"/>
            </c:dLbl>
            <c:dLbl>
              <c:idx val="3"/>
              <c:layout>
                <c:manualLayout>
                  <c:x val="2.1511709667082352E-2"/>
                  <c:y val="-5.3633272984242577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Sheet1!$B$3:$C$3</c:f>
              <c:numCache>
                <c:formatCode>0.0%</c:formatCode>
                <c:ptCount val="2"/>
                <c:pt idx="0">
                  <c:v>0.29664263647009553</c:v>
                </c:pt>
                <c:pt idx="1">
                  <c:v>0.25933282517741896</c:v>
                </c:pt>
              </c:numCache>
            </c:numRef>
          </c:val>
        </c:ser>
        <c:ser>
          <c:idx val="2"/>
          <c:order val="2"/>
          <c:tx>
            <c:strRef>
              <c:f>Sheet1!$A$4</c:f>
              <c:strCache>
                <c:ptCount val="1"/>
                <c:pt idx="0">
                  <c:v>Campgrounds</c:v>
                </c:pt>
              </c:strCache>
            </c:strRef>
          </c:tx>
          <c:spPr>
            <a:solidFill>
              <a:srgbClr val="00FF00"/>
            </a:solidFill>
            <a:ln w="9352">
              <a:solidFill>
                <a:schemeClr val="tx1"/>
              </a:solidFill>
              <a:prstDash val="solid"/>
            </a:ln>
          </c:spPr>
          <c:invertIfNegative val="0"/>
          <c:dLbls>
            <c:dLbl>
              <c:idx val="0"/>
              <c:layout>
                <c:manualLayout>
                  <c:x val="2.1078021219743084E-2"/>
                  <c:y val="-6.275067476072759E-3"/>
                </c:manualLayout>
              </c:layout>
              <c:dLblPos val="outEnd"/>
              <c:showLegendKey val="0"/>
              <c:showVal val="1"/>
              <c:showCatName val="0"/>
              <c:showSerName val="0"/>
              <c:showPercent val="0"/>
              <c:showBubbleSize val="0"/>
            </c:dLbl>
            <c:dLbl>
              <c:idx val="1"/>
              <c:layout>
                <c:manualLayout>
                  <c:x val="1.7186990627988528E-2"/>
                  <c:y val="-4.0880470877834368E-3"/>
                </c:manualLayout>
              </c:layout>
              <c:dLblPos val="outEnd"/>
              <c:showLegendKey val="0"/>
              <c:showVal val="1"/>
              <c:showCatName val="0"/>
              <c:showSerName val="0"/>
              <c:showPercent val="0"/>
              <c:showBubbleSize val="0"/>
            </c:dLbl>
            <c:dLbl>
              <c:idx val="2"/>
              <c:layout>
                <c:manualLayout>
                  <c:x val="2.1077875495630619E-2"/>
                  <c:y val="-9.257306298185693E-3"/>
                </c:manualLayout>
              </c:layout>
              <c:dLblPos val="outEnd"/>
              <c:showLegendKey val="0"/>
              <c:showVal val="1"/>
              <c:showCatName val="0"/>
              <c:showSerName val="0"/>
              <c:showPercent val="0"/>
              <c:showBubbleSize val="0"/>
            </c:dLbl>
            <c:dLbl>
              <c:idx val="3"/>
              <c:layout>
                <c:manualLayout>
                  <c:x val="2.1077895487533607E-2"/>
                  <c:y val="-4.7522273581860749E-3"/>
                </c:manualLayout>
              </c:layout>
              <c:dLblPos val="outEnd"/>
              <c:showLegendKey val="0"/>
              <c:showVal val="1"/>
              <c:showCatName val="0"/>
              <c:showSerName val="0"/>
              <c:showPercent val="0"/>
              <c:showBubbleSize val="0"/>
            </c:dLbl>
            <c:dLbl>
              <c:idx val="4"/>
              <c:layout>
                <c:manualLayout>
                  <c:x val="1.5889848034559832E-2"/>
                  <c:y val="-5.714264160096974E-3"/>
                </c:manualLayout>
              </c:layout>
              <c:dLblPos val="outEnd"/>
              <c:showLegendKey val="0"/>
              <c:showVal val="1"/>
              <c:showCatName val="0"/>
              <c:showSerName val="0"/>
              <c:showPercent val="0"/>
              <c:showBubbleSize val="0"/>
            </c:dLbl>
            <c:numFmt formatCode="0.0%" sourceLinked="0"/>
            <c:spPr>
              <a:noFill/>
              <a:ln w="18704">
                <a:noFill/>
              </a:ln>
            </c:spPr>
            <c:txPr>
              <a:bodyPr/>
              <a:lstStyle/>
              <a:p>
                <a:pPr>
                  <a:defRPr sz="1032"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Sheet1!$B$4:$C$4</c:f>
              <c:numCache>
                <c:formatCode>0.0%</c:formatCode>
                <c:ptCount val="2"/>
                <c:pt idx="0">
                  <c:v>1.741498811680775E-2</c:v>
                </c:pt>
                <c:pt idx="1">
                  <c:v>5.3090812696641967E-2</c:v>
                </c:pt>
              </c:numCache>
            </c:numRef>
          </c:val>
        </c:ser>
        <c:dLbls>
          <c:showLegendKey val="0"/>
          <c:showVal val="0"/>
          <c:showCatName val="0"/>
          <c:showSerName val="0"/>
          <c:showPercent val="0"/>
          <c:showBubbleSize val="0"/>
        </c:dLbls>
        <c:gapWidth val="150"/>
        <c:axId val="167350272"/>
        <c:axId val="167351808"/>
      </c:barChart>
      <c:catAx>
        <c:axId val="167350272"/>
        <c:scaling>
          <c:orientation val="minMax"/>
        </c:scaling>
        <c:delete val="0"/>
        <c:axPos val="b"/>
        <c:numFmt formatCode="General" sourceLinked="1"/>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167351808"/>
        <c:crosses val="autoZero"/>
        <c:auto val="1"/>
        <c:lblAlgn val="ctr"/>
        <c:lblOffset val="100"/>
        <c:tickLblSkip val="1"/>
        <c:tickMarkSkip val="1"/>
        <c:noMultiLvlLbl val="0"/>
      </c:catAx>
      <c:valAx>
        <c:axId val="167351808"/>
        <c:scaling>
          <c:orientation val="minMax"/>
        </c:scaling>
        <c:delete val="0"/>
        <c:axPos val="l"/>
        <c:numFmt formatCode="0%" sourceLinked="0"/>
        <c:majorTickMark val="out"/>
        <c:minorTickMark val="none"/>
        <c:tickLblPos val="nextTo"/>
        <c:spPr>
          <a:ln w="2339">
            <a:solidFill>
              <a:schemeClr val="tx1"/>
            </a:solidFill>
            <a:prstDash val="solid"/>
          </a:ln>
        </c:spPr>
        <c:txPr>
          <a:bodyPr rot="0" vert="horz"/>
          <a:lstStyle/>
          <a:p>
            <a:pPr>
              <a:defRPr sz="1032" b="1" i="0" u="none" strike="noStrike" baseline="0">
                <a:solidFill>
                  <a:schemeClr val="tx1"/>
                </a:solidFill>
                <a:latin typeface="Arial"/>
                <a:ea typeface="Arial"/>
                <a:cs typeface="Arial"/>
              </a:defRPr>
            </a:pPr>
            <a:endParaRPr lang="en-US"/>
          </a:p>
        </c:txPr>
        <c:crossAx val="167350272"/>
        <c:crosses val="autoZero"/>
        <c:crossBetween val="between"/>
        <c:majorUnit val="0.2"/>
      </c:valAx>
      <c:spPr>
        <a:noFill/>
        <a:ln w="25398">
          <a:noFill/>
        </a:ln>
      </c:spPr>
    </c:plotArea>
    <c:legend>
      <c:legendPos val="b"/>
      <c:layout>
        <c:manualLayout>
          <c:xMode val="edge"/>
          <c:yMode val="edge"/>
          <c:x val="0.1841764744071302"/>
          <c:y val="0.89494960919940258"/>
          <c:w val="0.67055767322370929"/>
          <c:h val="0.10505039080059742"/>
        </c:manualLayout>
      </c:layout>
      <c:overlay val="0"/>
      <c:spPr>
        <a:noFill/>
        <a:ln w="18704">
          <a:noFill/>
        </a:ln>
      </c:spPr>
      <c:txPr>
        <a:bodyPr/>
        <a:lstStyle/>
        <a:p>
          <a:pPr>
            <a:defRPr sz="947"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4"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736263736263732"/>
        </c:manualLayout>
      </c:layout>
      <c:barChart>
        <c:barDir val="col"/>
        <c:grouping val="percentStacked"/>
        <c:varyColors val="0"/>
        <c:ser>
          <c:idx val="0"/>
          <c:order val="0"/>
          <c:tx>
            <c:strRef>
              <c:f>Sheet1!$A$2</c:f>
              <c:strCache>
                <c:ptCount val="1"/>
                <c:pt idx="0">
                  <c:v>Jan-Mar</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Sheet1!$B$2:$C$2</c:f>
              <c:numCache>
                <c:formatCode>0.0%</c:formatCode>
                <c:ptCount val="2"/>
                <c:pt idx="0">
                  <c:v>0.86040562859852077</c:v>
                </c:pt>
                <c:pt idx="1">
                  <c:v>0.19853954233208712</c:v>
                </c:pt>
              </c:numCache>
            </c:numRef>
          </c:val>
        </c:ser>
        <c:ser>
          <c:idx val="1"/>
          <c:order val="1"/>
          <c:tx>
            <c:strRef>
              <c:f>Sheet1!$A$3</c:f>
              <c:strCache>
                <c:ptCount val="1"/>
                <c:pt idx="0">
                  <c:v>Apr-Jun</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Sheet1!$B$3:$C$3</c:f>
              <c:numCache>
                <c:formatCode>0.0%</c:formatCode>
                <c:ptCount val="2"/>
                <c:pt idx="0">
                  <c:v>3.2319426423138187E-3</c:v>
                </c:pt>
                <c:pt idx="1">
                  <c:v>0.26167628599961495</c:v>
                </c:pt>
              </c:numCache>
            </c:numRef>
          </c:val>
        </c:ser>
        <c:ser>
          <c:idx val="2"/>
          <c:order val="2"/>
          <c:tx>
            <c:strRef>
              <c:f>Sheet1!$A$4</c:f>
              <c:strCache>
                <c:ptCount val="1"/>
                <c:pt idx="0">
                  <c:v>Jul-Sep</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Sheet1!$B$4:$C$4</c:f>
              <c:numCache>
                <c:formatCode>0.0%</c:formatCode>
                <c:ptCount val="2"/>
                <c:pt idx="0">
                  <c:v>6.9268713832248601E-3</c:v>
                </c:pt>
                <c:pt idx="1">
                  <c:v>0.30817411633213626</c:v>
                </c:pt>
              </c:numCache>
            </c:numRef>
          </c:val>
        </c:ser>
        <c:ser>
          <c:idx val="3"/>
          <c:order val="3"/>
          <c:tx>
            <c:strRef>
              <c:f>Sheet1!$A$5</c:f>
              <c:strCache>
                <c:ptCount val="1"/>
                <c:pt idx="0">
                  <c:v>Oct-Dec</c:v>
                </c:pt>
              </c:strCache>
            </c:strRef>
          </c:tx>
          <c:spPr>
            <a:solidFill>
              <a:srgbClr val="00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Sheet1!$B$5:$C$5</c:f>
              <c:numCache>
                <c:formatCode>0.0%</c:formatCode>
                <c:ptCount val="2"/>
                <c:pt idx="0">
                  <c:v>0.12943555737594054</c:v>
                </c:pt>
                <c:pt idx="1">
                  <c:v>0.23161005533616166</c:v>
                </c:pt>
              </c:numCache>
            </c:numRef>
          </c:val>
        </c:ser>
        <c:dLbls>
          <c:showLegendKey val="0"/>
          <c:showVal val="0"/>
          <c:showCatName val="0"/>
          <c:showSerName val="0"/>
          <c:showPercent val="0"/>
          <c:showBubbleSize val="0"/>
        </c:dLbls>
        <c:gapWidth val="150"/>
        <c:overlap val="100"/>
        <c:axId val="167575936"/>
        <c:axId val="167577472"/>
      </c:barChart>
      <c:catAx>
        <c:axId val="167575936"/>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67577472"/>
        <c:crosses val="autoZero"/>
        <c:auto val="1"/>
        <c:lblAlgn val="ctr"/>
        <c:lblOffset val="100"/>
        <c:tickLblSkip val="1"/>
        <c:tickMarkSkip val="1"/>
        <c:noMultiLvlLbl val="0"/>
      </c:catAx>
      <c:valAx>
        <c:axId val="167577472"/>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67575936"/>
        <c:crosses val="autoZero"/>
        <c:crossBetween val="between"/>
        <c:majorUnit val="0.2"/>
      </c:valAx>
      <c:spPr>
        <a:noFill/>
        <a:ln w="12754">
          <a:solidFill>
            <a:schemeClr val="tx1"/>
          </a:solidFill>
          <a:prstDash val="solid"/>
        </a:ln>
      </c:spPr>
    </c:plotArea>
    <c:legend>
      <c:legendPos val="b"/>
      <c:layout>
        <c:manualLayout>
          <c:xMode val="edge"/>
          <c:yMode val="edge"/>
          <c:x val="5.8730190371773149E-2"/>
          <c:y val="0.76923079135655992"/>
          <c:w val="0.9126984285192199"/>
          <c:h val="9.3406680329342406E-2"/>
        </c:manualLayou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Sheet1!$A$2</c:f>
              <c:strCache>
                <c:ptCount val="1"/>
                <c:pt idx="0">
                  <c:v>Male</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Sheet1!$B$2:$C$2</c:f>
              <c:numCache>
                <c:formatCode>0.0%</c:formatCode>
                <c:ptCount val="2"/>
                <c:pt idx="0">
                  <c:v>0.62203251597334464</c:v>
                </c:pt>
                <c:pt idx="1">
                  <c:v>0.53538168901597205</c:v>
                </c:pt>
              </c:numCache>
            </c:numRef>
          </c:val>
        </c:ser>
        <c:ser>
          <c:idx val="1"/>
          <c:order val="1"/>
          <c:tx>
            <c:strRef>
              <c:f>Sheet1!$A$3</c:f>
              <c:strCache>
                <c:ptCount val="1"/>
                <c:pt idx="0">
                  <c:v>Female</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Sheet1!$B$3:$C$3</c:f>
              <c:numCache>
                <c:formatCode>0.0%</c:formatCode>
                <c:ptCount val="2"/>
                <c:pt idx="0">
                  <c:v>0.37796748402665542</c:v>
                </c:pt>
                <c:pt idx="1">
                  <c:v>0.46461831098402784</c:v>
                </c:pt>
              </c:numCache>
            </c:numRef>
          </c:val>
        </c:ser>
        <c:dLbls>
          <c:showLegendKey val="0"/>
          <c:showVal val="0"/>
          <c:showCatName val="0"/>
          <c:showSerName val="0"/>
          <c:showPercent val="0"/>
          <c:showBubbleSize val="0"/>
        </c:dLbls>
        <c:gapWidth val="150"/>
        <c:axId val="172761088"/>
        <c:axId val="172763392"/>
      </c:barChart>
      <c:catAx>
        <c:axId val="172761088"/>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72763392"/>
        <c:crosses val="autoZero"/>
        <c:auto val="1"/>
        <c:lblAlgn val="ctr"/>
        <c:lblOffset val="100"/>
        <c:tickLblSkip val="1"/>
        <c:tickMarkSkip val="1"/>
        <c:noMultiLvlLbl val="0"/>
      </c:catAx>
      <c:valAx>
        <c:axId val="172763392"/>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72761088"/>
        <c:crosses val="autoZero"/>
        <c:crossBetween val="between"/>
        <c:majorUnit val="0.2"/>
      </c:valAx>
      <c:spPr>
        <a:noFill/>
        <a:ln w="25409">
          <a:noFill/>
        </a:ln>
      </c:spPr>
    </c:plotArea>
    <c:legend>
      <c:legendPos val="r"/>
      <c:layout>
        <c:manualLayout>
          <c:xMode val="edge"/>
          <c:yMode val="edge"/>
          <c:x val="0.34621732283464562"/>
          <c:y val="4.3765606647235396E-2"/>
          <c:w val="0.23085455598704116"/>
          <c:h val="0.10547681539807524"/>
        </c:manualLayout>
      </c:layout>
      <c:overlay val="0"/>
      <c:spPr>
        <a:noFill/>
        <a:ln w="18805">
          <a:noFill/>
        </a:ln>
      </c:spPr>
      <c:txPr>
        <a:bodyPr/>
        <a:lstStyle/>
        <a:p>
          <a:pPr>
            <a:defRPr sz="99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86832600809"/>
          <c:y val="0.11706199887719702"/>
          <c:w val="0.88412698412698409"/>
          <c:h val="0.63736263736263732"/>
        </c:manualLayout>
      </c:layout>
      <c:barChart>
        <c:barDir val="col"/>
        <c:grouping val="percentStacked"/>
        <c:varyColors val="0"/>
        <c:ser>
          <c:idx val="0"/>
          <c:order val="0"/>
          <c:tx>
            <c:strRef>
              <c:f>Sheet1!$A$2</c:f>
              <c:strCache>
                <c:ptCount val="1"/>
                <c:pt idx="0">
                  <c:v>1 person</c:v>
                </c:pt>
              </c:strCache>
            </c:strRef>
          </c:tx>
          <c:spPr>
            <a:solidFill>
              <a:srgbClr val="FF00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Sheet1!$B$2:$C$2</c:f>
              <c:numCache>
                <c:formatCode>0.0%</c:formatCode>
                <c:ptCount val="2"/>
                <c:pt idx="0">
                  <c:v>0.29578098964435118</c:v>
                </c:pt>
                <c:pt idx="1">
                  <c:v>0.38736104646570158</c:v>
                </c:pt>
              </c:numCache>
            </c:numRef>
          </c:val>
        </c:ser>
        <c:ser>
          <c:idx val="1"/>
          <c:order val="1"/>
          <c:tx>
            <c:strRef>
              <c:f>Sheet1!$A$3</c:f>
              <c:strCache>
                <c:ptCount val="1"/>
                <c:pt idx="0">
                  <c:v>2 persons</c:v>
                </c:pt>
              </c:strCache>
            </c:strRef>
          </c:tx>
          <c:spPr>
            <a:solidFill>
              <a:srgbClr val="3366FF"/>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Sheet1!$B$3:$C$3</c:f>
              <c:numCache>
                <c:formatCode>0.0%</c:formatCode>
                <c:ptCount val="2"/>
                <c:pt idx="0">
                  <c:v>0.1898012596038709</c:v>
                </c:pt>
                <c:pt idx="1">
                  <c:v>0.37590866845235421</c:v>
                </c:pt>
              </c:numCache>
            </c:numRef>
          </c:val>
        </c:ser>
        <c:ser>
          <c:idx val="2"/>
          <c:order val="2"/>
          <c:tx>
            <c:strRef>
              <c:f>Sheet1!$A$4</c:f>
              <c:strCache>
                <c:ptCount val="1"/>
                <c:pt idx="0">
                  <c:v>3+ persons </c:v>
                </c:pt>
              </c:strCache>
            </c:strRef>
          </c:tx>
          <c:spPr>
            <a:solidFill>
              <a:srgbClr val="FFFF00"/>
            </a:solidFill>
            <a:ln w="12754">
              <a:solidFill>
                <a:schemeClr val="tx1"/>
              </a:solidFill>
              <a:prstDash val="solid"/>
            </a:ln>
          </c:spPr>
          <c:invertIfNegative val="0"/>
          <c:dLbls>
            <c:numFmt formatCode="0.0%" sourceLinked="0"/>
            <c:spPr>
              <a:noFill/>
              <a:ln w="25508">
                <a:noFill/>
              </a:ln>
            </c:spPr>
            <c:txPr>
              <a:bodyPr/>
              <a:lstStyle/>
              <a:p>
                <a:pPr>
                  <a:defRPr sz="1001"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Sheet1!$B$4:$C$4</c:f>
              <c:numCache>
                <c:formatCode>0.0%</c:formatCode>
                <c:ptCount val="2"/>
                <c:pt idx="0">
                  <c:v>0.51441775061904371</c:v>
                </c:pt>
                <c:pt idx="1">
                  <c:v>0.23673028508097474</c:v>
                </c:pt>
              </c:numCache>
            </c:numRef>
          </c:val>
        </c:ser>
        <c:dLbls>
          <c:showLegendKey val="0"/>
          <c:showVal val="0"/>
          <c:showCatName val="0"/>
          <c:showSerName val="0"/>
          <c:showPercent val="0"/>
          <c:showBubbleSize val="0"/>
        </c:dLbls>
        <c:gapWidth val="150"/>
        <c:overlap val="100"/>
        <c:axId val="174770816"/>
        <c:axId val="175074688"/>
      </c:barChart>
      <c:catAx>
        <c:axId val="174770816"/>
        <c:scaling>
          <c:orientation val="minMax"/>
        </c:scaling>
        <c:delete val="0"/>
        <c:axPos val="b"/>
        <c:numFmt formatCode="General"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75074688"/>
        <c:crosses val="autoZero"/>
        <c:auto val="1"/>
        <c:lblAlgn val="ctr"/>
        <c:lblOffset val="100"/>
        <c:tickLblSkip val="1"/>
        <c:tickMarkSkip val="1"/>
        <c:noMultiLvlLbl val="0"/>
      </c:catAx>
      <c:valAx>
        <c:axId val="175074688"/>
        <c:scaling>
          <c:orientation val="minMax"/>
        </c:scaling>
        <c:delete val="0"/>
        <c:axPos val="l"/>
        <c:numFmt formatCode="0%" sourceLinked="1"/>
        <c:majorTickMark val="out"/>
        <c:minorTickMark val="none"/>
        <c:tickLblPos val="nextTo"/>
        <c:spPr>
          <a:ln w="3188">
            <a:solidFill>
              <a:schemeClr val="tx1"/>
            </a:solidFill>
            <a:prstDash val="solid"/>
          </a:ln>
        </c:spPr>
        <c:txPr>
          <a:bodyPr rot="0" vert="horz"/>
          <a:lstStyle/>
          <a:p>
            <a:pPr>
              <a:defRPr sz="1001" b="1" i="0" u="none" strike="noStrike" baseline="0">
                <a:solidFill>
                  <a:schemeClr val="tx1"/>
                </a:solidFill>
                <a:latin typeface="Arial"/>
                <a:ea typeface="Arial"/>
                <a:cs typeface="Arial"/>
              </a:defRPr>
            </a:pPr>
            <a:endParaRPr lang="en-US"/>
          </a:p>
        </c:txPr>
        <c:crossAx val="174770816"/>
        <c:crosses val="autoZero"/>
        <c:crossBetween val="between"/>
        <c:majorUnit val="0.2"/>
      </c:valAx>
      <c:spPr>
        <a:noFill/>
        <a:ln w="12754">
          <a:solidFill>
            <a:schemeClr val="tx1"/>
          </a:solidFill>
          <a:prstDash val="solid"/>
        </a:ln>
      </c:spPr>
    </c:plotArea>
    <c:legend>
      <c:legendPos val="t"/>
      <c:layout/>
      <c:overlay val="0"/>
      <c:spPr>
        <a:noFill/>
        <a:ln w="25508">
          <a:noFill/>
        </a:ln>
      </c:spPr>
      <c:txPr>
        <a:bodyPr/>
        <a:lstStyle/>
        <a:p>
          <a:pPr>
            <a:defRPr sz="1105"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81" b="1" i="0" u="none" strike="noStrike" baseline="0">
          <a:solidFill>
            <a:schemeClr val="tx1"/>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Skiing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explosion val="1"/>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3"/>
              <c:layout>
                <c:manualLayout>
                  <c:x val="0.21821731655427418"/>
                  <c:y val="-0.23639850527879394"/>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0.11221552616435577</c:v>
                </c:pt>
                <c:pt idx="1">
                  <c:v>4.3319603285428096E-2</c:v>
                </c:pt>
                <c:pt idx="2">
                  <c:v>0.10855894205835399</c:v>
                </c:pt>
                <c:pt idx="3">
                  <c:v>0.59398189974028615</c:v>
                </c:pt>
                <c:pt idx="4">
                  <c:v>0.14192402875157598</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31" b="1" i="0" u="none" strike="noStrike" baseline="0">
                <a:solidFill>
                  <a:schemeClr val="tx1"/>
                </a:solidFill>
                <a:latin typeface="Arial"/>
                <a:ea typeface="Arial"/>
                <a:cs typeface="Arial"/>
              </a:defRPr>
            </a:pPr>
            <a:r>
              <a:rPr lang="en-CA" sz="937" b="1" i="0" u="none" strike="noStrike" baseline="0" dirty="0" smtClean="0">
                <a:solidFill>
                  <a:srgbClr val="000000"/>
                </a:solidFill>
                <a:latin typeface="Arial"/>
                <a:cs typeface="Arial"/>
              </a:rPr>
              <a:t>Total Visits </a:t>
            </a:r>
            <a:endParaRPr lang="en-CA" sz="937" b="1" i="0" u="none" strike="noStrike" baseline="0" dirty="0">
              <a:solidFill>
                <a:srgbClr val="000000"/>
              </a:solidFill>
              <a:latin typeface="Arial"/>
              <a:cs typeface="Arial"/>
            </a:endParaRPr>
          </a:p>
        </c:rich>
      </c:tx>
      <c:layout>
        <c:manualLayout>
          <c:xMode val="edge"/>
          <c:yMode val="edge"/>
          <c:x val="0.33519551847063894"/>
          <c:y val="0.86322186999352346"/>
        </c:manualLayout>
      </c:layout>
      <c:overlay val="0"/>
      <c:spPr>
        <a:noFill/>
        <a:ln w="23800">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Income</c:v>
                </c:pt>
              </c:strCache>
            </c:strRef>
          </c:tx>
          <c:spPr>
            <a:solidFill>
              <a:schemeClr val="accent1"/>
            </a:solidFill>
            <a:ln w="11900">
              <a:solidFill>
                <a:schemeClr val="tx1"/>
              </a:solidFill>
              <a:prstDash val="solid"/>
            </a:ln>
          </c:spPr>
          <c:dPt>
            <c:idx val="0"/>
            <c:bubble3D val="0"/>
          </c:dPt>
          <c:dPt>
            <c:idx val="1"/>
            <c:bubble3D val="0"/>
            <c:spPr>
              <a:solidFill>
                <a:schemeClr val="accent2"/>
              </a:solidFill>
              <a:ln w="11900">
                <a:solidFill>
                  <a:schemeClr val="tx1"/>
                </a:solidFill>
                <a:prstDash val="solid"/>
              </a:ln>
            </c:spPr>
          </c:dPt>
          <c:dPt>
            <c:idx val="2"/>
            <c:bubble3D val="0"/>
            <c:spPr>
              <a:solidFill>
                <a:srgbClr val="FF0000"/>
              </a:solidFill>
              <a:ln w="11900">
                <a:solidFill>
                  <a:schemeClr val="tx1"/>
                </a:solidFill>
                <a:prstDash val="solid"/>
              </a:ln>
            </c:spPr>
          </c:dPt>
          <c:dPt>
            <c:idx val="3"/>
            <c:bubble3D val="0"/>
            <c:spPr>
              <a:solidFill>
                <a:schemeClr val="folHlink"/>
              </a:solidFill>
              <a:ln w="11900">
                <a:solidFill>
                  <a:schemeClr val="tx1"/>
                </a:solidFill>
                <a:prstDash val="solid"/>
              </a:ln>
            </c:spPr>
          </c:dPt>
          <c:dPt>
            <c:idx val="4"/>
            <c:bubble3D val="0"/>
            <c:spPr>
              <a:solidFill>
                <a:srgbClr val="FFFF00"/>
              </a:solidFill>
              <a:ln w="11900">
                <a:solidFill>
                  <a:schemeClr val="tx1"/>
                </a:solidFill>
                <a:prstDash val="solid"/>
              </a:ln>
            </c:spPr>
          </c:dPt>
          <c:dLbls>
            <c:dLbl>
              <c:idx val="1"/>
              <c:layout>
                <c:manualLayout>
                  <c:x val="-0.16172961430668625"/>
                  <c:y val="3.0511698999543023E-3"/>
                </c:manualLayout>
              </c:layout>
              <c:tx>
                <c:rich>
                  <a:bodyPr/>
                  <a:lstStyle/>
                  <a:p>
                    <a:r>
                      <a:rPr lang="nn-NO" dirty="0">
                        <a:solidFill>
                          <a:schemeClr val="bg1"/>
                        </a:solidFill>
                      </a:rPr>
                      <a:t>$50 K- $75 K, 13%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Sheet1!$B$1:$F$1</c:f>
              <c:strCache>
                <c:ptCount val="5"/>
                <c:pt idx="0">
                  <c:v>&lt; $50 K</c:v>
                </c:pt>
                <c:pt idx="1">
                  <c:v>$50 K- $75 K</c:v>
                </c:pt>
                <c:pt idx="2">
                  <c:v>$75 K - $100 K</c:v>
                </c:pt>
                <c:pt idx="3">
                  <c:v>$100 K+</c:v>
                </c:pt>
                <c:pt idx="4">
                  <c:v>Not Stated</c:v>
                </c:pt>
              </c:strCache>
            </c:strRef>
          </c:cat>
          <c:val>
            <c:numRef>
              <c:f>Sheet1!$B$2:$F$2</c:f>
              <c:numCache>
                <c:formatCode>0%</c:formatCode>
                <c:ptCount val="5"/>
                <c:pt idx="0">
                  <c:v>0.19190189275780567</c:v>
                </c:pt>
                <c:pt idx="1">
                  <c:v>0.12705507429660656</c:v>
                </c:pt>
                <c:pt idx="2">
                  <c:v>0.17161319236094949</c:v>
                </c:pt>
                <c:pt idx="3">
                  <c:v>0.36131569181432177</c:v>
                </c:pt>
                <c:pt idx="4">
                  <c:v>0.14811414877031653</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960" b="1" i="0" u="none" strike="noStrike" baseline="0">
          <a:solidFill>
            <a:schemeClr val="tx1"/>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Total Visits </a:t>
            </a:r>
            <a:endParaRPr lang="en-CA" sz="966" b="1" i="0" u="none" strike="noStrike" baseline="0" dirty="0">
              <a:solidFill>
                <a:srgbClr val="000000"/>
              </a:solidFill>
              <a:latin typeface="Arial"/>
              <a:cs typeface="Arial"/>
            </a:endParaRPr>
          </a:p>
        </c:rich>
      </c:tx>
      <c:layout>
        <c:manualLayout>
          <c:xMode val="edge"/>
          <c:yMode val="edge"/>
          <c:x val="0.32181187333597688"/>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21%</a:t>
                    </a:r>
                  </a:p>
                </c:rich>
              </c:tx>
              <c:showLegendKey val="0"/>
              <c:showVal val="1"/>
              <c:showCatName val="1"/>
              <c:showSerName val="0"/>
              <c:showPercent val="0"/>
              <c:showBubbleSize val="0"/>
            </c:dLbl>
            <c:dLbl>
              <c:idx val="2"/>
              <c:layout>
                <c:manualLayout>
                  <c:x val="-4.4868719197870048E-2"/>
                  <c:y val="-0.21484994942951971"/>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6.9294800574487989E-2</c:v>
                </c:pt>
                <c:pt idx="1">
                  <c:v>0.2083222261879713</c:v>
                </c:pt>
                <c:pt idx="2">
                  <c:v>0.3986146999652983</c:v>
                </c:pt>
                <c:pt idx="3">
                  <c:v>0.32376827327224239</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Skiing Visits </a:t>
            </a:r>
            <a:endParaRPr lang="en-CA" sz="966" b="1" i="0" u="none" strike="noStrike" baseline="0" dirty="0">
              <a:solidFill>
                <a:srgbClr val="000000"/>
              </a:solidFill>
              <a:latin typeface="Arial"/>
              <a:cs typeface="Arial"/>
            </a:endParaRPr>
          </a:p>
        </c:rich>
      </c:tx>
      <c:layout>
        <c:manualLayout>
          <c:xMode val="edge"/>
          <c:yMode val="edge"/>
          <c:x val="0.28584065031439415"/>
          <c:y val="0.85404221123108182"/>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Education</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1"/>
              <c:layout/>
              <c:tx>
                <c:rich>
                  <a:bodyPr/>
                  <a:lstStyle/>
                  <a:p>
                    <a:r>
                      <a:rPr lang="en-US" dirty="0">
                        <a:solidFill>
                          <a:schemeClr val="bg1"/>
                        </a:solidFill>
                      </a:rPr>
                      <a:t>High School, 16%</a:t>
                    </a:r>
                  </a:p>
                </c:rich>
              </c:tx>
              <c:showLegendKey val="0"/>
              <c:showVal val="1"/>
              <c:showCatName val="1"/>
              <c:showSerName val="0"/>
              <c:showPercent val="0"/>
              <c:showBubbleSize val="0"/>
            </c:dLbl>
            <c:dLbl>
              <c:idx val="2"/>
              <c:layout>
                <c:manualLayout>
                  <c:x val="-0.20986107177250327"/>
                  <c:y val="-6.2399103285049717E-2"/>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&lt; High School </c:v>
                </c:pt>
                <c:pt idx="1">
                  <c:v>High School</c:v>
                </c:pt>
                <c:pt idx="2">
                  <c:v>Some post-secondary </c:v>
                </c:pt>
                <c:pt idx="3">
                  <c:v>University degree </c:v>
                </c:pt>
              </c:strCache>
            </c:strRef>
          </c:cat>
          <c:val>
            <c:numRef>
              <c:f>Sheet1!$B$2:$E$2</c:f>
              <c:numCache>
                <c:formatCode>0%</c:formatCode>
                <c:ptCount val="4"/>
                <c:pt idx="0">
                  <c:v>3.130647326225864E-2</c:v>
                </c:pt>
                <c:pt idx="1">
                  <c:v>0.15810650806114041</c:v>
                </c:pt>
                <c:pt idx="2">
                  <c:v>0.22029887986163746</c:v>
                </c:pt>
                <c:pt idx="3">
                  <c:v>0.59028813881496345</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71" b="1" i="0" u="none" strike="noStrike" baseline="0">
                <a:solidFill>
                  <a:schemeClr val="tx1"/>
                </a:solidFill>
                <a:latin typeface="Arial"/>
                <a:ea typeface="Arial"/>
                <a:cs typeface="Arial"/>
              </a:defRPr>
            </a:pPr>
            <a:r>
              <a:rPr lang="en-CA" sz="999" b="1" i="0" u="none" strike="noStrike" baseline="0" dirty="0" smtClean="0">
                <a:solidFill>
                  <a:srgbClr val="000000"/>
                </a:solidFill>
                <a:latin typeface="Arial"/>
                <a:cs typeface="Arial"/>
              </a:rPr>
              <a:t>Total Visits </a:t>
            </a:r>
            <a:r>
              <a:rPr lang="en-CA" sz="999" b="1" i="0" u="none" strike="noStrike" baseline="0" dirty="0">
                <a:solidFill>
                  <a:srgbClr val="000000"/>
                </a:solidFill>
                <a:latin typeface="Arial"/>
                <a:cs typeface="Arial"/>
              </a:rPr>
              <a:t>by Origin</a:t>
            </a:r>
          </a:p>
          <a:p>
            <a:pPr>
              <a:defRPr sz="1171" b="1" i="0" u="none" strike="noStrike" baseline="0">
                <a:solidFill>
                  <a:schemeClr val="tx1"/>
                </a:solidFill>
                <a:latin typeface="Arial"/>
                <a:ea typeface="Arial"/>
                <a:cs typeface="Arial"/>
              </a:defRPr>
            </a:pPr>
            <a:r>
              <a:rPr lang="en-CA" sz="800" b="1" i="0" u="none" strike="noStrike" baseline="0" dirty="0" smtClean="0">
                <a:solidFill>
                  <a:srgbClr val="000000"/>
                </a:solidFill>
                <a:latin typeface="Arial"/>
                <a:cs typeface="Arial"/>
              </a:rPr>
              <a:t>142 million</a:t>
            </a:r>
            <a:endParaRPr lang="en-CA" dirty="0"/>
          </a:p>
        </c:rich>
      </c:tx>
      <c:layout>
        <c:manualLayout>
          <c:xMode val="edge"/>
          <c:yMode val="edge"/>
          <c:x val="0.33519553072625696"/>
          <c:y val="0.86322188449848025"/>
        </c:manualLayout>
      </c:layout>
      <c:overlay val="0"/>
      <c:spPr>
        <a:noFill/>
        <a:ln w="25374">
          <a:noFill/>
        </a:ln>
      </c:spPr>
    </c:title>
    <c:autoTitleDeleted val="0"/>
    <c:plotArea>
      <c:layout>
        <c:manualLayout>
          <c:layoutTarget val="inner"/>
          <c:xMode val="edge"/>
          <c:yMode val="edge"/>
          <c:x val="0.13687150837988826"/>
          <c:y val="0.10334346504559271"/>
          <c:w val="0.68715083798882681"/>
          <c:h val="0.74772036474164139"/>
        </c:manualLayout>
      </c:layout>
      <c:pieChart>
        <c:varyColors val="1"/>
        <c:ser>
          <c:idx val="0"/>
          <c:order val="0"/>
          <c:tx>
            <c:strRef>
              <c:f>Sheet1!$A$2</c:f>
              <c:strCache>
                <c:ptCount val="1"/>
                <c:pt idx="0">
                  <c:v>Visits</c:v>
                </c:pt>
              </c:strCache>
            </c:strRef>
          </c:tx>
          <c:spPr>
            <a:solidFill>
              <a:schemeClr val="accent1"/>
            </a:solidFill>
            <a:ln w="12687">
              <a:solidFill>
                <a:schemeClr val="tx1"/>
              </a:solidFill>
              <a:prstDash val="solid"/>
            </a:ln>
          </c:spPr>
          <c:dPt>
            <c:idx val="0"/>
            <c:bubble3D val="0"/>
          </c:dPt>
          <c:dPt>
            <c:idx val="1"/>
            <c:bubble3D val="0"/>
            <c:spPr>
              <a:solidFill>
                <a:schemeClr val="accent2"/>
              </a:solidFill>
              <a:ln w="12687">
                <a:solidFill>
                  <a:schemeClr val="tx1"/>
                </a:solidFill>
                <a:prstDash val="solid"/>
              </a:ln>
            </c:spPr>
          </c:dPt>
          <c:dPt>
            <c:idx val="2"/>
            <c:bubble3D val="0"/>
            <c:spPr>
              <a:solidFill>
                <a:srgbClr val="FF0000"/>
              </a:solidFill>
              <a:ln w="12687">
                <a:solidFill>
                  <a:schemeClr val="tx1"/>
                </a:solidFill>
                <a:prstDash val="solid"/>
              </a:ln>
            </c:spPr>
          </c:dPt>
          <c:dPt>
            <c:idx val="3"/>
            <c:bubble3D val="0"/>
            <c:spPr>
              <a:solidFill>
                <a:schemeClr val="folHlink"/>
              </a:solidFill>
              <a:ln w="12687">
                <a:solidFill>
                  <a:schemeClr val="tx1"/>
                </a:solidFill>
                <a:prstDash val="solid"/>
              </a:ln>
            </c:spPr>
          </c:dPt>
          <c:dLbls>
            <c:dLbl>
              <c:idx val="0"/>
              <c:layout>
                <c:manualLayout>
                  <c:x val="-0.1921497654476923"/>
                  <c:y val="-0.26286459606345663"/>
                </c:manualLayout>
              </c:layout>
              <c:showLegendKey val="0"/>
              <c:showVal val="1"/>
              <c:showCatName val="1"/>
              <c:showSerName val="0"/>
              <c:showPercent val="0"/>
              <c:showBubbleSize val="0"/>
            </c:dLbl>
            <c:dLbl>
              <c:idx val="1"/>
              <c:layout/>
              <c:tx>
                <c:rich>
                  <a:bodyPr/>
                  <a:lstStyle/>
                  <a:p>
                    <a:r>
                      <a:rPr lang="en-US" dirty="0">
                        <a:solidFill>
                          <a:schemeClr val="bg1"/>
                        </a:solidFill>
                      </a:rPr>
                      <a:t>U.S., 8.0%</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0.85543472981328639</c:v>
                </c:pt>
                <c:pt idx="1">
                  <c:v>8.0473924159337074E-2</c:v>
                </c:pt>
                <c:pt idx="2">
                  <c:v>4.6018359830241558E-2</c:v>
                </c:pt>
                <c:pt idx="3">
                  <c:v>1.8072986197135005E-2</c:v>
                </c:pt>
              </c:numCache>
            </c:numRef>
          </c:val>
        </c:ser>
        <c:dLbls>
          <c:showLegendKey val="0"/>
          <c:showVal val="0"/>
          <c:showCatName val="0"/>
          <c:showSerName val="0"/>
          <c:showPercent val="0"/>
          <c:showBubbleSize val="0"/>
          <c:showLeaderLines val="1"/>
        </c:dLbls>
        <c:firstSliceAng val="0"/>
      </c:pieChart>
      <c:spPr>
        <a:noFill/>
        <a:ln w="25386">
          <a:noFill/>
        </a:ln>
      </c:spPr>
    </c:plotArea>
    <c:plotVisOnly val="1"/>
    <c:dispBlanksAs val="zero"/>
    <c:showDLblsOverMax val="0"/>
  </c:chart>
  <c:spPr>
    <a:noFill/>
    <a:ln>
      <a:noFill/>
    </a:ln>
  </c:spPr>
  <c:txPr>
    <a:bodyPr/>
    <a:lstStyle/>
    <a:p>
      <a:pPr>
        <a:defRPr sz="1023"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96" b="1" i="0" u="none" strike="noStrike" baseline="0">
                <a:solidFill>
                  <a:schemeClr val="tx1"/>
                </a:solidFill>
                <a:latin typeface="Arial"/>
                <a:ea typeface="Arial"/>
                <a:cs typeface="Arial"/>
              </a:defRPr>
            </a:pPr>
            <a:r>
              <a:rPr lang="en-CA" sz="966" b="1" i="0" u="none" strike="noStrike" baseline="0" dirty="0" smtClean="0">
                <a:solidFill>
                  <a:srgbClr val="000000"/>
                </a:solidFill>
                <a:latin typeface="Arial"/>
                <a:cs typeface="Arial"/>
              </a:rPr>
              <a:t>Skiing Visitor </a:t>
            </a:r>
            <a:r>
              <a:rPr lang="en-CA" sz="966" b="1" i="0" u="none" strike="noStrike" baseline="0" dirty="0">
                <a:solidFill>
                  <a:srgbClr val="000000"/>
                </a:solidFill>
                <a:latin typeface="Arial"/>
                <a:cs typeface="Arial"/>
              </a:rPr>
              <a:t>Spending by Origin</a:t>
            </a:r>
          </a:p>
          <a:p>
            <a:pPr>
              <a:defRPr sz="1096" b="1" i="0" u="none" strike="noStrike" baseline="0">
                <a:solidFill>
                  <a:schemeClr val="tx1"/>
                </a:solidFill>
                <a:latin typeface="Arial"/>
                <a:ea typeface="Arial"/>
                <a:cs typeface="Arial"/>
              </a:defRPr>
            </a:pPr>
            <a:r>
              <a:rPr lang="en-CA" sz="773" b="1" i="0" u="none" strike="noStrike" baseline="0" dirty="0" smtClean="0">
                <a:solidFill>
                  <a:srgbClr val="000000"/>
                </a:solidFill>
                <a:latin typeface="Arial"/>
                <a:cs typeface="Arial"/>
              </a:rPr>
              <a:t>$288 million</a:t>
            </a:r>
            <a:endParaRPr lang="en-CA" dirty="0"/>
          </a:p>
        </c:rich>
      </c:tx>
      <c:layout>
        <c:manualLayout>
          <c:xMode val="edge"/>
          <c:yMode val="edge"/>
          <c:x val="8.7998923695689138E-2"/>
          <c:y val="0.87767588555718867"/>
        </c:manualLayout>
      </c:layout>
      <c:overlay val="0"/>
      <c:spPr>
        <a:noFill/>
        <a:ln w="24535">
          <a:noFill/>
        </a:ln>
      </c:spPr>
    </c:title>
    <c:autoTitleDeleted val="0"/>
    <c:plotArea>
      <c:layout>
        <c:manualLayout>
          <c:layoutTarget val="inner"/>
          <c:xMode val="edge"/>
          <c:yMode val="edge"/>
          <c:x val="0.12569832402234637"/>
          <c:y val="0.1513104013104013"/>
          <c:w val="0.62129128193508187"/>
          <c:h val="0.68049382026654759"/>
        </c:manualLayout>
      </c:layout>
      <c:pieChart>
        <c:varyColors val="1"/>
        <c:ser>
          <c:idx val="0"/>
          <c:order val="0"/>
          <c:tx>
            <c:strRef>
              <c:f>Sheet1!$A$2</c:f>
              <c:strCache>
                <c:ptCount val="1"/>
                <c:pt idx="0">
                  <c:v>spending</c:v>
                </c:pt>
              </c:strCache>
            </c:strRef>
          </c:tx>
          <c:spPr>
            <a:solidFill>
              <a:schemeClr val="accent1"/>
            </a:solidFill>
            <a:ln w="12267">
              <a:solidFill>
                <a:schemeClr val="tx1"/>
              </a:solidFill>
              <a:prstDash val="solid"/>
            </a:ln>
          </c:spPr>
          <c:dPt>
            <c:idx val="0"/>
            <c:bubble3D val="0"/>
          </c:dPt>
          <c:dPt>
            <c:idx val="1"/>
            <c:bubble3D val="0"/>
            <c:spPr>
              <a:solidFill>
                <a:schemeClr val="accent2"/>
              </a:solidFill>
              <a:ln w="12267">
                <a:solidFill>
                  <a:schemeClr val="tx1"/>
                </a:solidFill>
                <a:prstDash val="solid"/>
              </a:ln>
            </c:spPr>
          </c:dPt>
          <c:dPt>
            <c:idx val="2"/>
            <c:bubble3D val="0"/>
            <c:spPr>
              <a:solidFill>
                <a:srgbClr val="FF0000"/>
              </a:solidFill>
              <a:ln w="12267">
                <a:solidFill>
                  <a:schemeClr val="tx1"/>
                </a:solidFill>
                <a:prstDash val="solid"/>
              </a:ln>
            </c:spPr>
          </c:dPt>
          <c:dPt>
            <c:idx val="3"/>
            <c:bubble3D val="0"/>
            <c:spPr>
              <a:solidFill>
                <a:schemeClr val="folHlink"/>
              </a:solidFill>
              <a:ln w="12267">
                <a:solidFill>
                  <a:schemeClr val="tx1"/>
                </a:solidFill>
                <a:prstDash val="solid"/>
              </a:ln>
            </c:spPr>
          </c:dPt>
          <c:dLbls>
            <c:dLbl>
              <c:idx val="0"/>
              <c:layout>
                <c:manualLayout>
                  <c:x val="-0.22803022149209767"/>
                  <c:y val="-0.18088941394380581"/>
                </c:manualLayout>
              </c:layout>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0.76081829671803414</c:v>
                </c:pt>
                <c:pt idx="1">
                  <c:v>3.4575247106985736E-2</c:v>
                </c:pt>
                <c:pt idx="2">
                  <c:v>1.2783180544373917E-2</c:v>
                </c:pt>
                <c:pt idx="3">
                  <c:v>0.19182327563060628</c:v>
                </c:pt>
              </c:numCache>
            </c:numRef>
          </c:val>
        </c:ser>
        <c:dLbls>
          <c:showLegendKey val="0"/>
          <c:showVal val="0"/>
          <c:showCatName val="0"/>
          <c:showSerName val="0"/>
          <c:showPercent val="0"/>
          <c:showBubbleSize val="0"/>
          <c:showLeaderLines val="1"/>
        </c:dLbls>
        <c:firstSliceAng val="0"/>
      </c:pieChart>
      <c:spPr>
        <a:noFill/>
        <a:ln w="25425">
          <a:noFill/>
        </a:ln>
      </c:spPr>
    </c:plotArea>
    <c:plotVisOnly val="1"/>
    <c:dispBlanksAs val="zero"/>
    <c:showDLblsOverMax val="0"/>
  </c:chart>
  <c:spPr>
    <a:noFill/>
    <a:ln>
      <a:noFill/>
    </a:ln>
  </c:spPr>
  <c:txPr>
    <a:bodyPr/>
    <a:lstStyle/>
    <a:p>
      <a:pPr>
        <a:defRPr sz="991"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83" b="1" i="0" u="none" strike="noStrike" baseline="0">
                <a:solidFill>
                  <a:schemeClr val="tx1"/>
                </a:solidFill>
                <a:latin typeface="Arial"/>
                <a:ea typeface="Arial"/>
                <a:cs typeface="Arial"/>
              </a:defRPr>
            </a:pPr>
            <a:r>
              <a:rPr lang="en-CA" sz="1003" b="1" i="0" u="none" strike="noStrike" baseline="0" dirty="0" smtClean="0">
                <a:solidFill>
                  <a:srgbClr val="000000"/>
                </a:solidFill>
                <a:latin typeface="Arial"/>
                <a:cs typeface="Arial"/>
              </a:rPr>
              <a:t>Total Visitor </a:t>
            </a:r>
            <a:r>
              <a:rPr lang="en-CA" sz="1003" b="1" i="0" u="none" strike="noStrike" baseline="0" dirty="0">
                <a:solidFill>
                  <a:srgbClr val="000000"/>
                </a:solidFill>
                <a:latin typeface="Arial"/>
                <a:cs typeface="Arial"/>
              </a:rPr>
              <a:t>Spending by Origin</a:t>
            </a:r>
          </a:p>
          <a:p>
            <a:pPr>
              <a:defRPr sz="1183" b="1" i="0" u="none" strike="noStrike" baseline="0">
                <a:solidFill>
                  <a:schemeClr val="tx1"/>
                </a:solidFill>
                <a:latin typeface="Arial"/>
                <a:ea typeface="Arial"/>
                <a:cs typeface="Arial"/>
              </a:defRPr>
            </a:pPr>
            <a:r>
              <a:rPr lang="en-CA" sz="803" b="1" i="0" u="none" strike="noStrike" baseline="0" dirty="0" smtClean="0">
                <a:solidFill>
                  <a:srgbClr val="000000"/>
                </a:solidFill>
                <a:latin typeface="Arial"/>
                <a:cs typeface="Arial"/>
              </a:rPr>
              <a:t>$25.4 </a:t>
            </a:r>
            <a:r>
              <a:rPr lang="en-CA" sz="803" b="1" i="0" u="none" strike="noStrike" baseline="0" dirty="0">
                <a:solidFill>
                  <a:srgbClr val="000000"/>
                </a:solidFill>
                <a:latin typeface="Arial"/>
                <a:cs typeface="Arial"/>
              </a:rPr>
              <a:t>billion</a:t>
            </a:r>
            <a:endParaRPr lang="en-CA" dirty="0"/>
          </a:p>
        </c:rich>
      </c:tx>
      <c:layout>
        <c:manualLayout>
          <c:xMode val="edge"/>
          <c:yMode val="edge"/>
          <c:x val="0.21785645288762698"/>
          <c:y val="0.88581853526180032"/>
        </c:manualLayout>
      </c:layout>
      <c:overlay val="0"/>
      <c:spPr>
        <a:noFill/>
        <a:ln w="25488">
          <a:noFill/>
        </a:ln>
      </c:spPr>
    </c:title>
    <c:autoTitleDeleted val="0"/>
    <c:plotArea>
      <c:layout>
        <c:manualLayout>
          <c:layoutTarget val="inner"/>
          <c:xMode val="edge"/>
          <c:yMode val="edge"/>
          <c:x val="0.12569832402234637"/>
          <c:y val="7.64525993883792E-2"/>
          <c:w val="0.68994413407821231"/>
          <c:h val="0.75535168195718649"/>
        </c:manualLayout>
      </c:layout>
      <c:pieChart>
        <c:varyColors val="1"/>
        <c:ser>
          <c:idx val="0"/>
          <c:order val="0"/>
          <c:tx>
            <c:strRef>
              <c:f>Sheet1!$A$2</c:f>
              <c:strCache>
                <c:ptCount val="1"/>
                <c:pt idx="0">
                  <c:v>spending</c:v>
                </c:pt>
              </c:strCache>
            </c:strRef>
          </c:tx>
          <c:spPr>
            <a:solidFill>
              <a:schemeClr val="accent1"/>
            </a:solidFill>
            <a:ln w="12744">
              <a:solidFill>
                <a:schemeClr val="tx1"/>
              </a:solidFill>
              <a:prstDash val="solid"/>
            </a:ln>
          </c:spPr>
          <c:dPt>
            <c:idx val="0"/>
            <c:bubble3D val="0"/>
          </c:dPt>
          <c:dPt>
            <c:idx val="1"/>
            <c:bubble3D val="0"/>
            <c:spPr>
              <a:solidFill>
                <a:schemeClr val="accent2"/>
              </a:solidFill>
              <a:ln w="12744">
                <a:solidFill>
                  <a:schemeClr val="tx1"/>
                </a:solidFill>
                <a:prstDash val="solid"/>
              </a:ln>
            </c:spPr>
          </c:dPt>
          <c:dPt>
            <c:idx val="2"/>
            <c:bubble3D val="0"/>
            <c:spPr>
              <a:solidFill>
                <a:srgbClr val="FF0000"/>
              </a:solidFill>
              <a:ln w="12744">
                <a:solidFill>
                  <a:schemeClr val="tx1"/>
                </a:solidFill>
                <a:prstDash val="solid"/>
              </a:ln>
            </c:spPr>
          </c:dPt>
          <c:dPt>
            <c:idx val="3"/>
            <c:bubble3D val="0"/>
            <c:spPr>
              <a:solidFill>
                <a:schemeClr val="folHlink"/>
              </a:solidFill>
              <a:ln w="12744">
                <a:solidFill>
                  <a:schemeClr val="tx1"/>
                </a:solidFill>
                <a:prstDash val="solid"/>
              </a:ln>
            </c:spPr>
          </c:dPt>
          <c:dLbls>
            <c:dLbl>
              <c:idx val="1"/>
              <c:layout/>
              <c:tx>
                <c:rich>
                  <a:bodyPr/>
                  <a:lstStyle/>
                  <a:p>
                    <a:r>
                      <a:rPr lang="en-US" dirty="0">
                        <a:solidFill>
                          <a:schemeClr val="bg1"/>
                        </a:solidFill>
                      </a:rPr>
                      <a:t>U.S., 14.3%</a:t>
                    </a:r>
                  </a:p>
                </c:rich>
              </c:tx>
              <c:showLegendKey val="0"/>
              <c:showVal val="1"/>
              <c:showCatName val="1"/>
              <c:showSerName val="0"/>
              <c:showPercent val="0"/>
              <c:showBubbleSize val="0"/>
            </c:dLbl>
            <c:showLegendKey val="0"/>
            <c:showVal val="1"/>
            <c:showCatName val="1"/>
            <c:showSerName val="0"/>
            <c:showPercent val="0"/>
            <c:showBubbleSize val="0"/>
            <c:showLeaderLines val="1"/>
          </c:dLbls>
          <c:cat>
            <c:strRef>
              <c:f>Sheet1!$B$1:$E$1</c:f>
              <c:strCache>
                <c:ptCount val="4"/>
                <c:pt idx="0">
                  <c:v>Ont</c:v>
                </c:pt>
                <c:pt idx="1">
                  <c:v>U.S.</c:v>
                </c:pt>
                <c:pt idx="2">
                  <c:v>Other Can</c:v>
                </c:pt>
                <c:pt idx="3">
                  <c:v>Overseas</c:v>
                </c:pt>
              </c:strCache>
            </c:strRef>
          </c:cat>
          <c:val>
            <c:numRef>
              <c:f>Sheet1!$B$2:$E$2</c:f>
              <c:numCache>
                <c:formatCode>0.0%</c:formatCode>
                <c:ptCount val="4"/>
                <c:pt idx="0">
                  <c:v>0.549471076380461</c:v>
                </c:pt>
                <c:pt idx="1">
                  <c:v>0.14298835308130076</c:v>
                </c:pt>
                <c:pt idx="2">
                  <c:v>9.0865828872085427E-2</c:v>
                </c:pt>
                <c:pt idx="3">
                  <c:v>0.21667474166615286</c:v>
                </c:pt>
              </c:numCache>
            </c:numRef>
          </c:val>
        </c:ser>
        <c:dLbls>
          <c:showLegendKey val="0"/>
          <c:showVal val="0"/>
          <c:showCatName val="0"/>
          <c:showSerName val="0"/>
          <c:showPercent val="0"/>
          <c:showBubbleSize val="0"/>
          <c:showLeaderLines val="1"/>
        </c:dLbls>
        <c:firstSliceAng val="0"/>
      </c:pieChart>
      <c:spPr>
        <a:noFill/>
        <a:ln w="25401">
          <a:noFill/>
        </a:ln>
      </c:spPr>
    </c:plotArea>
    <c:plotVisOnly val="1"/>
    <c:dispBlanksAs val="zero"/>
    <c:showDLblsOverMax val="0"/>
  </c:chart>
  <c:spPr>
    <a:noFill/>
    <a:ln>
      <a:noFill/>
    </a:ln>
  </c:spPr>
  <c:txPr>
    <a:bodyPr/>
    <a:lstStyle/>
    <a:p>
      <a:pPr>
        <a:defRPr sz="1029"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23973362930077"/>
          <c:y val="2.0283975659229209E-2"/>
          <c:w val="0.79134295227524976"/>
          <c:h val="0.87829614604462469"/>
        </c:manualLayout>
      </c:layout>
      <c:barChart>
        <c:barDir val="bar"/>
        <c:grouping val="clustered"/>
        <c:varyColors val="0"/>
        <c:ser>
          <c:idx val="0"/>
          <c:order val="0"/>
          <c:tx>
            <c:strRef>
              <c:f>Sheet1!$A$2</c:f>
              <c:strCache>
                <c:ptCount val="1"/>
                <c:pt idx="0">
                  <c:v>Skiing</c:v>
                </c:pt>
              </c:strCache>
            </c:strRef>
          </c:tx>
          <c:spPr>
            <a:solidFill>
              <a:srgbClr val="FF0000"/>
            </a:solidFill>
            <a:ln w="8587">
              <a:solidFill>
                <a:schemeClr val="tx1"/>
              </a:solidFill>
              <a:prstDash val="solid"/>
            </a:ln>
          </c:spPr>
          <c:invertIfNegative val="0"/>
          <c:dLbls>
            <c:numFmt formatCode="0%" sourceLinked="0"/>
            <c:spPr>
              <a:noFill/>
              <a:ln w="17175">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Sheet1!$B$2:$N$2</c:f>
              <c:numCache>
                <c:formatCode>0%</c:formatCode>
                <c:ptCount val="13"/>
                <c:pt idx="0">
                  <c:v>3.4425654781699504E-2</c:v>
                </c:pt>
                <c:pt idx="1">
                  <c:v>3.1929850058337334E-3</c:v>
                </c:pt>
                <c:pt idx="2">
                  <c:v>0.13963879047318392</c:v>
                </c:pt>
                <c:pt idx="3">
                  <c:v>0.1006417270140442</c:v>
                </c:pt>
                <c:pt idx="4">
                  <c:v>0.30199936734702004</c:v>
                </c:pt>
                <c:pt idx="5">
                  <c:v>0.15638157869044167</c:v>
                </c:pt>
                <c:pt idx="6">
                  <c:v>0.10346582599927757</c:v>
                </c:pt>
                <c:pt idx="7">
                  <c:v>1.2543702366739172E-2</c:v>
                </c:pt>
                <c:pt idx="8">
                  <c:v>0.1106731139990801</c:v>
                </c:pt>
                <c:pt idx="9">
                  <c:v>9.4236022249549103E-3</c:v>
                </c:pt>
                <c:pt idx="10">
                  <c:v>6.2809691950543097E-4</c:v>
                </c:pt>
                <c:pt idx="11">
                  <c:v>0</c:v>
                </c:pt>
                <c:pt idx="12">
                  <c:v>2.6985555178219708E-2</c:v>
                </c:pt>
              </c:numCache>
            </c:numRef>
          </c:val>
        </c:ser>
        <c:ser>
          <c:idx val="1"/>
          <c:order val="1"/>
          <c:tx>
            <c:strRef>
              <c:f>Sheet1!$A$3</c:f>
              <c:strCache>
                <c:ptCount val="1"/>
                <c:pt idx="0">
                  <c:v>Total</c:v>
                </c:pt>
              </c:strCache>
            </c:strRef>
          </c:tx>
          <c:spPr>
            <a:solidFill>
              <a:schemeClr val="accent2"/>
            </a:solidFill>
          </c:spPr>
          <c:invertIfNegative val="0"/>
          <c:dLbls>
            <c:numFmt formatCode="0%" sourceLinked="0"/>
            <c:txPr>
              <a:bodyPr/>
              <a:lstStyle/>
              <a:p>
                <a:pPr>
                  <a:defRPr sz="1000" baseline="0"/>
                </a:pPr>
                <a:endParaRPr lang="en-US"/>
              </a:p>
            </c:txPr>
            <c:showLegendKey val="0"/>
            <c:showVal val="1"/>
            <c:showCatName val="0"/>
            <c:showSerName val="0"/>
            <c:showPercent val="0"/>
            <c:showBubbleSize val="0"/>
            <c:showLeaderLines val="0"/>
          </c:dLbls>
          <c:cat>
            <c:numRef>
              <c:f>Sheet1!$B$1:$N$1</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Sheet1!$B$3:$N$3</c:f>
              <c:numCache>
                <c:formatCode>0%</c:formatCode>
                <c:ptCount val="13"/>
                <c:pt idx="0">
                  <c:v>0.11604427679217189</c:v>
                </c:pt>
                <c:pt idx="1">
                  <c:v>3.1879808543875579E-2</c:v>
                </c:pt>
                <c:pt idx="2">
                  <c:v>0.10554341362216156</c:v>
                </c:pt>
                <c:pt idx="3">
                  <c:v>0.10091998824281653</c:v>
                </c:pt>
                <c:pt idx="4">
                  <c:v>0.21765952857173976</c:v>
                </c:pt>
                <c:pt idx="5">
                  <c:v>0.13595228794837888</c:v>
                </c:pt>
                <c:pt idx="6">
                  <c:v>8.3309618668572991E-2</c:v>
                </c:pt>
                <c:pt idx="7">
                  <c:v>3.2958689878061755E-2</c:v>
                </c:pt>
                <c:pt idx="8">
                  <c:v>4.9217091692579047E-2</c:v>
                </c:pt>
                <c:pt idx="9">
                  <c:v>4.5056372045831961E-2</c:v>
                </c:pt>
                <c:pt idx="10">
                  <c:v>2.4959576252079597E-2</c:v>
                </c:pt>
                <c:pt idx="11">
                  <c:v>8.7647063234752663E-3</c:v>
                </c:pt>
                <c:pt idx="12">
                  <c:v>4.7734641418255244E-2</c:v>
                </c:pt>
              </c:numCache>
            </c:numRef>
          </c:val>
        </c:ser>
        <c:dLbls>
          <c:showLegendKey val="0"/>
          <c:showVal val="0"/>
          <c:showCatName val="0"/>
          <c:showSerName val="0"/>
          <c:showPercent val="0"/>
          <c:showBubbleSize val="0"/>
        </c:dLbls>
        <c:gapWidth val="150"/>
        <c:axId val="148064896"/>
        <c:axId val="148095744"/>
      </c:barChart>
      <c:catAx>
        <c:axId val="148064896"/>
        <c:scaling>
          <c:orientation val="minMax"/>
        </c:scaling>
        <c:delete val="0"/>
        <c:axPos val="l"/>
        <c:title>
          <c:tx>
            <c:rich>
              <a:bodyPr rot="-5400000" vert="horz"/>
              <a:lstStyle/>
              <a:p>
                <a:pPr>
                  <a:defRPr/>
                </a:pPr>
                <a:r>
                  <a:rPr lang="en-US" dirty="0" smtClean="0"/>
                  <a:t>Region of Residence</a:t>
                </a:r>
                <a:endParaRPr lang="en-US" dirty="0"/>
              </a:p>
            </c:rich>
          </c:tx>
          <c:layout/>
          <c:overlay val="0"/>
        </c:title>
        <c:numFmt formatCode="General" sourceLinked="1"/>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48095744"/>
        <c:crosses val="autoZero"/>
        <c:auto val="1"/>
        <c:lblAlgn val="ctr"/>
        <c:lblOffset val="100"/>
        <c:tickLblSkip val="1"/>
        <c:tickMarkSkip val="1"/>
        <c:noMultiLvlLbl val="0"/>
      </c:catAx>
      <c:valAx>
        <c:axId val="148095744"/>
        <c:scaling>
          <c:orientation val="minMax"/>
        </c:scaling>
        <c:delete val="0"/>
        <c:axPos val="b"/>
        <c:numFmt formatCode="0%" sourceLinked="0"/>
        <c:majorTickMark val="out"/>
        <c:minorTickMark val="none"/>
        <c:tickLblPos val="nextTo"/>
        <c:spPr>
          <a:ln w="2146">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48064896"/>
        <c:crosses val="autoZero"/>
        <c:crossBetween val="between"/>
        <c:majorUnit val="0.05"/>
      </c:valAx>
      <c:spPr>
        <a:noFill/>
        <a:ln w="25404">
          <a:noFill/>
        </a:ln>
      </c:spPr>
    </c:plotArea>
    <c:legend>
      <c:legendPos val="r"/>
      <c:layout>
        <c:manualLayout>
          <c:xMode val="edge"/>
          <c:yMode val="edge"/>
          <c:x val="0.44763749534231168"/>
          <c:y val="7.5366444579042999E-2"/>
          <c:w val="0.23288143052592303"/>
          <c:h val="0.177202258808558"/>
        </c:manualLayout>
      </c:layout>
      <c:overlay val="0"/>
    </c:legend>
    <c:plotVisOnly val="1"/>
    <c:dispBlanksAs val="gap"/>
    <c:showDLblsOverMax val="0"/>
  </c:chart>
  <c:spPr>
    <a:noFill/>
    <a:ln>
      <a:noFill/>
    </a:ln>
  </c:spPr>
  <c:txPr>
    <a:bodyPr/>
    <a:lstStyle/>
    <a:p>
      <a:pPr>
        <a:defRPr sz="143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774130577427821"/>
          <c:y val="3.4375000000000003E-2"/>
          <c:w val="0.76189583333333333"/>
          <c:h val="0.86414566929133863"/>
        </c:manualLayout>
      </c:layout>
      <c:barChart>
        <c:barDir val="col"/>
        <c:grouping val="clustered"/>
        <c:varyColors val="0"/>
        <c:ser>
          <c:idx val="0"/>
          <c:order val="0"/>
          <c:tx>
            <c:strRef>
              <c:f>Sheet1!$B$1</c:f>
              <c:strCache>
                <c:ptCount val="1"/>
                <c:pt idx="0">
                  <c:v>Skiing</c:v>
                </c:pt>
              </c:strCache>
            </c:strRef>
          </c:tx>
          <c:spPr>
            <a:solidFill>
              <a:srgbClr val="FF0000"/>
            </a:solidFill>
          </c:spPr>
          <c:invertIfNegative val="0"/>
          <c:dLbls>
            <c:numFmt formatCode="0%" sourceLinked="0"/>
            <c:txPr>
              <a:bodyPr/>
              <a:lstStyle/>
              <a:p>
                <a:pPr>
                  <a:defRPr sz="800" baseline="0">
                    <a:latin typeface="Arial" panose="020B0604020202020204" pitchFamily="34" charset="0"/>
                  </a:defRPr>
                </a:pPr>
                <a:endParaRPr lang="en-US"/>
              </a:p>
            </c:txPr>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Sheet1!$B$2:$B$14</c:f>
              <c:numCache>
                <c:formatCode>0.0%</c:formatCode>
                <c:ptCount val="13"/>
                <c:pt idx="0">
                  <c:v>3.5383018990143227E-2</c:v>
                </c:pt>
                <c:pt idx="1">
                  <c:v>1.6327082538622164E-2</c:v>
                </c:pt>
                <c:pt idx="2">
                  <c:v>1.8072278714551381E-2</c:v>
                </c:pt>
                <c:pt idx="3">
                  <c:v>1.3468525721651952E-2</c:v>
                </c:pt>
                <c:pt idx="4">
                  <c:v>9.3129044608977599E-2</c:v>
                </c:pt>
                <c:pt idx="5">
                  <c:v>0.16306304787530232</c:v>
                </c:pt>
                <c:pt idx="6">
                  <c:v>0.4321728432896848</c:v>
                </c:pt>
                <c:pt idx="7">
                  <c:v>3.8707888274310258E-2</c:v>
                </c:pt>
                <c:pt idx="8">
                  <c:v>2.6840416363156757E-2</c:v>
                </c:pt>
                <c:pt idx="9">
                  <c:v>3.8031555793584929E-2</c:v>
                </c:pt>
                <c:pt idx="10">
                  <c:v>0.12199462631690029</c:v>
                </c:pt>
                <c:pt idx="11">
                  <c:v>1.8461960634013723E-2</c:v>
                </c:pt>
                <c:pt idx="12">
                  <c:v>2.8005244154283838E-2</c:v>
                </c:pt>
              </c:numCache>
            </c:numRef>
          </c:val>
        </c:ser>
        <c:ser>
          <c:idx val="1"/>
          <c:order val="1"/>
          <c:tx>
            <c:strRef>
              <c:f>Sheet1!$C$1</c:f>
              <c:strCache>
                <c:ptCount val="1"/>
                <c:pt idx="0">
                  <c:v>Total</c:v>
                </c:pt>
              </c:strCache>
            </c:strRef>
          </c:tx>
          <c:spPr>
            <a:solidFill>
              <a:srgbClr val="0070C0"/>
            </a:solidFill>
          </c:spPr>
          <c:invertIfNegative val="0"/>
          <c:dLbls>
            <c:numFmt formatCode="0%" sourceLinked="0"/>
            <c:txPr>
              <a:bodyPr/>
              <a:lstStyle/>
              <a:p>
                <a:pPr>
                  <a:defRPr sz="800" baseline="0">
                    <a:latin typeface="Arial" panose="020B0604020202020204" pitchFamily="34" charset="0"/>
                  </a:defRPr>
                </a:pPr>
                <a:endParaRPr lang="en-US"/>
              </a:p>
            </c:txPr>
            <c:dLblPos val="outEnd"/>
            <c:showLegendKey val="0"/>
            <c:showVal val="1"/>
            <c:showCatName val="0"/>
            <c:showSerName val="0"/>
            <c:showPercent val="0"/>
            <c:showBubbleSize val="0"/>
            <c:showLeaderLines val="0"/>
          </c:dLbls>
          <c:cat>
            <c:numRef>
              <c:f>Sheet1!$A$2:$A$14</c:f>
              <c:numCache>
                <c:formatCode>General</c:formatCode>
                <c:ptCount val="13"/>
                <c:pt idx="0">
                  <c:v>1</c:v>
                </c:pt>
                <c:pt idx="1">
                  <c:v>2</c:v>
                </c:pt>
                <c:pt idx="2">
                  <c:v>3</c:v>
                </c:pt>
                <c:pt idx="3">
                  <c:v>4</c:v>
                </c:pt>
                <c:pt idx="4">
                  <c:v>5</c:v>
                </c:pt>
                <c:pt idx="5">
                  <c:v>6</c:v>
                </c:pt>
                <c:pt idx="6">
                  <c:v>7</c:v>
                </c:pt>
                <c:pt idx="7">
                  <c:v>8</c:v>
                </c:pt>
                <c:pt idx="8">
                  <c:v>9</c:v>
                </c:pt>
                <c:pt idx="9">
                  <c:v>10</c:v>
                </c:pt>
                <c:pt idx="10">
                  <c:v>11</c:v>
                </c:pt>
                <c:pt idx="11">
                  <c:v>12</c:v>
                </c:pt>
                <c:pt idx="12">
                  <c:v>13</c:v>
                </c:pt>
              </c:numCache>
            </c:numRef>
          </c:cat>
          <c:val>
            <c:numRef>
              <c:f>Sheet1!$C$2:$C$14</c:f>
              <c:numCache>
                <c:formatCode>0.0%</c:formatCode>
                <c:ptCount val="13"/>
                <c:pt idx="0">
                  <c:v>0.1121654730849707</c:v>
                </c:pt>
                <c:pt idx="1">
                  <c:v>9.3624700451403309E-2</c:v>
                </c:pt>
                <c:pt idx="2">
                  <c:v>7.8514507317498844E-2</c:v>
                </c:pt>
                <c:pt idx="3">
                  <c:v>7.9221072630691142E-2</c:v>
                </c:pt>
                <c:pt idx="4">
                  <c:v>0.20301249343773622</c:v>
                </c:pt>
                <c:pt idx="5">
                  <c:v>8.0097564771452287E-2</c:v>
                </c:pt>
                <c:pt idx="6">
                  <c:v>8.878737995068002E-2</c:v>
                </c:pt>
                <c:pt idx="7">
                  <c:v>4.0342468215574585E-2</c:v>
                </c:pt>
                <c:pt idx="8">
                  <c:v>5.7046547019084827E-2</c:v>
                </c:pt>
                <c:pt idx="9">
                  <c:v>6.5944516714675605E-2</c:v>
                </c:pt>
                <c:pt idx="10">
                  <c:v>3.8605069898647086E-2</c:v>
                </c:pt>
                <c:pt idx="11">
                  <c:v>3.2035953282140345E-2</c:v>
                </c:pt>
                <c:pt idx="12">
                  <c:v>6.3896916100974616E-2</c:v>
                </c:pt>
              </c:numCache>
            </c:numRef>
          </c:val>
        </c:ser>
        <c:dLbls>
          <c:showLegendKey val="0"/>
          <c:showVal val="0"/>
          <c:showCatName val="0"/>
          <c:showSerName val="0"/>
          <c:showPercent val="0"/>
          <c:showBubbleSize val="0"/>
        </c:dLbls>
        <c:gapWidth val="150"/>
        <c:axId val="150008192"/>
        <c:axId val="150010112"/>
      </c:barChart>
      <c:catAx>
        <c:axId val="150008192"/>
        <c:scaling>
          <c:orientation val="minMax"/>
        </c:scaling>
        <c:delete val="0"/>
        <c:axPos val="b"/>
        <c:title>
          <c:tx>
            <c:rich>
              <a:bodyPr/>
              <a:lstStyle/>
              <a:p>
                <a:pPr>
                  <a:defRPr/>
                </a:pPr>
                <a:r>
                  <a:rPr lang="en-US" sz="1000" baseline="0" dirty="0" smtClean="0">
                    <a:latin typeface="Arial" panose="020B0604020202020204" pitchFamily="34" charset="0"/>
                  </a:rPr>
                  <a:t>Region</a:t>
                </a:r>
                <a:endParaRPr lang="en-US" sz="1000" baseline="0" dirty="0">
                  <a:latin typeface="Arial" panose="020B0604020202020204" pitchFamily="34" charset="0"/>
                </a:endParaRPr>
              </a:p>
            </c:rich>
          </c:tx>
          <c:layout/>
          <c:overlay val="0"/>
        </c:title>
        <c:numFmt formatCode="General" sourceLinked="1"/>
        <c:majorTickMark val="out"/>
        <c:minorTickMark val="none"/>
        <c:tickLblPos val="nextTo"/>
        <c:txPr>
          <a:bodyPr/>
          <a:lstStyle/>
          <a:p>
            <a:pPr>
              <a:defRPr sz="1000" b="1" i="0" baseline="0">
                <a:latin typeface="Arial" panose="020B0604020202020204" pitchFamily="34" charset="0"/>
              </a:defRPr>
            </a:pPr>
            <a:endParaRPr lang="en-US"/>
          </a:p>
        </c:txPr>
        <c:crossAx val="150010112"/>
        <c:crosses val="autoZero"/>
        <c:auto val="1"/>
        <c:lblAlgn val="ctr"/>
        <c:lblOffset val="100"/>
        <c:noMultiLvlLbl val="0"/>
      </c:catAx>
      <c:valAx>
        <c:axId val="150010112"/>
        <c:scaling>
          <c:orientation val="minMax"/>
        </c:scaling>
        <c:delete val="0"/>
        <c:axPos val="l"/>
        <c:majorGridlines/>
        <c:title>
          <c:tx>
            <c:rich>
              <a:bodyPr rot="-5400000" vert="horz"/>
              <a:lstStyle/>
              <a:p>
                <a:pPr>
                  <a:defRPr/>
                </a:pPr>
                <a:r>
                  <a:rPr lang="en-US" sz="1000" baseline="0" dirty="0" smtClean="0">
                    <a:latin typeface="Arial" panose="020B0604020202020204" pitchFamily="34" charset="0"/>
                  </a:rPr>
                  <a:t>% of Ontario</a:t>
                </a:r>
                <a:endParaRPr lang="en-US" sz="1000" baseline="0" dirty="0">
                  <a:latin typeface="Arial" panose="020B0604020202020204" pitchFamily="34" charset="0"/>
                </a:endParaRPr>
              </a:p>
            </c:rich>
          </c:tx>
          <c:layout/>
          <c:overlay val="0"/>
        </c:title>
        <c:numFmt formatCode="0%" sourceLinked="0"/>
        <c:majorTickMark val="out"/>
        <c:minorTickMark val="none"/>
        <c:tickLblPos val="nextTo"/>
        <c:txPr>
          <a:bodyPr/>
          <a:lstStyle/>
          <a:p>
            <a:pPr>
              <a:defRPr sz="1000" b="1" i="0" baseline="0">
                <a:latin typeface="Arial" panose="020B0604020202020204" pitchFamily="34" charset="0"/>
              </a:defRPr>
            </a:pPr>
            <a:endParaRPr lang="en-US"/>
          </a:p>
        </c:txPr>
        <c:crossAx val="150008192"/>
        <c:crosses val="autoZero"/>
        <c:crossBetween val="between"/>
      </c:valAx>
    </c:plotArea>
    <c:legend>
      <c:legendPos val="r"/>
      <c:layout>
        <c:manualLayout>
          <c:xMode val="edge"/>
          <c:yMode val="edge"/>
          <c:x val="0.24963713910761154"/>
          <c:y val="3.4659694881889802E-2"/>
          <c:w val="0.58577952755905516"/>
          <c:h val="0.10664517716535434"/>
        </c:manualLayout>
      </c:layout>
      <c:overlay val="0"/>
      <c:txPr>
        <a:bodyPr/>
        <a:lstStyle/>
        <a:p>
          <a:pPr>
            <a:defRPr sz="1000" b="1" i="0" baseline="0">
              <a:latin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8779134295227528E-2"/>
          <c:y val="5.2738336713995942E-2"/>
          <c:w val="0.65260821309655936"/>
          <c:h val="0.69371196754563891"/>
        </c:manualLayout>
      </c:layout>
      <c:barChart>
        <c:barDir val="col"/>
        <c:grouping val="clustered"/>
        <c:varyColors val="0"/>
        <c:ser>
          <c:idx val="0"/>
          <c:order val="0"/>
          <c:tx>
            <c:strRef>
              <c:f>Sheet1!$B$1</c:f>
              <c:strCache>
                <c:ptCount val="1"/>
                <c:pt idx="0">
                  <c:v>Same-day</c:v>
                </c:pt>
              </c:strCache>
            </c:strRef>
          </c:tx>
          <c:spPr>
            <a:solidFill>
              <a:srgbClr val="FF0000"/>
            </a:solidFill>
            <a:ln w="9403">
              <a:solidFill>
                <a:schemeClr val="tx1"/>
              </a:solidFill>
              <a:prstDash val="solid"/>
            </a:ln>
          </c:spPr>
          <c:invertIfNegative val="0"/>
          <c:dLbls>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Skiing</c:v>
                </c:pt>
                <c:pt idx="1">
                  <c:v>Total</c:v>
                </c:pt>
              </c:strCache>
            </c:strRef>
          </c:cat>
          <c:val>
            <c:numRef>
              <c:f>Sheet1!$B$2:$B$3</c:f>
              <c:numCache>
                <c:formatCode>0.0%</c:formatCode>
                <c:ptCount val="2"/>
                <c:pt idx="0">
                  <c:v>0.61773717692990449</c:v>
                </c:pt>
                <c:pt idx="1">
                  <c:v>0.63594997951150345</c:v>
                </c:pt>
              </c:numCache>
            </c:numRef>
          </c:val>
        </c:ser>
        <c:ser>
          <c:idx val="1"/>
          <c:order val="1"/>
          <c:tx>
            <c:strRef>
              <c:f>Sheet1!$C$1</c:f>
              <c:strCache>
                <c:ptCount val="1"/>
                <c:pt idx="0">
                  <c:v>Overnight</c:v>
                </c:pt>
              </c:strCache>
            </c:strRef>
          </c:tx>
          <c:spPr>
            <a:solidFill>
              <a:srgbClr val="3366FF"/>
            </a:solidFill>
            <a:ln w="9403">
              <a:solidFill>
                <a:schemeClr val="tx1"/>
              </a:solidFill>
              <a:prstDash val="solid"/>
            </a:ln>
          </c:spPr>
          <c:invertIfNegative val="0"/>
          <c:dLbls>
            <c:dLbl>
              <c:idx val="0"/>
              <c:layout>
                <c:manualLayout>
                  <c:x val="1.2339669197590842E-2"/>
                  <c:y val="-4.7832450672577985E-3"/>
                </c:manualLayout>
              </c:layout>
              <c:dLblPos val="outEnd"/>
              <c:showLegendKey val="0"/>
              <c:showVal val="1"/>
              <c:showCatName val="0"/>
              <c:showSerName val="0"/>
              <c:showPercent val="0"/>
              <c:showBubbleSize val="0"/>
            </c:dLbl>
            <c:dLbl>
              <c:idx val="1"/>
              <c:layout>
                <c:manualLayout>
                  <c:x val="6.1244493313323415E-3"/>
                  <c:y val="-6.8034609208079714E-3"/>
                </c:manualLayout>
              </c:layout>
              <c:dLblPos val="outEnd"/>
              <c:showLegendKey val="0"/>
              <c:showVal val="1"/>
              <c:showCatName val="0"/>
              <c:showSerName val="0"/>
              <c:showPercent val="0"/>
              <c:showBubbleSize val="0"/>
            </c:dLbl>
            <c:dLbl>
              <c:idx val="3"/>
              <c:layout>
                <c:manualLayout>
                  <c:x val="1.2561790963194422E-2"/>
                  <c:y val="-4.5357147363740526E-3"/>
                </c:manualLayout>
              </c:layout>
              <c:dLblPos val="outEnd"/>
              <c:showLegendKey val="0"/>
              <c:showVal val="1"/>
              <c:showCatName val="0"/>
              <c:showSerName val="0"/>
              <c:showPercent val="0"/>
              <c:showBubbleSize val="0"/>
            </c:dLbl>
            <c:numFmt formatCode="0.0%" sourceLinked="0"/>
            <c:spPr>
              <a:noFill/>
              <a:ln w="18805">
                <a:noFill/>
              </a:ln>
            </c:spPr>
            <c:txPr>
              <a:bodyPr/>
              <a:lstStyle/>
              <a:p>
                <a:pPr>
                  <a:defRPr sz="98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Sheet1!$A$2:$A$3</c:f>
              <c:strCache>
                <c:ptCount val="2"/>
                <c:pt idx="0">
                  <c:v>Skiing</c:v>
                </c:pt>
                <c:pt idx="1">
                  <c:v>Total</c:v>
                </c:pt>
              </c:strCache>
            </c:strRef>
          </c:cat>
          <c:val>
            <c:numRef>
              <c:f>Sheet1!$C$2:$C$3</c:f>
              <c:numCache>
                <c:formatCode>0.0%</c:formatCode>
                <c:ptCount val="2"/>
                <c:pt idx="0">
                  <c:v>0.3822628230700954</c:v>
                </c:pt>
                <c:pt idx="1">
                  <c:v>0.36405002048849655</c:v>
                </c:pt>
              </c:numCache>
            </c:numRef>
          </c:val>
        </c:ser>
        <c:dLbls>
          <c:showLegendKey val="0"/>
          <c:showVal val="0"/>
          <c:showCatName val="0"/>
          <c:showSerName val="0"/>
          <c:showPercent val="0"/>
          <c:showBubbleSize val="0"/>
        </c:dLbls>
        <c:gapWidth val="150"/>
        <c:axId val="150547072"/>
        <c:axId val="150561152"/>
      </c:barChart>
      <c:catAx>
        <c:axId val="150547072"/>
        <c:scaling>
          <c:orientation val="minMax"/>
        </c:scaling>
        <c:delete val="0"/>
        <c:axPos val="b"/>
        <c:numFmt formatCode="General" sourceLinked="1"/>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50561152"/>
        <c:crosses val="autoZero"/>
        <c:auto val="1"/>
        <c:lblAlgn val="ctr"/>
        <c:lblOffset val="100"/>
        <c:tickLblSkip val="1"/>
        <c:tickMarkSkip val="1"/>
        <c:noMultiLvlLbl val="0"/>
      </c:catAx>
      <c:valAx>
        <c:axId val="150561152"/>
        <c:scaling>
          <c:orientation val="minMax"/>
        </c:scaling>
        <c:delete val="0"/>
        <c:axPos val="l"/>
        <c:numFmt formatCode="0%" sourceLinked="0"/>
        <c:majorTickMark val="out"/>
        <c:minorTickMark val="none"/>
        <c:tickLblPos val="nextTo"/>
        <c:spPr>
          <a:ln w="2351">
            <a:solidFill>
              <a:schemeClr val="tx1"/>
            </a:solidFill>
            <a:prstDash val="solid"/>
          </a:ln>
        </c:spPr>
        <c:txPr>
          <a:bodyPr rot="0" vert="horz"/>
          <a:lstStyle/>
          <a:p>
            <a:pPr>
              <a:defRPr sz="999" b="1" i="0" u="none" strike="noStrike" baseline="0">
                <a:solidFill>
                  <a:schemeClr val="tx1"/>
                </a:solidFill>
                <a:latin typeface="Arial"/>
                <a:ea typeface="Arial"/>
                <a:cs typeface="Arial"/>
              </a:defRPr>
            </a:pPr>
            <a:endParaRPr lang="en-US"/>
          </a:p>
        </c:txPr>
        <c:crossAx val="150547072"/>
        <c:crosses val="autoZero"/>
        <c:crossBetween val="between"/>
        <c:majorUnit val="0.2"/>
      </c:valAx>
      <c:spPr>
        <a:noFill/>
        <a:ln w="25409">
          <a:noFill/>
        </a:ln>
      </c:spPr>
    </c:plotArea>
    <c:legend>
      <c:legendPos val="r"/>
      <c:layout>
        <c:manualLayout>
          <c:xMode val="edge"/>
          <c:yMode val="edge"/>
          <c:x val="0.37167186828919108"/>
          <c:y val="2.5349400385725265E-2"/>
          <c:w val="0.31630909090909093"/>
          <c:h val="8.3377271211264342E-2"/>
        </c:manualLayout>
      </c:layout>
      <c:overlay val="0"/>
      <c:spPr>
        <a:noFill/>
        <a:ln w="18805">
          <a:noFill/>
        </a:ln>
      </c:spPr>
      <c:txPr>
        <a:bodyPr/>
        <a:lstStyle/>
        <a:p>
          <a:pPr>
            <a:defRPr sz="1100"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3" b="1"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70144284128746"/>
          <c:y val="2.2267206477732792E-2"/>
          <c:w val="0.5760266370699223"/>
          <c:h val="0.77732793522267207"/>
        </c:manualLayout>
      </c:layout>
      <c:barChart>
        <c:barDir val="bar"/>
        <c:grouping val="clustered"/>
        <c:varyColors val="0"/>
        <c:ser>
          <c:idx val="0"/>
          <c:order val="0"/>
          <c:tx>
            <c:strRef>
              <c:f>Sheet1!$A$2</c:f>
              <c:strCache>
                <c:ptCount val="1"/>
                <c:pt idx="0">
                  <c:v>Overnight</c:v>
                </c:pt>
              </c:strCache>
            </c:strRef>
          </c:tx>
          <c:spPr>
            <a:solidFill>
              <a:srgbClr val="FF00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Skiing</c:v>
                </c:pt>
              </c:strCache>
            </c:strRef>
          </c:cat>
          <c:val>
            <c:numRef>
              <c:f>Sheet1!$B$2:$C$2</c:f>
              <c:numCache>
                <c:formatCode>0</c:formatCode>
                <c:ptCount val="2"/>
                <c:pt idx="0">
                  <c:v>348.00498199999998</c:v>
                </c:pt>
                <c:pt idx="1">
                  <c:v>471.17910699999999</c:v>
                </c:pt>
              </c:numCache>
            </c:numRef>
          </c:val>
        </c:ser>
        <c:ser>
          <c:idx val="1"/>
          <c:order val="1"/>
          <c:tx>
            <c:strRef>
              <c:f>Sheet1!$A$3</c:f>
              <c:strCache>
                <c:ptCount val="1"/>
                <c:pt idx="0">
                  <c:v>Same-day</c:v>
                </c:pt>
              </c:strCache>
            </c:strRef>
          </c:tx>
          <c:spPr>
            <a:solidFill>
              <a:srgbClr val="3366FF"/>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Sheet1!$B$1:$C$1</c:f>
              <c:strCache>
                <c:ptCount val="2"/>
                <c:pt idx="0">
                  <c:v>Total</c:v>
                </c:pt>
                <c:pt idx="1">
                  <c:v>Skiing</c:v>
                </c:pt>
              </c:strCache>
            </c:strRef>
          </c:cat>
          <c:val>
            <c:numRef>
              <c:f>Sheet1!$B$3:$C$3</c:f>
              <c:numCache>
                <c:formatCode>0</c:formatCode>
                <c:ptCount val="2"/>
                <c:pt idx="0">
                  <c:v>82.607040999999995</c:v>
                </c:pt>
                <c:pt idx="1">
                  <c:v>186.59414100000001</c:v>
                </c:pt>
              </c:numCache>
            </c:numRef>
          </c:val>
        </c:ser>
        <c:ser>
          <c:idx val="2"/>
          <c:order val="2"/>
          <c:tx>
            <c:strRef>
              <c:f>Sheet1!$A$4</c:f>
              <c:strCache>
                <c:ptCount val="1"/>
                <c:pt idx="0">
                  <c:v>Total</c:v>
                </c:pt>
              </c:strCache>
            </c:strRef>
          </c:tx>
          <c:spPr>
            <a:solidFill>
              <a:srgbClr val="99CC00"/>
            </a:solidFill>
            <a:ln w="9280">
              <a:solidFill>
                <a:schemeClr val="tx1"/>
              </a:solidFill>
              <a:prstDash val="solid"/>
            </a:ln>
          </c:spPr>
          <c:invertIfNegative val="0"/>
          <c:dLbls>
            <c:numFmt formatCode="\$#,##0" sourceLinked="0"/>
            <c:spPr>
              <a:noFill/>
              <a:ln w="18563">
                <a:noFill/>
              </a:ln>
            </c:spPr>
            <c:txPr>
              <a:bodyPr/>
              <a:lstStyle/>
              <a:p>
                <a:pPr>
                  <a:defRPr sz="1000"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Total</c:v>
                </c:pt>
                <c:pt idx="1">
                  <c:v>Skiing</c:v>
                </c:pt>
              </c:strCache>
            </c:strRef>
          </c:cat>
          <c:val>
            <c:numRef>
              <c:f>Sheet1!$B$4:$C$4</c:f>
              <c:numCache>
                <c:formatCode>0</c:formatCode>
                <c:ptCount val="2"/>
                <c:pt idx="0">
                  <c:v>179.225167</c:v>
                </c:pt>
                <c:pt idx="1">
                  <c:v>295.38039400000002</c:v>
                </c:pt>
              </c:numCache>
            </c:numRef>
          </c:val>
        </c:ser>
        <c:dLbls>
          <c:showLegendKey val="0"/>
          <c:showVal val="0"/>
          <c:showCatName val="0"/>
          <c:showSerName val="0"/>
          <c:showPercent val="0"/>
          <c:showBubbleSize val="0"/>
        </c:dLbls>
        <c:gapWidth val="150"/>
        <c:axId val="150722048"/>
        <c:axId val="150723584"/>
      </c:barChart>
      <c:catAx>
        <c:axId val="150722048"/>
        <c:scaling>
          <c:orientation val="minMax"/>
        </c:scaling>
        <c:delete val="0"/>
        <c:axPos val="l"/>
        <c:numFmt formatCode="General" sourceLinked="1"/>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50723584"/>
        <c:crosses val="autoZero"/>
        <c:auto val="1"/>
        <c:lblAlgn val="ctr"/>
        <c:lblOffset val="100"/>
        <c:tickLblSkip val="1"/>
        <c:tickMarkSkip val="1"/>
        <c:noMultiLvlLbl val="0"/>
      </c:catAx>
      <c:valAx>
        <c:axId val="150723584"/>
        <c:scaling>
          <c:orientation val="minMax"/>
        </c:scaling>
        <c:delete val="0"/>
        <c:axPos val="b"/>
        <c:numFmt formatCode="\$#,##0" sourceLinked="0"/>
        <c:majorTickMark val="out"/>
        <c:minorTickMark val="none"/>
        <c:tickLblPos val="nextTo"/>
        <c:spPr>
          <a:ln w="2320">
            <a:solidFill>
              <a:schemeClr val="tx1"/>
            </a:solidFill>
            <a:prstDash val="solid"/>
          </a:ln>
        </c:spPr>
        <c:txPr>
          <a:bodyPr rot="0" vert="horz"/>
          <a:lstStyle/>
          <a:p>
            <a:pPr>
              <a:defRPr sz="1000" b="1" i="0" u="none" strike="noStrike" baseline="0">
                <a:solidFill>
                  <a:schemeClr val="tx1"/>
                </a:solidFill>
                <a:latin typeface="Arial"/>
                <a:ea typeface="Arial"/>
                <a:cs typeface="Arial"/>
              </a:defRPr>
            </a:pPr>
            <a:endParaRPr lang="en-US"/>
          </a:p>
        </c:txPr>
        <c:crossAx val="150722048"/>
        <c:crosses val="autoZero"/>
        <c:crossBetween val="between"/>
      </c:valAx>
      <c:spPr>
        <a:noFill/>
        <a:ln w="25394">
          <a:noFill/>
        </a:ln>
      </c:spPr>
    </c:plotArea>
    <c:legend>
      <c:legendPos val="b"/>
      <c:layout>
        <c:manualLayout>
          <c:xMode val="edge"/>
          <c:yMode val="edge"/>
          <c:x val="6.3263087964626818E-2"/>
          <c:y val="0.90485842900922298"/>
          <c:w val="0.81354054809538856"/>
          <c:h val="6.6801566005366686E-2"/>
        </c:manualLayout>
      </c:layout>
      <c:overlay val="0"/>
      <c:spPr>
        <a:noFill/>
        <a:ln w="18563">
          <a:noFill/>
        </a:ln>
      </c:spPr>
      <c:txPr>
        <a:bodyPr/>
        <a:lstStyle/>
        <a:p>
          <a:pPr>
            <a:defRPr sz="939"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54"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476190476190476"/>
          <c:y val="3.2967032967032968E-2"/>
          <c:w val="0.88412698412698409"/>
          <c:h val="0.63186813186813184"/>
        </c:manualLayout>
      </c:layout>
      <c:barChart>
        <c:barDir val="col"/>
        <c:grouping val="percentStacked"/>
        <c:varyColors val="0"/>
        <c:ser>
          <c:idx val="0"/>
          <c:order val="0"/>
          <c:tx>
            <c:strRef>
              <c:f>Sheet1!$A$2</c:f>
              <c:strCache>
                <c:ptCount val="1"/>
                <c:pt idx="0">
                  <c:v>Transportation</c:v>
                </c:pt>
              </c:strCache>
            </c:strRef>
          </c:tx>
          <c:spPr>
            <a:solidFill>
              <a:srgbClr val="FF00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Sheet1!$B$2:$C$2</c:f>
              <c:numCache>
                <c:formatCode>0.0%</c:formatCode>
                <c:ptCount val="2"/>
                <c:pt idx="0">
                  <c:v>0.23137938580758952</c:v>
                </c:pt>
                <c:pt idx="1">
                  <c:v>0.35919713262611808</c:v>
                </c:pt>
              </c:numCache>
            </c:numRef>
          </c:val>
        </c:ser>
        <c:ser>
          <c:idx val="1"/>
          <c:order val="1"/>
          <c:tx>
            <c:strRef>
              <c:f>Sheet1!$A$3</c:f>
              <c:strCache>
                <c:ptCount val="1"/>
                <c:pt idx="0">
                  <c:v>Accommodation</c:v>
                </c:pt>
              </c:strCache>
            </c:strRef>
          </c:tx>
          <c:spPr>
            <a:solidFill>
              <a:srgbClr val="3366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Sheet1!$B$3:$C$3</c:f>
              <c:numCache>
                <c:formatCode>0.0%</c:formatCode>
                <c:ptCount val="2"/>
                <c:pt idx="0">
                  <c:v>0.11377068531881891</c:v>
                </c:pt>
                <c:pt idx="1">
                  <c:v>0.16687000074201819</c:v>
                </c:pt>
              </c:numCache>
            </c:numRef>
          </c:val>
        </c:ser>
        <c:ser>
          <c:idx val="2"/>
          <c:order val="2"/>
          <c:tx>
            <c:strRef>
              <c:f>Sheet1!$A$4</c:f>
              <c:strCache>
                <c:ptCount val="1"/>
                <c:pt idx="0">
                  <c:v>Food &amp; Beverage </c:v>
                </c:pt>
              </c:strCache>
            </c:strRef>
          </c:tx>
          <c:spPr>
            <a:solidFill>
              <a:srgbClr val="FF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Sheet1!$B$4:$C$4</c:f>
              <c:numCache>
                <c:formatCode>0.0%</c:formatCode>
                <c:ptCount val="2"/>
                <c:pt idx="0">
                  <c:v>0.21525888368484741</c:v>
                </c:pt>
                <c:pt idx="1">
                  <c:v>0.27226165329274932</c:v>
                </c:pt>
              </c:numCache>
            </c:numRef>
          </c:val>
        </c:ser>
        <c:ser>
          <c:idx val="3"/>
          <c:order val="3"/>
          <c:tx>
            <c:strRef>
              <c:f>Sheet1!$A$5</c:f>
              <c:strCache>
                <c:ptCount val="1"/>
                <c:pt idx="0">
                  <c:v>Recreation/Entertainment</c:v>
                </c:pt>
              </c:strCache>
            </c:strRef>
          </c:tx>
          <c:spPr>
            <a:solidFill>
              <a:srgbClr val="00FF00"/>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Sheet1!$B$5:$C$5</c:f>
              <c:numCache>
                <c:formatCode>0.0%</c:formatCode>
                <c:ptCount val="2"/>
                <c:pt idx="0">
                  <c:v>0.16798849039553534</c:v>
                </c:pt>
                <c:pt idx="1">
                  <c:v>7.6192761574933515E-2</c:v>
                </c:pt>
              </c:numCache>
            </c:numRef>
          </c:val>
        </c:ser>
        <c:ser>
          <c:idx val="4"/>
          <c:order val="4"/>
          <c:tx>
            <c:strRef>
              <c:f>Sheet1!$A$6</c:f>
              <c:strCache>
                <c:ptCount val="1"/>
                <c:pt idx="0">
                  <c:v>Retail/Other</c:v>
                </c:pt>
              </c:strCache>
            </c:strRef>
          </c:tx>
          <c:spPr>
            <a:solidFill>
              <a:srgbClr val="FF00FF"/>
            </a:solidFill>
            <a:ln w="12717">
              <a:solidFill>
                <a:schemeClr val="tx1"/>
              </a:solidFill>
              <a:prstDash val="solid"/>
            </a:ln>
          </c:spPr>
          <c:invertIfNegative val="0"/>
          <c:dLbls>
            <c:numFmt formatCode="0.0%" sourceLinked="0"/>
            <c:spPr>
              <a:noFill/>
              <a:ln w="25432">
                <a:noFill/>
              </a:ln>
            </c:spPr>
            <c:txPr>
              <a:bodyPr/>
              <a:lstStyle/>
              <a:p>
                <a:pPr>
                  <a:defRPr sz="927" b="1" i="0" u="none" strike="noStrike" baseline="0">
                    <a:solidFill>
                      <a:schemeClr val="tx1"/>
                    </a:solidFill>
                    <a:latin typeface="Arial"/>
                    <a:ea typeface="Arial"/>
                    <a:cs typeface="Arial"/>
                  </a:defRPr>
                </a:pPr>
                <a:endParaRPr lang="en-US"/>
              </a:p>
            </c:txPr>
            <c:showLegendKey val="0"/>
            <c:showVal val="1"/>
            <c:showCatName val="0"/>
            <c:showSerName val="0"/>
            <c:showPercent val="0"/>
            <c:showBubbleSize val="0"/>
            <c:showLeaderLines val="0"/>
          </c:dLbls>
          <c:cat>
            <c:strRef>
              <c:f>Sheet1!$B$1:$C$1</c:f>
              <c:strCache>
                <c:ptCount val="2"/>
                <c:pt idx="0">
                  <c:v>Skiing</c:v>
                </c:pt>
                <c:pt idx="1">
                  <c:v>Total</c:v>
                </c:pt>
              </c:strCache>
            </c:strRef>
          </c:cat>
          <c:val>
            <c:numRef>
              <c:f>Sheet1!$B$6:$C$6</c:f>
              <c:numCache>
                <c:formatCode>0.0%</c:formatCode>
                <c:ptCount val="2"/>
                <c:pt idx="0">
                  <c:v>0.27160255479390433</c:v>
                </c:pt>
                <c:pt idx="1">
                  <c:v>0.12547845176420053</c:v>
                </c:pt>
              </c:numCache>
            </c:numRef>
          </c:val>
        </c:ser>
        <c:dLbls>
          <c:showLegendKey val="0"/>
          <c:showVal val="0"/>
          <c:showCatName val="0"/>
          <c:showSerName val="0"/>
          <c:showPercent val="0"/>
          <c:showBubbleSize val="0"/>
        </c:dLbls>
        <c:gapWidth val="150"/>
        <c:overlap val="100"/>
        <c:axId val="160468992"/>
        <c:axId val="160470528"/>
      </c:barChart>
      <c:catAx>
        <c:axId val="160468992"/>
        <c:scaling>
          <c:orientation val="minMax"/>
        </c:scaling>
        <c:delete val="0"/>
        <c:axPos val="b"/>
        <c:numFmt formatCode="General" sourceLinked="1"/>
        <c:majorTickMark val="out"/>
        <c:minorTickMark val="none"/>
        <c:tickLblPos val="nextTo"/>
        <c:spPr>
          <a:ln w="3177">
            <a:solidFill>
              <a:schemeClr val="tx1"/>
            </a:solidFill>
            <a:prstDash val="solid"/>
          </a:ln>
        </c:spPr>
        <c:txPr>
          <a:bodyPr rot="0" vert="horz"/>
          <a:lstStyle/>
          <a:p>
            <a:pPr>
              <a:defRPr sz="1076" b="1" i="0" u="none" strike="noStrike" baseline="0">
                <a:solidFill>
                  <a:schemeClr val="tx1"/>
                </a:solidFill>
                <a:latin typeface="Arial"/>
                <a:ea typeface="Arial"/>
                <a:cs typeface="Arial"/>
              </a:defRPr>
            </a:pPr>
            <a:endParaRPr lang="en-US"/>
          </a:p>
        </c:txPr>
        <c:crossAx val="160470528"/>
        <c:crosses val="autoZero"/>
        <c:auto val="1"/>
        <c:lblAlgn val="ctr"/>
        <c:lblOffset val="100"/>
        <c:tickLblSkip val="1"/>
        <c:tickMarkSkip val="1"/>
        <c:noMultiLvlLbl val="0"/>
      </c:catAx>
      <c:valAx>
        <c:axId val="160470528"/>
        <c:scaling>
          <c:orientation val="minMax"/>
        </c:scaling>
        <c:delete val="0"/>
        <c:axPos val="l"/>
        <c:numFmt formatCode="0%" sourceLinked="1"/>
        <c:majorTickMark val="out"/>
        <c:minorTickMark val="none"/>
        <c:tickLblPos val="nextTo"/>
        <c:spPr>
          <a:ln w="3177">
            <a:solidFill>
              <a:schemeClr val="tx1"/>
            </a:solidFill>
            <a:prstDash val="solid"/>
          </a:ln>
        </c:spPr>
        <c:txPr>
          <a:bodyPr rot="0" vert="horz"/>
          <a:lstStyle/>
          <a:p>
            <a:pPr>
              <a:defRPr sz="927" b="1" i="0" u="none" strike="noStrike" baseline="0">
                <a:solidFill>
                  <a:schemeClr val="tx1"/>
                </a:solidFill>
                <a:latin typeface="Arial"/>
                <a:ea typeface="Arial"/>
                <a:cs typeface="Arial"/>
              </a:defRPr>
            </a:pPr>
            <a:endParaRPr lang="en-US"/>
          </a:p>
        </c:txPr>
        <c:crossAx val="160468992"/>
        <c:crosses val="autoZero"/>
        <c:crossBetween val="between"/>
        <c:majorUnit val="0.2"/>
      </c:valAx>
      <c:spPr>
        <a:noFill/>
        <a:ln w="12717">
          <a:solidFill>
            <a:schemeClr val="tx1"/>
          </a:solidFill>
          <a:prstDash val="solid"/>
        </a:ln>
      </c:spPr>
    </c:plotArea>
    <c:legend>
      <c:legendPos val="b"/>
      <c:layout>
        <c:manualLayout>
          <c:xMode val="edge"/>
          <c:yMode val="edge"/>
          <c:x val="6.5079404631383106E-2"/>
          <c:y val="0.76373638226728513"/>
          <c:w val="0.92698411907372347"/>
          <c:h val="0.12087901341099483"/>
        </c:manualLayout>
      </c:layout>
      <c:overlay val="0"/>
      <c:spPr>
        <a:noFill/>
        <a:ln w="25432">
          <a:noFill/>
        </a:ln>
      </c:spPr>
      <c:txPr>
        <a:bodyPr/>
        <a:lstStyle/>
        <a:p>
          <a:pPr>
            <a:defRPr sz="922" b="1" i="0" u="none" strike="noStrike" baseline="0">
              <a:solidFill>
                <a:schemeClr val="tx1"/>
              </a:solidFill>
              <a:latin typeface="Arial"/>
              <a:ea typeface="Arial"/>
              <a:cs typeface="Arial"/>
            </a:defRPr>
          </a:pPr>
          <a:endParaRPr lang="en-US"/>
        </a:p>
      </c:txPr>
    </c:legend>
    <c:plotVisOnly val="1"/>
    <c:dispBlanksAs val="gap"/>
    <c:showDLblsOverMax val="0"/>
  </c:chart>
  <c:spPr>
    <a:noFill/>
    <a:ln>
      <a:noFill/>
    </a:ln>
  </c:spPr>
  <c:txPr>
    <a:bodyPr/>
    <a:lstStyle/>
    <a:p>
      <a:pPr>
        <a:defRPr sz="1577" b="1" i="0" u="none" strike="noStrike" baseline="0">
          <a:solidFill>
            <a:schemeClr val="tx1"/>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58723" name="Rectangle 3"/>
          <p:cNvSpPr>
            <a:spLocks noGrp="1" noChangeArrowheads="1"/>
          </p:cNvSpPr>
          <p:nvPr>
            <p:ph type="dt" sz="quarter"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158724" name="Rectangle 4"/>
          <p:cNvSpPr>
            <a:spLocks noGrp="1" noChangeArrowheads="1"/>
          </p:cNvSpPr>
          <p:nvPr>
            <p:ph type="ftr" sz="quarter" idx="2"/>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58725" name="Rectangle 5"/>
          <p:cNvSpPr>
            <a:spLocks noGrp="1" noChangeArrowheads="1"/>
          </p:cNvSpPr>
          <p:nvPr>
            <p:ph type="sldNum" sz="quarter" idx="3"/>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8B21F3A8-3C23-4BD8-BE1D-903101C5F96C}" type="slidenum">
              <a:rPr lang="en-CA"/>
              <a:pPr>
                <a:defRPr/>
              </a:pPr>
              <a:t>‹#›</a:t>
            </a:fld>
            <a:endParaRPr lang="en-CA"/>
          </a:p>
        </p:txBody>
      </p:sp>
    </p:spTree>
    <p:extLst>
      <p:ext uri="{BB962C8B-B14F-4D97-AF65-F5344CB8AC3E}">
        <p14:creationId xmlns:p14="http://schemas.microsoft.com/office/powerpoint/2010/main" val="2863316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l" defTabSz="930275">
              <a:spcBef>
                <a:spcPct val="0"/>
              </a:spcBef>
              <a:defRPr sz="1200"/>
            </a:lvl1pPr>
          </a:lstStyle>
          <a:p>
            <a:pPr>
              <a:defRPr/>
            </a:pPr>
            <a:endParaRPr lang="en-CA"/>
          </a:p>
        </p:txBody>
      </p:sp>
      <p:sp>
        <p:nvSpPr>
          <p:cNvPr id="18435" name="Rectangle 3"/>
          <p:cNvSpPr>
            <a:spLocks noGrp="1" noChangeArrowheads="1"/>
          </p:cNvSpPr>
          <p:nvPr>
            <p:ph type="dt" idx="1"/>
          </p:nvPr>
        </p:nvSpPr>
        <p:spPr bwMode="auto">
          <a:xfrm>
            <a:off x="3971925" y="0"/>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lvl1pPr algn="r" defTabSz="930275">
              <a:spcBef>
                <a:spcPct val="0"/>
              </a:spcBef>
              <a:defRPr sz="1200"/>
            </a:lvl1pPr>
          </a:lstStyle>
          <a:p>
            <a:pPr>
              <a:defRPr/>
            </a:pPr>
            <a:endParaRPr lang="en-CA"/>
          </a:p>
        </p:txBody>
      </p:sp>
      <p:sp>
        <p:nvSpPr>
          <p:cNvPr id="389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18438" name="Rectangle 6"/>
          <p:cNvSpPr>
            <a:spLocks noGrp="1" noChangeArrowheads="1"/>
          </p:cNvSpPr>
          <p:nvPr>
            <p:ph type="ftr" sz="quarter" idx="4"/>
          </p:nvPr>
        </p:nvSpPr>
        <p:spPr bwMode="auto">
          <a:xfrm>
            <a:off x="0"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l" defTabSz="930275">
              <a:spcBef>
                <a:spcPct val="0"/>
              </a:spcBef>
              <a:defRPr sz="1200"/>
            </a:lvl1pPr>
          </a:lstStyle>
          <a:p>
            <a:pPr>
              <a:defRPr/>
            </a:pPr>
            <a:endParaRPr lang="en-CA"/>
          </a:p>
        </p:txBody>
      </p:sp>
      <p:sp>
        <p:nvSpPr>
          <p:cNvPr id="18439" name="Rectangle 7"/>
          <p:cNvSpPr>
            <a:spLocks noGrp="1" noChangeArrowheads="1"/>
          </p:cNvSpPr>
          <p:nvPr>
            <p:ph type="sldNum" sz="quarter" idx="5"/>
          </p:nvPr>
        </p:nvSpPr>
        <p:spPr bwMode="auto">
          <a:xfrm>
            <a:off x="3971925" y="8829675"/>
            <a:ext cx="303688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60" tIns="46579" rIns="93160" bIns="46579" numCol="1" anchor="b" anchorCtr="0" compatLnSpc="1">
            <a:prstTxWarp prst="textNoShape">
              <a:avLst/>
            </a:prstTxWarp>
          </a:bodyPr>
          <a:lstStyle>
            <a:lvl1pPr algn="r" defTabSz="930275">
              <a:spcBef>
                <a:spcPct val="0"/>
              </a:spcBef>
              <a:defRPr sz="1200"/>
            </a:lvl1pPr>
          </a:lstStyle>
          <a:p>
            <a:pPr>
              <a:defRPr/>
            </a:pPr>
            <a:fld id="{31A8437E-9350-41A2-B46C-B0846B3ED911}" type="slidenum">
              <a:rPr lang="en-CA"/>
              <a:pPr>
                <a:defRPr/>
              </a:pPr>
              <a:t>‹#›</a:t>
            </a:fld>
            <a:endParaRPr lang="en-CA"/>
          </a:p>
        </p:txBody>
      </p:sp>
    </p:spTree>
    <p:extLst>
      <p:ext uri="{BB962C8B-B14F-4D97-AF65-F5344CB8AC3E}">
        <p14:creationId xmlns:p14="http://schemas.microsoft.com/office/powerpoint/2010/main" val="19862833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p:spPr>
        <p:txBody>
          <a:bodyPr/>
          <a:lstStyle/>
          <a:p>
            <a:pPr lvl="1" eaLnBrk="1" hangingPunct="1">
              <a:spcAft>
                <a:spcPct val="50000"/>
              </a:spcAft>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3540713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80691709-C42F-41A9-8D52-BFB10204D10E}" type="slidenum">
              <a:rPr lang="en-CA"/>
              <a:pPr>
                <a:defRPr/>
              </a:pPr>
              <a:t>‹#›</a:t>
            </a:fld>
            <a:endParaRPr lang="en-CA"/>
          </a:p>
        </p:txBody>
      </p:sp>
    </p:spTree>
    <p:extLst>
      <p:ext uri="{BB962C8B-B14F-4D97-AF65-F5344CB8AC3E}">
        <p14:creationId xmlns:p14="http://schemas.microsoft.com/office/powerpoint/2010/main" val="346806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a:ln/>
        </p:spPr>
        <p:txBody>
          <a:bodyPr/>
          <a:lstStyle>
            <a:lvl1pPr>
              <a:defRPr/>
            </a:lvl1pPr>
          </a:lstStyle>
          <a:p>
            <a:pPr>
              <a:defRPr/>
            </a:pPr>
            <a:fld id="{EACAB522-39F6-4AEC-9606-05AC03C74E5E}" type="slidenum">
              <a:rPr lang="en-CA"/>
              <a:pPr>
                <a:defRPr/>
              </a:pPr>
              <a:t>‹#›</a:t>
            </a:fld>
            <a:endParaRPr lang="en-CA"/>
          </a:p>
        </p:txBody>
      </p:sp>
    </p:spTree>
    <p:extLst>
      <p:ext uri="{BB962C8B-B14F-4D97-AF65-F5344CB8AC3E}">
        <p14:creationId xmlns:p14="http://schemas.microsoft.com/office/powerpoint/2010/main" val="3744616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B1EAC12-9ACD-43F3-9EBD-4394363BC937}" type="slidenum">
              <a:rPr lang="en-CA"/>
              <a:pPr>
                <a:defRPr/>
              </a:pPr>
              <a:t>‹#›</a:t>
            </a:fld>
            <a:endParaRPr lang="en-CA"/>
          </a:p>
        </p:txBody>
      </p:sp>
    </p:spTree>
    <p:extLst>
      <p:ext uri="{BB962C8B-B14F-4D97-AF65-F5344CB8AC3E}">
        <p14:creationId xmlns:p14="http://schemas.microsoft.com/office/powerpoint/2010/main" val="1138613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F5B622-7B7C-43D0-86E8-B6DE91FCE022}" type="slidenum">
              <a:rPr lang="en-CA"/>
              <a:pPr>
                <a:defRPr/>
              </a:pPr>
              <a:t>‹#›</a:t>
            </a:fld>
            <a:endParaRPr lang="en-CA"/>
          </a:p>
        </p:txBody>
      </p:sp>
    </p:spTree>
    <p:extLst>
      <p:ext uri="{BB962C8B-B14F-4D97-AF65-F5344CB8AC3E}">
        <p14:creationId xmlns:p14="http://schemas.microsoft.com/office/powerpoint/2010/main" val="1806824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033D1D8-0330-4AC9-BA2F-B69899E11B55}" type="slidenum">
              <a:rPr lang="en-CA"/>
              <a:pPr>
                <a:defRPr/>
              </a:pPr>
              <a:t>‹#›</a:t>
            </a:fld>
            <a:endParaRPr lang="en-CA"/>
          </a:p>
        </p:txBody>
      </p:sp>
    </p:spTree>
    <p:extLst>
      <p:ext uri="{BB962C8B-B14F-4D97-AF65-F5344CB8AC3E}">
        <p14:creationId xmlns:p14="http://schemas.microsoft.com/office/powerpoint/2010/main" val="1378898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9A703F9-687D-43D6-967A-618E650C0AF5}" type="slidenum">
              <a:rPr lang="en-CA"/>
              <a:pPr>
                <a:defRPr/>
              </a:pPr>
              <a:t>‹#›</a:t>
            </a:fld>
            <a:endParaRPr lang="en-CA"/>
          </a:p>
        </p:txBody>
      </p:sp>
    </p:spTree>
    <p:extLst>
      <p:ext uri="{BB962C8B-B14F-4D97-AF65-F5344CB8AC3E}">
        <p14:creationId xmlns:p14="http://schemas.microsoft.com/office/powerpoint/2010/main" val="49568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83C58D12-3407-46BD-B74B-7F5D07EAFA5D}" type="slidenum">
              <a:rPr lang="en-CA"/>
              <a:pPr>
                <a:defRPr/>
              </a:pPr>
              <a:t>‹#›</a:t>
            </a:fld>
            <a:endParaRPr lang="en-CA"/>
          </a:p>
        </p:txBody>
      </p:sp>
    </p:spTree>
    <p:extLst>
      <p:ext uri="{BB962C8B-B14F-4D97-AF65-F5344CB8AC3E}">
        <p14:creationId xmlns:p14="http://schemas.microsoft.com/office/powerpoint/2010/main" val="3704971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49CC8BC-8A44-4A80-8C20-64E7B335A5CC}" type="slidenum">
              <a:rPr lang="en-CA"/>
              <a:pPr>
                <a:defRPr/>
              </a:pPr>
              <a:t>‹#›</a:t>
            </a:fld>
            <a:endParaRPr lang="en-CA"/>
          </a:p>
        </p:txBody>
      </p:sp>
    </p:spTree>
    <p:extLst>
      <p:ext uri="{BB962C8B-B14F-4D97-AF65-F5344CB8AC3E}">
        <p14:creationId xmlns:p14="http://schemas.microsoft.com/office/powerpoint/2010/main" val="2437397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6"/>
          <p:cNvSpPr>
            <a:spLocks noGrp="1" noChangeArrowheads="1"/>
          </p:cNvSpPr>
          <p:nvPr>
            <p:ph type="sldNum" sz="quarter" idx="10"/>
          </p:nvPr>
        </p:nvSpPr>
        <p:spPr>
          <a:ln/>
        </p:spPr>
        <p:txBody>
          <a:bodyPr/>
          <a:lstStyle>
            <a:lvl1pPr>
              <a:defRPr/>
            </a:lvl1pPr>
          </a:lstStyle>
          <a:p>
            <a:pPr>
              <a:defRPr/>
            </a:pPr>
            <a:fld id="{E8E0B448-F9E2-4FC6-B2CD-D85BAE1BCD60}" type="slidenum">
              <a:rPr lang="en-CA"/>
              <a:pPr>
                <a:defRPr/>
              </a:pPr>
              <a:t>‹#›</a:t>
            </a:fld>
            <a:endParaRPr lang="en-CA"/>
          </a:p>
        </p:txBody>
      </p:sp>
    </p:spTree>
    <p:extLst>
      <p:ext uri="{BB962C8B-B14F-4D97-AF65-F5344CB8AC3E}">
        <p14:creationId xmlns:p14="http://schemas.microsoft.com/office/powerpoint/2010/main" val="4202552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2F765B95-AA99-456D-93AC-7E8C04FF961B}" type="slidenum">
              <a:rPr lang="en-CA"/>
              <a:pPr>
                <a:defRPr/>
              </a:pPr>
              <a:t>‹#›</a:t>
            </a:fld>
            <a:endParaRPr lang="en-CA"/>
          </a:p>
        </p:txBody>
      </p:sp>
    </p:spTree>
    <p:extLst>
      <p:ext uri="{BB962C8B-B14F-4D97-AF65-F5344CB8AC3E}">
        <p14:creationId xmlns:p14="http://schemas.microsoft.com/office/powerpoint/2010/main" val="373131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3688914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762F7D18-3CEC-4117-B1BE-CE9081E622E1}" type="slidenum">
              <a:rPr lang="en-CA"/>
              <a:pPr>
                <a:defRPr/>
              </a:pPr>
              <a:t>‹#›</a:t>
            </a:fld>
            <a:endParaRPr lang="en-CA"/>
          </a:p>
        </p:txBody>
      </p:sp>
    </p:spTree>
    <p:extLst>
      <p:ext uri="{BB962C8B-B14F-4D97-AF65-F5344CB8AC3E}">
        <p14:creationId xmlns:p14="http://schemas.microsoft.com/office/powerpoint/2010/main" val="1795118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6"/>
          <p:cNvSpPr>
            <a:spLocks noGrp="1" noChangeArrowheads="1"/>
          </p:cNvSpPr>
          <p:nvPr>
            <p:ph type="sldNum" sz="quarter" idx="10"/>
          </p:nvPr>
        </p:nvSpPr>
        <p:spPr>
          <a:ln/>
        </p:spPr>
        <p:txBody>
          <a:bodyPr/>
          <a:lstStyle>
            <a:lvl1pPr>
              <a:defRPr/>
            </a:lvl1pPr>
          </a:lstStyle>
          <a:p>
            <a:pPr>
              <a:defRPr/>
            </a:pPr>
            <a:fld id="{8609C2D6-B4D8-41EE-9702-CBA688B327B3}" type="slidenum">
              <a:rPr lang="en-CA"/>
              <a:pPr>
                <a:defRPr/>
              </a:pPr>
              <a:t>‹#›</a:t>
            </a:fld>
            <a:endParaRPr lang="en-CA"/>
          </a:p>
        </p:txBody>
      </p:sp>
    </p:spTree>
    <p:extLst>
      <p:ext uri="{BB962C8B-B14F-4D97-AF65-F5344CB8AC3E}">
        <p14:creationId xmlns:p14="http://schemas.microsoft.com/office/powerpoint/2010/main" val="28046735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1229407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Rectangle 6"/>
          <p:cNvSpPr>
            <a:spLocks noGrp="1" noChangeArrowheads="1"/>
          </p:cNvSpPr>
          <p:nvPr>
            <p:ph type="sldNum" sz="quarter" idx="10"/>
          </p:nvPr>
        </p:nvSpPr>
        <p:spPr>
          <a:ln/>
        </p:spPr>
        <p:txBody>
          <a:bodyPr/>
          <a:lstStyle>
            <a:lvl1pPr>
              <a:defRPr/>
            </a:lvl1pPr>
          </a:lstStyle>
          <a:p>
            <a:pPr>
              <a:defRPr/>
            </a:pPr>
            <a:fld id="{C54B5553-17F3-4793-9382-18739225CFD6}" type="slidenum">
              <a:rPr lang="en-CA"/>
              <a:pPr>
                <a:defRPr/>
              </a:pPr>
              <a:t>‹#›</a:t>
            </a:fld>
            <a:endParaRPr lang="en-CA"/>
          </a:p>
        </p:txBody>
      </p:sp>
    </p:spTree>
    <p:extLst>
      <p:ext uri="{BB962C8B-B14F-4D97-AF65-F5344CB8AC3E}">
        <p14:creationId xmlns:p14="http://schemas.microsoft.com/office/powerpoint/2010/main" val="38067404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2821452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sldNum" sz="quarter" idx="10"/>
          </p:nvPr>
        </p:nvSpPr>
        <p:spPr/>
        <p:txBody>
          <a:bodyPr/>
          <a:lstStyle>
            <a:lvl1pPr>
              <a:defRPr baseline="0">
                <a:solidFill>
                  <a:srgbClr val="660033"/>
                </a:solidFill>
              </a:defRPr>
            </a:lvl1pPr>
          </a:lstStyle>
          <a:p>
            <a:pPr>
              <a:defRPr/>
            </a:pPr>
            <a:fld id="{F07B14F2-CD37-4AD2-810C-75970AE74FE1}" type="slidenum">
              <a:rPr lang="en-CA"/>
              <a:pPr>
                <a:defRPr/>
              </a:pPr>
              <a:t>‹#›</a:t>
            </a:fld>
            <a:endParaRPr lang="en-CA" dirty="0"/>
          </a:p>
        </p:txBody>
      </p:sp>
    </p:spTree>
    <p:extLst>
      <p:ext uri="{BB962C8B-B14F-4D97-AF65-F5344CB8AC3E}">
        <p14:creationId xmlns:p14="http://schemas.microsoft.com/office/powerpoint/2010/main" val="41038597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18880920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29417965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0591580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152017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C15DCD8C-B810-4894-A334-991F976E5860}" type="slidenum">
              <a:rPr lang="en-CA"/>
              <a:pPr>
                <a:defRPr/>
              </a:pPr>
              <a:t>‹#›</a:t>
            </a:fld>
            <a:endParaRPr lang="en-CA" dirty="0"/>
          </a:p>
        </p:txBody>
      </p:sp>
    </p:spTree>
    <p:extLst>
      <p:ext uri="{BB962C8B-B14F-4D97-AF65-F5344CB8AC3E}">
        <p14:creationId xmlns:p14="http://schemas.microsoft.com/office/powerpoint/2010/main" val="26204153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A6DD547-7A9A-48A2-961A-BF5E0AD05B8E}" type="slidenum">
              <a:rPr lang="en-CA">
                <a:solidFill>
                  <a:srgbClr val="FFFFFF"/>
                </a:solidFill>
              </a:rPr>
              <a:pPr>
                <a:defRPr/>
              </a:pPr>
              <a:t>‹#›</a:t>
            </a:fld>
            <a:endParaRPr lang="en-CA">
              <a:solidFill>
                <a:srgbClr val="FFFFFF"/>
              </a:solidFill>
            </a:endParaRPr>
          </a:p>
        </p:txBody>
      </p:sp>
    </p:spTree>
    <p:extLst>
      <p:ext uri="{BB962C8B-B14F-4D97-AF65-F5344CB8AC3E}">
        <p14:creationId xmlns:p14="http://schemas.microsoft.com/office/powerpoint/2010/main" val="26380742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hart Placeholder 2"/>
          <p:cNvSpPr>
            <a:spLocks noGrp="1"/>
          </p:cNvSpPr>
          <p:nvPr>
            <p:ph type="chart" idx="1"/>
          </p:nvPr>
        </p:nvSpPr>
        <p:spPr>
          <a:xfrm>
            <a:off x="457200" y="1600200"/>
            <a:ext cx="8229600" cy="4525963"/>
          </a:xfrm>
          <a:prstGeom prst="rect">
            <a:avLst/>
          </a:prstGeom>
        </p:spPr>
        <p:txBody>
          <a:bodyPr/>
          <a:lstStyle/>
          <a:p>
            <a:pPr lvl="0"/>
            <a:endParaRPr lang="en-CA" noProof="0"/>
          </a:p>
        </p:txBody>
      </p:sp>
      <p:sp>
        <p:nvSpPr>
          <p:cNvPr id="4" name="Rectangle 6"/>
          <p:cNvSpPr>
            <a:spLocks noGrp="1" noChangeArrowheads="1"/>
          </p:cNvSpPr>
          <p:nvPr>
            <p:ph type="sldNum" sz="quarter" idx="10"/>
          </p:nvPr>
        </p:nvSpPr>
        <p:spPr>
          <a:ln/>
        </p:spPr>
        <p:txBody>
          <a:bodyPr/>
          <a:lstStyle>
            <a:lvl1pPr>
              <a:defRPr/>
            </a:lvl1pPr>
          </a:lstStyle>
          <a:p>
            <a:pPr>
              <a:defRPr/>
            </a:pPr>
            <a:fld id="{1174BDD3-257E-4556-99C0-038E4B6B9A09}" type="slidenum">
              <a:rPr lang="en-CA"/>
              <a:pPr>
                <a:defRPr/>
              </a:pPr>
              <a:t>‹#›</a:t>
            </a:fld>
            <a:endParaRPr lang="en-CA"/>
          </a:p>
        </p:txBody>
      </p:sp>
    </p:spTree>
    <p:extLst>
      <p:ext uri="{BB962C8B-B14F-4D97-AF65-F5344CB8AC3E}">
        <p14:creationId xmlns:p14="http://schemas.microsoft.com/office/powerpoint/2010/main" val="248293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sldNum" sz="quarter" idx="10"/>
          </p:nvPr>
        </p:nvSpPr>
        <p:spPr/>
        <p:txBody>
          <a:bodyPr/>
          <a:lstStyle>
            <a:lvl1pPr>
              <a:defRPr baseline="0">
                <a:solidFill>
                  <a:srgbClr val="660033"/>
                </a:solidFill>
              </a:defRPr>
            </a:lvl1pPr>
          </a:lstStyle>
          <a:p>
            <a:pPr>
              <a:defRPr/>
            </a:pPr>
            <a:fld id="{9C471851-D9E4-4FCC-AA80-DF347BF95B06}" type="slidenum">
              <a:rPr lang="en-CA"/>
              <a:pPr>
                <a:defRPr/>
              </a:pPr>
              <a:t>‹#›</a:t>
            </a:fld>
            <a:endParaRPr lang="en-CA" dirty="0"/>
          </a:p>
        </p:txBody>
      </p:sp>
    </p:spTree>
    <p:extLst>
      <p:ext uri="{BB962C8B-B14F-4D97-AF65-F5344CB8AC3E}">
        <p14:creationId xmlns:p14="http://schemas.microsoft.com/office/powerpoint/2010/main" val="83514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Rectangle 5"/>
          <p:cNvSpPr>
            <a:spLocks noGrp="1" noChangeArrowheads="1"/>
          </p:cNvSpPr>
          <p:nvPr>
            <p:ph type="sldNum" sz="quarter" idx="10"/>
          </p:nvPr>
        </p:nvSpPr>
        <p:spPr/>
        <p:txBody>
          <a:bodyPr/>
          <a:lstStyle>
            <a:lvl1pPr>
              <a:defRPr baseline="0">
                <a:solidFill>
                  <a:srgbClr val="660033"/>
                </a:solidFill>
              </a:defRPr>
            </a:lvl1pPr>
          </a:lstStyle>
          <a:p>
            <a:pPr>
              <a:defRPr/>
            </a:pPr>
            <a:fld id="{4D451CFA-F858-47DC-BFD4-415C9370782A}" type="slidenum">
              <a:rPr lang="en-CA"/>
              <a:pPr>
                <a:defRPr/>
              </a:pPr>
              <a:t>‹#›</a:t>
            </a:fld>
            <a:endParaRPr lang="en-CA" dirty="0"/>
          </a:p>
        </p:txBody>
      </p:sp>
    </p:spTree>
    <p:extLst>
      <p:ext uri="{BB962C8B-B14F-4D97-AF65-F5344CB8AC3E}">
        <p14:creationId xmlns:p14="http://schemas.microsoft.com/office/powerpoint/2010/main" val="35099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CA"/>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6"/>
          <p:cNvSpPr>
            <a:spLocks noGrp="1" noChangeArrowheads="1"/>
          </p:cNvSpPr>
          <p:nvPr>
            <p:ph type="sldNum" sz="quarter" idx="10"/>
          </p:nvPr>
        </p:nvSpPr>
        <p:spPr/>
        <p:txBody>
          <a:bodyPr/>
          <a:lstStyle>
            <a:lvl1pPr>
              <a:defRPr baseline="0">
                <a:solidFill>
                  <a:srgbClr val="660033"/>
                </a:solidFill>
              </a:defRPr>
            </a:lvl1pPr>
          </a:lstStyle>
          <a:p>
            <a:pPr>
              <a:defRPr/>
            </a:pPr>
            <a:fld id="{F9E9CA15-0765-4EC5-9DB7-8A9059D5F173}" type="slidenum">
              <a:rPr lang="en-CA"/>
              <a:pPr>
                <a:defRPr/>
              </a:pPr>
              <a:t>‹#›</a:t>
            </a:fld>
            <a:endParaRPr lang="en-CA" dirty="0"/>
          </a:p>
        </p:txBody>
      </p:sp>
    </p:spTree>
    <p:extLst>
      <p:ext uri="{BB962C8B-B14F-4D97-AF65-F5344CB8AC3E}">
        <p14:creationId xmlns:p14="http://schemas.microsoft.com/office/powerpoint/2010/main" val="220478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4C700ADE-7B9C-4358-AEED-CB662BFD2E3C}" type="slidenum">
              <a:rPr lang="en-CA"/>
              <a:pPr>
                <a:defRPr/>
              </a:pPr>
              <a:t>‹#›</a:t>
            </a:fld>
            <a:endParaRPr lang="en-CA"/>
          </a:p>
        </p:txBody>
      </p:sp>
    </p:spTree>
    <p:extLst>
      <p:ext uri="{BB962C8B-B14F-4D97-AF65-F5344CB8AC3E}">
        <p14:creationId xmlns:p14="http://schemas.microsoft.com/office/powerpoint/2010/main" val="316007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6"/>
          <p:cNvSpPr>
            <a:spLocks noGrp="1" noChangeArrowheads="1"/>
          </p:cNvSpPr>
          <p:nvPr>
            <p:ph type="sldNum" sz="quarter" idx="10"/>
          </p:nvPr>
        </p:nvSpPr>
        <p:spPr>
          <a:ln/>
        </p:spPr>
        <p:txBody>
          <a:bodyPr/>
          <a:lstStyle>
            <a:lvl1pPr>
              <a:defRPr/>
            </a:lvl1pPr>
          </a:lstStyle>
          <a:p>
            <a:pPr>
              <a:defRPr/>
            </a:pPr>
            <a:fld id="{765CE9C5-04B7-4EB0-B7E6-851EBB176A00}" type="slidenum">
              <a:rPr lang="en-CA"/>
              <a:pPr>
                <a:defRPr/>
              </a:pPr>
              <a:t>‹#›</a:t>
            </a:fld>
            <a:endParaRPr lang="en-CA"/>
          </a:p>
        </p:txBody>
      </p:sp>
    </p:spTree>
    <p:extLst>
      <p:ext uri="{BB962C8B-B14F-4D97-AF65-F5344CB8AC3E}">
        <p14:creationId xmlns:p14="http://schemas.microsoft.com/office/powerpoint/2010/main" val="84324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818ED821-F9A7-41B1-82D5-DAE7A0A46504}" type="slidenum">
              <a:rPr lang="en-CA"/>
              <a:pPr>
                <a:defRPr/>
              </a:pPr>
              <a:t>‹#›</a:t>
            </a:fld>
            <a:endParaRPr lang="en-CA"/>
          </a:p>
        </p:txBody>
      </p:sp>
    </p:spTree>
    <p:extLst>
      <p:ext uri="{BB962C8B-B14F-4D97-AF65-F5344CB8AC3E}">
        <p14:creationId xmlns:p14="http://schemas.microsoft.com/office/powerpoint/2010/main" val="2492057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10" Type="http://schemas.openxmlformats.org/officeDocument/2006/relationships/slideLayout" Target="../slideLayouts/slideLayout16.xml"/><Relationship Id="rId19" Type="http://schemas.openxmlformats.org/officeDocument/2006/relationships/image" Target="../media/image1.jpeg"/><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image" Target="../media/image2.jpeg"/><Relationship Id="rId5" Type="http://schemas.openxmlformats.org/officeDocument/2006/relationships/slideLayout" Target="../slideLayouts/slideLayout28.xml"/><Relationship Id="rId10" Type="http://schemas.openxmlformats.org/officeDocument/2006/relationships/image" Target="../media/image1.jpeg"/><Relationship Id="rId4" Type="http://schemas.openxmlformats.org/officeDocument/2006/relationships/slideLayout" Target="../slideLayouts/slideLayout27.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pPr>
                <a:defRPr/>
              </a:pPr>
              <a:t>‹#›</a:t>
            </a:fld>
            <a:endParaRPr lang="en-CA"/>
          </a:p>
        </p:txBody>
      </p:sp>
      <p:pic>
        <p:nvPicPr>
          <p:cNvPr id="1029" name="Picture 7" descr="researc footer.jpg"/>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59" r:id="rId1"/>
    <p:sldLayoutId id="2147484360" r:id="rId2"/>
    <p:sldLayoutId id="2147484361" r:id="rId3"/>
    <p:sldLayoutId id="2147484362" r:id="rId4"/>
    <p:sldLayoutId id="2147484363" r:id="rId5"/>
    <p:sldLayoutId id="2147484364" r:id="rId6"/>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7" descr="researc footer.jpg"/>
          <p:cNvPicPr>
            <a:picLocks noChangeAspect="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7574" name="Rectangle 6"/>
          <p:cNvSpPr>
            <a:spLocks noGrp="1" noChangeArrowheads="1"/>
          </p:cNvSpPr>
          <p:nvPr>
            <p:ph type="sldNum" sz="quarter" idx="4"/>
          </p:nvPr>
        </p:nvSpPr>
        <p:spPr bwMode="auto">
          <a:xfrm>
            <a:off x="4648200" y="6324600"/>
            <a:ext cx="609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000">
                <a:solidFill>
                  <a:srgbClr val="5C2747"/>
                </a:solidFill>
              </a:defRPr>
            </a:lvl1pPr>
          </a:lstStyle>
          <a:p>
            <a:pPr>
              <a:defRPr/>
            </a:pPr>
            <a:fld id="{1FD86C53-516D-45DD-8C94-9C7B27026D19}" type="slidenum">
              <a:rPr lang="en-CA"/>
              <a:pPr>
                <a:defRPr/>
              </a:pPr>
              <a:t>‹#›</a:t>
            </a:fld>
            <a:endParaRPr lang="en-CA"/>
          </a:p>
        </p:txBody>
      </p:sp>
      <p:pic>
        <p:nvPicPr>
          <p:cNvPr id="3076" name="Picture 8" descr="header"/>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342" r:id="rId1"/>
    <p:sldLayoutId id="2147484343" r:id="rId2"/>
    <p:sldLayoutId id="2147484344" r:id="rId3"/>
    <p:sldLayoutId id="2147484345" r:id="rId4"/>
    <p:sldLayoutId id="2147484346" r:id="rId5"/>
    <p:sldLayoutId id="2147484347" r:id="rId6"/>
    <p:sldLayoutId id="2147484348" r:id="rId7"/>
    <p:sldLayoutId id="2147484349" r:id="rId8"/>
    <p:sldLayoutId id="2147484350" r:id="rId9"/>
    <p:sldLayoutId id="2147484351" r:id="rId10"/>
    <p:sldLayoutId id="2147484352" r:id="rId11"/>
    <p:sldLayoutId id="2147484353" r:id="rId12"/>
    <p:sldLayoutId id="2147484354" r:id="rId13"/>
    <p:sldLayoutId id="2147484355" r:id="rId14"/>
    <p:sldLayoutId id="2147484356" r:id="rId15"/>
    <p:sldLayoutId id="2147484357" r:id="rId16"/>
    <p:sldLayoutId id="2147484358"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37574" name="Rectangle 6"/>
          <p:cNvSpPr>
            <a:spLocks noGrp="1" noChangeArrowheads="1"/>
          </p:cNvSpPr>
          <p:nvPr>
            <p:ph type="sldNum" sz="quarter" idx="4"/>
          </p:nvPr>
        </p:nvSpPr>
        <p:spPr bwMode="auto">
          <a:xfrm>
            <a:off x="2590800" y="6400800"/>
            <a:ext cx="21336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000">
                <a:solidFill>
                  <a:schemeClr val="bg1"/>
                </a:solidFill>
              </a:defRPr>
            </a:lvl1pPr>
          </a:lstStyle>
          <a:p>
            <a:pPr>
              <a:defRPr/>
            </a:pPr>
            <a:fld id="{5D2AE878-36B9-48FA-9FCB-824BD3BF18A8}" type="slidenum">
              <a:rPr lang="en-CA">
                <a:solidFill>
                  <a:srgbClr val="FFFFFF"/>
                </a:solidFill>
              </a:rPr>
              <a:pPr>
                <a:defRPr/>
              </a:pPr>
              <a:t>‹#›</a:t>
            </a:fld>
            <a:endParaRPr lang="en-CA">
              <a:solidFill>
                <a:srgbClr val="FFFFFF"/>
              </a:solidFill>
            </a:endParaRPr>
          </a:p>
        </p:txBody>
      </p:sp>
      <p:pic>
        <p:nvPicPr>
          <p:cNvPr id="1029" name="Picture 7" descr="researc footer.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6350000"/>
            <a:ext cx="9144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6" descr="heade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0" y="0"/>
            <a:ext cx="91440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81866291"/>
      </p:ext>
    </p:extLst>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Lst>
  <p:timing>
    <p:tnLst>
      <p:par>
        <p:cTn id="1" dur="indefinite" restart="never" nodeType="tmRoot"/>
      </p:par>
    </p:tnLst>
  </p:timing>
  <p:hf hdr="0" ft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1752600"/>
            <a:ext cx="7772400" cy="1470025"/>
          </a:xfrm>
        </p:spPr>
        <p:txBody>
          <a:bodyPr/>
          <a:lstStyle/>
          <a:p>
            <a:pPr eaLnBrk="1" hangingPunct="1"/>
            <a:r>
              <a:rPr lang="en-CA" sz="3600" b="1" dirty="0" smtClean="0"/>
              <a:t>Ontario Skiing</a:t>
            </a:r>
            <a:r>
              <a:rPr lang="en-CA" sz="3600" b="1" dirty="0" smtClean="0">
                <a:latin typeface="Century Gothic" pitchFamily="34" charset="0"/>
              </a:rPr>
              <a:t> </a:t>
            </a:r>
            <a:r>
              <a:rPr lang="en-CA" sz="3600" b="1" dirty="0"/>
              <a:t>Tourism </a:t>
            </a:r>
            <a:r>
              <a:rPr lang="en-CA" sz="3600" b="1" dirty="0" smtClean="0"/>
              <a:t>Statistics 2015 </a:t>
            </a:r>
            <a:br>
              <a:rPr lang="en-CA" sz="3600" b="1" dirty="0" smtClean="0"/>
            </a:br>
            <a:r>
              <a:rPr lang="en-CA" sz="3600" b="1" dirty="0" smtClean="0">
                <a:latin typeface="Century Gothic" pitchFamily="34" charset="0"/>
              </a:rPr>
              <a:t/>
            </a:r>
            <a:br>
              <a:rPr lang="en-CA" sz="3600" b="1" dirty="0" smtClean="0">
                <a:latin typeface="Century Gothic" pitchFamily="34" charset="0"/>
              </a:rPr>
            </a:br>
            <a:endParaRPr lang="en-CA" sz="3600" b="1" dirty="0" smtClean="0">
              <a:latin typeface="Century Gothic" pitchFamily="34" charset="0"/>
            </a:endParaRPr>
          </a:p>
        </p:txBody>
      </p:sp>
      <p:sp>
        <p:nvSpPr>
          <p:cNvPr id="10243" name="Rectangle 3"/>
          <p:cNvSpPr>
            <a:spLocks noGrp="1" noChangeArrowheads="1"/>
          </p:cNvSpPr>
          <p:nvPr>
            <p:ph type="subTitle" idx="1"/>
          </p:nvPr>
        </p:nvSpPr>
        <p:spPr>
          <a:xfrm>
            <a:off x="1606550" y="4267200"/>
            <a:ext cx="5929313" cy="1363663"/>
          </a:xfrm>
        </p:spPr>
        <p:txBody>
          <a:bodyPr/>
          <a:lstStyle/>
          <a:p>
            <a:pPr eaLnBrk="1" hangingPunct="1"/>
            <a:r>
              <a:rPr lang="en-CA" sz="2000" dirty="0" smtClean="0"/>
              <a:t>Fall </a:t>
            </a:r>
            <a:r>
              <a:rPr lang="en-CA" sz="2000" dirty="0" smtClean="0"/>
              <a:t>2017</a:t>
            </a:r>
            <a:endParaRPr lang="en-CA" sz="2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Skiing Spending by Category</a:t>
            </a:r>
          </a:p>
        </p:txBody>
      </p:sp>
      <p:sp>
        <p:nvSpPr>
          <p:cNvPr id="22531" name="Rectangle 3"/>
          <p:cNvSpPr>
            <a:spLocks noGrp="1" noChangeArrowheads="1"/>
          </p:cNvSpPr>
          <p:nvPr>
            <p:ph type="body" sz="half" idx="3"/>
          </p:nvPr>
        </p:nvSpPr>
        <p:spPr>
          <a:xfrm>
            <a:off x="228600" y="4876800"/>
            <a:ext cx="8686800" cy="1295400"/>
          </a:xfrm>
        </p:spPr>
        <p:txBody>
          <a:bodyPr/>
          <a:lstStyle/>
          <a:p>
            <a:pPr eaLnBrk="1" hangingPunct="1">
              <a:lnSpc>
                <a:spcPct val="80000"/>
              </a:lnSpc>
            </a:pPr>
            <a:r>
              <a:rPr lang="en-CA" sz="1600" dirty="0" smtClean="0"/>
              <a:t>The largest proportions of expenditures were spent on Retail (27% Skiing, 12% total) and Transportation (23% Skiing, 36% total)</a:t>
            </a:r>
          </a:p>
          <a:p>
            <a:pPr eaLnBrk="1" hangingPunct="1">
              <a:lnSpc>
                <a:spcPct val="80000"/>
              </a:lnSpc>
            </a:pPr>
            <a:r>
              <a:rPr lang="en-CA" sz="1600" dirty="0" smtClean="0"/>
              <a:t>Skiing visitors spent a larger proportion on Recreation, 17%, than total visitors, 8%</a:t>
            </a:r>
          </a:p>
        </p:txBody>
      </p:sp>
      <p:graphicFrame>
        <p:nvGraphicFramePr>
          <p:cNvPr id="476164" name="Group 4"/>
          <p:cNvGraphicFramePr>
            <a:graphicFrameLocks noGrp="1"/>
          </p:cNvGraphicFramePr>
          <p:nvPr>
            <p:ph sz="half" idx="2"/>
            <p:extLst>
              <p:ext uri="{D42A27DB-BD31-4B8C-83A1-F6EECF244321}">
                <p14:modId xmlns:p14="http://schemas.microsoft.com/office/powerpoint/2010/main" val="708248146"/>
              </p:ext>
            </p:extLst>
          </p:nvPr>
        </p:nvGraphicFramePr>
        <p:xfrm>
          <a:off x="6602413" y="1752600"/>
          <a:ext cx="2362200" cy="2206626"/>
        </p:xfrm>
        <a:graphic>
          <a:graphicData uri="http://schemas.openxmlformats.org/drawingml/2006/table">
            <a:tbl>
              <a:tblPr/>
              <a:tblGrid>
                <a:gridCol w="1447800"/>
                <a:gridCol w="9144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Ontario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Spending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Transportation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Accommodation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68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825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Food &amp; Beverage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Rec./Entertain.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220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0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Retail/Other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255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6669C88-ED84-428E-B089-30336CF3AD1A}" type="slidenum">
              <a:rPr lang="en-CA" smtClean="0">
                <a:solidFill>
                  <a:srgbClr val="660033"/>
                </a:solidFill>
              </a:rPr>
              <a:pPr eaLnBrk="1" hangingPunct="1"/>
              <a:t>10</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3461530515"/>
              </p:ext>
            </p:extLst>
          </p:nvPr>
        </p:nvGraphicFramePr>
        <p:xfrm>
          <a:off x="279400" y="1646238"/>
          <a:ext cx="6010275" cy="3470275"/>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762000"/>
            <a:ext cx="8229600" cy="685800"/>
          </a:xfrm>
          <a:noFill/>
        </p:spPr>
        <p:txBody>
          <a:bodyPr/>
          <a:lstStyle/>
          <a:p>
            <a:pPr eaLnBrk="1" hangingPunct="1"/>
            <a:r>
              <a:rPr lang="en-CA" sz="2800" b="1" dirty="0" smtClean="0"/>
              <a:t>Other Activities done by Skiing Visitors </a:t>
            </a:r>
          </a:p>
        </p:txBody>
      </p:sp>
      <p:sp>
        <p:nvSpPr>
          <p:cNvPr id="23556" name="Rectangle 3"/>
          <p:cNvSpPr>
            <a:spLocks noGrp="1" noChangeArrowheads="1"/>
          </p:cNvSpPr>
          <p:nvPr>
            <p:ph type="body" sz="half" idx="3"/>
          </p:nvPr>
        </p:nvSpPr>
        <p:spPr>
          <a:xfrm>
            <a:off x="295275" y="5410200"/>
            <a:ext cx="8839200" cy="990600"/>
          </a:xfrm>
        </p:spPr>
        <p:txBody>
          <a:bodyPr/>
          <a:lstStyle/>
          <a:p>
            <a:pPr eaLnBrk="1" hangingPunct="1">
              <a:lnSpc>
                <a:spcPct val="80000"/>
              </a:lnSpc>
            </a:pPr>
            <a:r>
              <a:rPr lang="en-CA" sz="1600" dirty="0" smtClean="0"/>
              <a:t>Skiing visitors participate primarily in skiing</a:t>
            </a:r>
          </a:p>
        </p:txBody>
      </p:sp>
      <p:graphicFrame>
        <p:nvGraphicFramePr>
          <p:cNvPr id="477437" name="Group 253"/>
          <p:cNvGraphicFramePr>
            <a:graphicFrameLocks noGrp="1"/>
          </p:cNvGraphicFramePr>
          <p:nvPr>
            <p:ph sz="half" idx="1"/>
            <p:extLst>
              <p:ext uri="{D42A27DB-BD31-4B8C-83A1-F6EECF244321}">
                <p14:modId xmlns:p14="http://schemas.microsoft.com/office/powerpoint/2010/main" val="3692632824"/>
              </p:ext>
            </p:extLst>
          </p:nvPr>
        </p:nvGraphicFramePr>
        <p:xfrm>
          <a:off x="76200" y="1600200"/>
          <a:ext cx="2895601" cy="3547168"/>
        </p:xfrm>
        <a:graphic>
          <a:graphicData uri="http://schemas.openxmlformats.org/drawingml/2006/table">
            <a:tbl>
              <a:tblPr firstRow="1" bandRow="1">
                <a:tableStyleId>{9DCAF9ED-07DC-4A11-8D7F-57B35C25682E}</a:tableStyleId>
              </a:tblPr>
              <a:tblGrid>
                <a:gridCol w="1143000"/>
                <a:gridCol w="10080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Skiing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100" b="0" i="0" u="none" strike="noStrike">
                          <a:solidFill>
                            <a:srgbClr val="000000"/>
                          </a:solidFill>
                          <a:effectLst/>
                          <a:latin typeface="Calibri"/>
                        </a:rPr>
                        <a:t>Any Outdoor/Sports Activity</a:t>
                      </a:r>
                    </a:p>
                  </a:txBody>
                  <a:tcPr marL="85725" marR="0" marT="0" marB="0" anchor="ctr"/>
                </a:tc>
                <a:tc>
                  <a:txBody>
                    <a:bodyPr/>
                    <a:lstStyle/>
                    <a:p>
                      <a:pPr algn="ctr" fontAlgn="b"/>
                      <a:r>
                        <a:rPr lang="en-US" sz="1000" b="0" i="0" u="none" strike="noStrike">
                          <a:solidFill>
                            <a:srgbClr val="000000"/>
                          </a:solidFill>
                          <a:effectLst/>
                          <a:latin typeface="Arial"/>
                        </a:rPr>
                        <a:t>100%</a:t>
                      </a:r>
                    </a:p>
                  </a:txBody>
                  <a:tcPr marL="0" marR="0" marT="0" marB="0" anchor="ctr"/>
                </a:tc>
                <a:tc>
                  <a:txBody>
                    <a:bodyPr/>
                    <a:lstStyle/>
                    <a:p>
                      <a:pPr algn="ctr" fontAlgn="ctr"/>
                      <a:r>
                        <a:rPr lang="en-US" sz="1000" b="0" i="0" u="none" strike="noStrike">
                          <a:solidFill>
                            <a:srgbClr val="000000"/>
                          </a:solidFill>
                          <a:effectLst/>
                          <a:latin typeface="Arial"/>
                        </a:rPr>
                        <a:t>582</a:t>
                      </a:r>
                    </a:p>
                  </a:txBody>
                  <a:tcPr marL="0" marR="0" marT="0" marB="0" anchor="ctr"/>
                </a:tc>
              </a:tr>
              <a:tr h="304800">
                <a:tc>
                  <a:txBody>
                    <a:bodyPr/>
                    <a:lstStyle/>
                    <a:p>
                      <a:pPr algn="l" fontAlgn="b"/>
                      <a:r>
                        <a:rPr lang="en-US" sz="1100" b="0" i="0" u="none" strike="noStrike">
                          <a:solidFill>
                            <a:srgbClr val="000000"/>
                          </a:solidFill>
                          <a:effectLst/>
                          <a:latin typeface="Calibri"/>
                        </a:rPr>
                        <a:t>Skiing/Snowboarding</a:t>
                      </a:r>
                    </a:p>
                  </a:txBody>
                  <a:tcPr marL="85725" marR="0" marT="0" marB="0" anchor="ctr"/>
                </a:tc>
                <a:tc>
                  <a:txBody>
                    <a:bodyPr/>
                    <a:lstStyle/>
                    <a:p>
                      <a:pPr algn="ctr" fontAlgn="b"/>
                      <a:r>
                        <a:rPr lang="en-US" sz="1000" b="0" i="0" u="none" strike="noStrike">
                          <a:solidFill>
                            <a:srgbClr val="000000"/>
                          </a:solidFill>
                          <a:effectLst/>
                          <a:latin typeface="Arial"/>
                        </a:rPr>
                        <a:t>100%</a:t>
                      </a:r>
                    </a:p>
                  </a:txBody>
                  <a:tcPr marL="0" marR="0" marT="0" marB="0" anchor="ctr"/>
                </a:tc>
                <a:tc>
                  <a:txBody>
                    <a:bodyPr/>
                    <a:lstStyle/>
                    <a:p>
                      <a:pPr algn="ctr" fontAlgn="ctr"/>
                      <a:r>
                        <a:rPr lang="en-US" sz="1000" b="0" i="0" u="none" strike="noStrike">
                          <a:solidFill>
                            <a:srgbClr val="000000"/>
                          </a:solidFill>
                          <a:effectLst/>
                          <a:latin typeface="Arial"/>
                        </a:rPr>
                        <a:t>14574</a:t>
                      </a:r>
                    </a:p>
                  </a:txBody>
                  <a:tcPr marL="0" marR="0" marT="0" marB="0" anchor="ctr"/>
                </a:tc>
              </a:tr>
              <a:tr h="228600">
                <a:tc>
                  <a:txBody>
                    <a:bodyPr/>
                    <a:lstStyle/>
                    <a:p>
                      <a:pPr algn="l" fontAlgn="b"/>
                      <a:r>
                        <a:rPr lang="en-US" sz="1100" b="0" i="0" u="none" strike="noStrike">
                          <a:solidFill>
                            <a:srgbClr val="000000"/>
                          </a:solidFill>
                          <a:effectLst/>
                          <a:latin typeface="Calibri"/>
                        </a:rPr>
                        <a:t>Hiking</a:t>
                      </a:r>
                    </a:p>
                  </a:txBody>
                  <a:tcPr marL="85725" marR="0" marT="0" marB="0" anchor="ctr"/>
                </a:tc>
                <a:tc>
                  <a:txBody>
                    <a:bodyPr/>
                    <a:lstStyle/>
                    <a:p>
                      <a:pPr algn="ctr" fontAlgn="b"/>
                      <a:r>
                        <a:rPr lang="en-US" sz="1000" b="0" i="0" u="none" strike="noStrike">
                          <a:solidFill>
                            <a:srgbClr val="000000"/>
                          </a:solidFill>
                          <a:effectLst/>
                          <a:latin typeface="Arial"/>
                        </a:rPr>
                        <a:t>10%</a:t>
                      </a:r>
                    </a:p>
                  </a:txBody>
                  <a:tcPr marL="0" marR="0" marT="0" marB="0" anchor="ctr"/>
                </a:tc>
                <a:tc>
                  <a:txBody>
                    <a:bodyPr/>
                    <a:lstStyle/>
                    <a:p>
                      <a:pPr algn="ctr" fontAlgn="ctr"/>
                      <a:r>
                        <a:rPr lang="en-US" sz="1000" b="0" i="0" u="none" strike="noStrike">
                          <a:solidFill>
                            <a:srgbClr val="000000"/>
                          </a:solidFill>
                          <a:effectLst/>
                          <a:latin typeface="Arial"/>
                        </a:rPr>
                        <a:t>224</a:t>
                      </a:r>
                    </a:p>
                  </a:txBody>
                  <a:tcPr marL="0" marR="0" marT="0" marB="0" anchor="ctr"/>
                </a:tc>
              </a:tr>
              <a:tr h="325847">
                <a:tc>
                  <a:txBody>
                    <a:bodyPr/>
                    <a:lstStyle/>
                    <a:p>
                      <a:pPr algn="l" fontAlgn="b"/>
                      <a:r>
                        <a:rPr lang="en-US" sz="1100" b="0" i="0" u="none" strike="noStrike">
                          <a:solidFill>
                            <a:srgbClr val="000000"/>
                          </a:solidFill>
                          <a:effectLst/>
                          <a:latin typeface="Calibri"/>
                        </a:rPr>
                        <a:t>Play a sport</a:t>
                      </a:r>
                    </a:p>
                  </a:txBody>
                  <a:tcPr marL="85725" marR="0" marT="0" marB="0" anchor="ctr"/>
                </a:tc>
                <a:tc>
                  <a:txBody>
                    <a:bodyPr/>
                    <a:lstStyle/>
                    <a:p>
                      <a:pPr algn="ctr" fontAlgn="b"/>
                      <a:r>
                        <a:rPr lang="en-US" sz="1000" b="0" i="0" u="none" strike="noStrike">
                          <a:solidFill>
                            <a:srgbClr val="000000"/>
                          </a:solidFill>
                          <a:effectLst/>
                          <a:latin typeface="Arial"/>
                        </a:rPr>
                        <a:t>7%</a:t>
                      </a:r>
                    </a:p>
                  </a:txBody>
                  <a:tcPr marL="0" marR="0" marT="0" marB="0" anchor="ctr"/>
                </a:tc>
                <a:tc>
                  <a:txBody>
                    <a:bodyPr/>
                    <a:lstStyle/>
                    <a:p>
                      <a:pPr algn="ctr" fontAlgn="ctr"/>
                      <a:r>
                        <a:rPr lang="en-US" sz="1000" b="0" i="0" u="none" strike="noStrike">
                          <a:solidFill>
                            <a:srgbClr val="000000"/>
                          </a:solidFill>
                          <a:effectLst/>
                          <a:latin typeface="Arial"/>
                        </a:rPr>
                        <a:t>344</a:t>
                      </a:r>
                    </a:p>
                  </a:txBody>
                  <a:tcPr marL="0" marR="0" marT="0" marB="0" anchor="ctr"/>
                </a:tc>
              </a:tr>
              <a:tr h="283753">
                <a:tc>
                  <a:txBody>
                    <a:bodyPr/>
                    <a:lstStyle/>
                    <a:p>
                      <a:pPr algn="l" fontAlgn="b"/>
                      <a:r>
                        <a:rPr lang="en-US" sz="1100" b="0" i="0" u="none" strike="noStrike">
                          <a:solidFill>
                            <a:srgbClr val="000000"/>
                          </a:solidFill>
                          <a:effectLst/>
                          <a:latin typeface="Calibri"/>
                        </a:rPr>
                        <a:t>National/Provincial Nature Parks</a:t>
                      </a:r>
                    </a:p>
                  </a:txBody>
                  <a:tcPr marL="85725" marR="0" marT="0" marB="0" anchor="ctr"/>
                </a:tc>
                <a:tc>
                  <a:txBody>
                    <a:bodyPr/>
                    <a:lstStyle/>
                    <a:p>
                      <a:pPr algn="ctr" fontAlgn="b"/>
                      <a:r>
                        <a:rPr lang="en-US" sz="1000" b="0" i="0" u="none" strike="noStrike">
                          <a:solidFill>
                            <a:srgbClr val="000000"/>
                          </a:solidFill>
                          <a:effectLst/>
                          <a:latin typeface="Arial"/>
                        </a:rPr>
                        <a:t>5%</a:t>
                      </a:r>
                    </a:p>
                  </a:txBody>
                  <a:tcPr marL="0" marR="0" marT="0" marB="0" anchor="ctr"/>
                </a:tc>
                <a:tc>
                  <a:txBody>
                    <a:bodyPr/>
                    <a:lstStyle/>
                    <a:p>
                      <a:pPr algn="ctr" fontAlgn="ctr"/>
                      <a:r>
                        <a:rPr lang="en-US" sz="1000" b="0" i="0" u="none" strike="noStrike">
                          <a:solidFill>
                            <a:srgbClr val="000000"/>
                          </a:solidFill>
                          <a:effectLst/>
                          <a:latin typeface="Arial"/>
                        </a:rPr>
                        <a:t>186</a:t>
                      </a:r>
                    </a:p>
                  </a:txBody>
                  <a:tcPr marL="0" marR="0" marT="0" marB="0" anchor="ctr"/>
                </a:tc>
              </a:tr>
              <a:tr h="304800">
                <a:tc>
                  <a:txBody>
                    <a:bodyPr/>
                    <a:lstStyle/>
                    <a:p>
                      <a:pPr algn="l" fontAlgn="b"/>
                      <a:r>
                        <a:rPr lang="en-US" sz="1100" b="0" i="0" u="none" strike="noStrike">
                          <a:solidFill>
                            <a:srgbClr val="000000"/>
                          </a:solidFill>
                          <a:effectLst/>
                          <a:latin typeface="Calibri"/>
                        </a:rPr>
                        <a:t>Restaurant or bar</a:t>
                      </a:r>
                    </a:p>
                  </a:txBody>
                  <a:tcPr marL="85725" marR="0" marT="0" marB="0" anchor="ctr"/>
                </a:tc>
                <a:tc>
                  <a:txBody>
                    <a:bodyPr/>
                    <a:lstStyle/>
                    <a:p>
                      <a:pPr algn="ctr" fontAlgn="b"/>
                      <a:r>
                        <a:rPr lang="en-US" sz="1000" b="0" i="0" u="none" strike="noStrike">
                          <a:solidFill>
                            <a:srgbClr val="000000"/>
                          </a:solidFill>
                          <a:effectLst/>
                          <a:latin typeface="Arial"/>
                        </a:rPr>
                        <a:t>5%</a:t>
                      </a:r>
                    </a:p>
                  </a:txBody>
                  <a:tcPr marL="0" marR="0" marT="0" marB="0" anchor="ctr"/>
                </a:tc>
                <a:tc>
                  <a:txBody>
                    <a:bodyPr/>
                    <a:lstStyle/>
                    <a:p>
                      <a:pPr algn="ctr" fontAlgn="ctr"/>
                      <a:r>
                        <a:rPr lang="en-US" sz="1000" b="0" i="0" u="none" strike="noStrike">
                          <a:solidFill>
                            <a:srgbClr val="000000"/>
                          </a:solidFill>
                          <a:effectLst/>
                          <a:latin typeface="Arial"/>
                        </a:rPr>
                        <a:t>72</a:t>
                      </a:r>
                    </a:p>
                  </a:txBody>
                  <a:tcPr marL="0" marR="0" marT="0" marB="0" anchor="ctr"/>
                </a:tc>
              </a:tr>
              <a:tr h="243783">
                <a:tc>
                  <a:txBody>
                    <a:bodyPr/>
                    <a:lstStyle/>
                    <a:p>
                      <a:pPr algn="l" fontAlgn="b"/>
                      <a:r>
                        <a:rPr lang="en-US" sz="1100" b="0" i="0" u="none" strike="noStrike">
                          <a:solidFill>
                            <a:srgbClr val="000000"/>
                          </a:solidFill>
                          <a:effectLst/>
                          <a:latin typeface="Calibri"/>
                        </a:rPr>
                        <a:t>Sightseeing</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75</a:t>
                      </a:r>
                    </a:p>
                  </a:txBody>
                  <a:tcPr marL="0" marR="0" marT="0" marB="0" anchor="ctr"/>
                </a:tc>
              </a:tr>
              <a:tr h="213417">
                <a:tc>
                  <a:txBody>
                    <a:bodyPr/>
                    <a:lstStyle/>
                    <a:p>
                      <a:pPr algn="l" fontAlgn="b"/>
                      <a:r>
                        <a:rPr lang="en-US" sz="1100" b="0" i="0" u="none" strike="noStrike">
                          <a:solidFill>
                            <a:srgbClr val="000000"/>
                          </a:solidFill>
                          <a:effectLst/>
                          <a:latin typeface="Calibri"/>
                        </a:rPr>
                        <a:t>Visit Friends or Relatives</a:t>
                      </a:r>
                    </a:p>
                  </a:txBody>
                  <a:tcPr marL="85725"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13</a:t>
                      </a:r>
                    </a:p>
                  </a:txBody>
                  <a:tcPr marL="0" marR="0" marT="0" marB="0" anchor="ctr"/>
                </a:tc>
              </a:tr>
              <a:tr h="203906">
                <a:tc>
                  <a:txBody>
                    <a:bodyPr/>
                    <a:lstStyle/>
                    <a:p>
                      <a:pPr algn="l" fontAlgn="b"/>
                      <a:r>
                        <a:rPr lang="en-US" sz="1100" b="0" i="0" u="none" strike="noStrike">
                          <a:solidFill>
                            <a:srgbClr val="000000"/>
                          </a:solidFill>
                          <a:effectLst/>
                          <a:latin typeface="Calibri"/>
                        </a:rPr>
                        <a:t>Shopping</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46</a:t>
                      </a:r>
                    </a:p>
                  </a:txBody>
                  <a:tcPr marL="0" marR="0" marT="0" marB="0" anchor="ctr"/>
                </a:tc>
              </a:tr>
              <a:tr h="314302">
                <a:tc>
                  <a:txBody>
                    <a:bodyPr/>
                    <a:lstStyle/>
                    <a:p>
                      <a:pPr algn="l" fontAlgn="b"/>
                      <a:r>
                        <a:rPr lang="en-US" sz="1100" b="0" i="0" u="none" strike="noStrike">
                          <a:solidFill>
                            <a:srgbClr val="000000"/>
                          </a:solidFill>
                          <a:effectLst/>
                          <a:latin typeface="Calibri"/>
                        </a:rPr>
                        <a:t>Cross-country Skiing</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dirty="0">
                          <a:solidFill>
                            <a:srgbClr val="000000"/>
                          </a:solidFill>
                          <a:effectLst/>
                          <a:latin typeface="Arial"/>
                        </a:rPr>
                        <a:t>1140</a:t>
                      </a:r>
                    </a:p>
                  </a:txBody>
                  <a:tcPr marL="0" marR="0" marT="0" marB="0" anchor="ctr"/>
                </a:tc>
              </a:tr>
            </a:tbl>
          </a:graphicData>
        </a:graphic>
      </p:graphicFrame>
      <p:sp>
        <p:nvSpPr>
          <p:cNvPr id="2359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5BBE368-0A35-448C-9E48-A5D8E5B00CDA}" type="slidenum">
              <a:rPr lang="en-CA" smtClean="0">
                <a:solidFill>
                  <a:srgbClr val="660033"/>
                </a:solidFill>
              </a:rPr>
              <a:pPr eaLnBrk="1" hangingPunct="1"/>
              <a:t>11</a:t>
            </a:fld>
            <a:endParaRPr lang="en-CA" smtClean="0">
              <a:solidFill>
                <a:srgbClr val="660033"/>
              </a:solidFill>
            </a:endParaRPr>
          </a:p>
        </p:txBody>
      </p:sp>
      <p:sp>
        <p:nvSpPr>
          <p:cNvPr id="11"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8" name="Group 253"/>
          <p:cNvGraphicFramePr>
            <a:graphicFrameLocks noGrp="1"/>
          </p:cNvGraphicFramePr>
          <p:nvPr>
            <p:ph sz="half" idx="1"/>
            <p:extLst>
              <p:ext uri="{D42A27DB-BD31-4B8C-83A1-F6EECF244321}">
                <p14:modId xmlns:p14="http://schemas.microsoft.com/office/powerpoint/2010/main" val="280441310"/>
              </p:ext>
            </p:extLst>
          </p:nvPr>
        </p:nvGraphicFramePr>
        <p:xfrm>
          <a:off x="3048000" y="1600200"/>
          <a:ext cx="2971800" cy="3373814"/>
        </p:xfrm>
        <a:graphic>
          <a:graphicData uri="http://schemas.openxmlformats.org/drawingml/2006/table">
            <a:tbl>
              <a:tblPr firstRow="1" bandRow="1">
                <a:tableStyleId>{9DCAF9ED-07DC-4A11-8D7F-57B35C25682E}</a:tableStyleId>
              </a:tblPr>
              <a:tblGrid>
                <a:gridCol w="1219200"/>
                <a:gridCol w="990600"/>
                <a:gridCol w="762000"/>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Skiing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100" b="0" i="0" u="none" strike="noStrike">
                          <a:solidFill>
                            <a:srgbClr val="000000"/>
                          </a:solidFill>
                          <a:effectLst/>
                          <a:latin typeface="Calibri"/>
                        </a:rPr>
                        <a:t>Theme Parks</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337</a:t>
                      </a:r>
                    </a:p>
                  </a:txBody>
                  <a:tcPr marL="0" marR="0" marT="0" marB="0" anchor="ctr"/>
                </a:tc>
              </a:tr>
              <a:tr h="304800">
                <a:tc>
                  <a:txBody>
                    <a:bodyPr/>
                    <a:lstStyle/>
                    <a:p>
                      <a:pPr algn="l" fontAlgn="b"/>
                      <a:r>
                        <a:rPr lang="en-US" sz="1100" b="0" i="0" u="none" strike="noStrike">
                          <a:solidFill>
                            <a:srgbClr val="000000"/>
                          </a:solidFill>
                          <a:effectLst/>
                          <a:latin typeface="Calibri"/>
                        </a:rPr>
                        <a:t>Museums/Art Galleries</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138</a:t>
                      </a:r>
                    </a:p>
                  </a:txBody>
                  <a:tcPr marL="0" marR="0" marT="0" marB="0" anchor="ctr"/>
                </a:tc>
              </a:tr>
              <a:tr h="228600">
                <a:tc>
                  <a:txBody>
                    <a:bodyPr/>
                    <a:lstStyle/>
                    <a:p>
                      <a:pPr algn="l" fontAlgn="b"/>
                      <a:r>
                        <a:rPr lang="en-US" sz="1100" b="0" i="0" u="none" strike="noStrike">
                          <a:solidFill>
                            <a:srgbClr val="000000"/>
                          </a:solidFill>
                          <a:effectLst/>
                          <a:latin typeface="Calibri"/>
                        </a:rPr>
                        <a:t>Zoos/Aquariums/Botanical Gardens</a:t>
                      </a:r>
                    </a:p>
                  </a:txBody>
                  <a:tcPr marL="171450" marR="0" marT="0" marB="0" anchor="ctr"/>
                </a:tc>
                <a:tc>
                  <a:txBody>
                    <a:bodyPr/>
                    <a:lstStyle/>
                    <a:p>
                      <a:pPr algn="ctr" fontAlgn="b"/>
                      <a:r>
                        <a:rPr lang="en-US" sz="1000" b="0" i="0" u="none" strike="noStrike">
                          <a:solidFill>
                            <a:srgbClr val="000000"/>
                          </a:solidFill>
                          <a:effectLst/>
                          <a:latin typeface="Arial"/>
                        </a:rPr>
                        <a:t>4%</a:t>
                      </a:r>
                    </a:p>
                  </a:txBody>
                  <a:tcPr marL="0" marR="0" marT="0" marB="0" anchor="ctr"/>
                </a:tc>
                <a:tc>
                  <a:txBody>
                    <a:bodyPr/>
                    <a:lstStyle/>
                    <a:p>
                      <a:pPr algn="ctr" fontAlgn="ctr"/>
                      <a:r>
                        <a:rPr lang="en-US" sz="1000" b="0" i="0" u="none" strike="noStrike">
                          <a:solidFill>
                            <a:srgbClr val="000000"/>
                          </a:solidFill>
                          <a:effectLst/>
                          <a:latin typeface="Arial"/>
                        </a:rPr>
                        <a:t>243</a:t>
                      </a:r>
                    </a:p>
                  </a:txBody>
                  <a:tcPr marL="0" marR="0" marT="0" marB="0" anchor="ctr"/>
                </a:tc>
              </a:tr>
              <a:tr h="325847">
                <a:tc>
                  <a:txBody>
                    <a:bodyPr/>
                    <a:lstStyle/>
                    <a:p>
                      <a:pPr algn="l" fontAlgn="b"/>
                      <a:r>
                        <a:rPr lang="en-US" sz="1100" b="0" i="0" u="none" strike="noStrike">
                          <a:solidFill>
                            <a:srgbClr val="000000"/>
                          </a:solidFill>
                          <a:effectLst/>
                          <a:latin typeface="Calibri"/>
                        </a:rPr>
                        <a:t>Historic Sites</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104</a:t>
                      </a:r>
                    </a:p>
                  </a:txBody>
                  <a:tcPr marL="0" marR="0" marT="0" marB="0" anchor="ctr"/>
                </a:tc>
              </a:tr>
              <a:tr h="259056">
                <a:tc>
                  <a:txBody>
                    <a:bodyPr/>
                    <a:lstStyle/>
                    <a:p>
                      <a:pPr algn="l" fontAlgn="b"/>
                      <a:r>
                        <a:rPr lang="en-US" sz="1100" b="0" i="0" u="none" strike="noStrike">
                          <a:solidFill>
                            <a:srgbClr val="000000"/>
                          </a:solidFill>
                          <a:effectLst/>
                          <a:latin typeface="Calibri"/>
                        </a:rPr>
                        <a:t>Casinos</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121</a:t>
                      </a:r>
                    </a:p>
                  </a:txBody>
                  <a:tcPr marL="0" marR="0" marT="0" marB="0" anchor="ctr"/>
                </a:tc>
              </a:tr>
              <a:tr h="304800">
                <a:tc>
                  <a:txBody>
                    <a:bodyPr/>
                    <a:lstStyle/>
                    <a:p>
                      <a:pPr algn="l" fontAlgn="b"/>
                      <a:r>
                        <a:rPr lang="en-US" sz="1100" b="0" i="0" u="none" strike="noStrike">
                          <a:solidFill>
                            <a:srgbClr val="000000"/>
                          </a:solidFill>
                          <a:effectLst/>
                          <a:latin typeface="Calibri"/>
                        </a:rPr>
                        <a:t>Wildlife/Bird watching</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136</a:t>
                      </a:r>
                    </a:p>
                  </a:txBody>
                  <a:tcPr marL="0" marR="0" marT="0" marB="0" anchor="ctr"/>
                </a:tc>
              </a:tr>
              <a:tr h="243783">
                <a:tc>
                  <a:txBody>
                    <a:bodyPr/>
                    <a:lstStyle/>
                    <a:p>
                      <a:pPr algn="l" fontAlgn="b"/>
                      <a:r>
                        <a:rPr lang="en-US" sz="1100" b="0" i="0" u="none" strike="noStrike">
                          <a:solidFill>
                            <a:srgbClr val="000000"/>
                          </a:solidFill>
                          <a:effectLst/>
                          <a:latin typeface="Calibri"/>
                        </a:rPr>
                        <a:t>Snowmobiling</a:t>
                      </a:r>
                    </a:p>
                  </a:txBody>
                  <a:tcPr marL="85725"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994</a:t>
                      </a:r>
                    </a:p>
                  </a:txBody>
                  <a:tcPr marL="0" marR="0" marT="0" marB="0" anchor="ctr"/>
                </a:tc>
              </a:tr>
              <a:tr h="213417">
                <a:tc>
                  <a:txBody>
                    <a:bodyPr/>
                    <a:lstStyle/>
                    <a:p>
                      <a:pPr algn="l" fontAlgn="b"/>
                      <a:r>
                        <a:rPr lang="en-US" sz="1100" b="0" i="0" u="none" strike="noStrike">
                          <a:solidFill>
                            <a:srgbClr val="000000"/>
                          </a:solidFill>
                          <a:effectLst/>
                          <a:latin typeface="Calibri"/>
                        </a:rPr>
                        <a:t>Cultural Performances</a:t>
                      </a:r>
                    </a:p>
                  </a:txBody>
                  <a:tcPr marL="171450" marR="0" marT="0" marB="0" anchor="ctr"/>
                </a:tc>
                <a:tc>
                  <a:txBody>
                    <a:bodyPr/>
                    <a:lstStyle/>
                    <a:p>
                      <a:pPr algn="ctr" fontAlgn="b"/>
                      <a:r>
                        <a:rPr lang="en-US" sz="1000" b="0" i="0" u="none" strike="noStrike">
                          <a:solidFill>
                            <a:srgbClr val="000000"/>
                          </a:solidFill>
                          <a:effectLst/>
                          <a:latin typeface="Arial"/>
                        </a:rPr>
                        <a:t>3%</a:t>
                      </a:r>
                    </a:p>
                  </a:txBody>
                  <a:tcPr marL="0" marR="0" marT="0" marB="0" anchor="ctr"/>
                </a:tc>
                <a:tc>
                  <a:txBody>
                    <a:bodyPr/>
                    <a:lstStyle/>
                    <a:p>
                      <a:pPr algn="ctr" fontAlgn="ctr"/>
                      <a:r>
                        <a:rPr lang="en-US" sz="1000" b="0" i="0" u="none" strike="noStrike">
                          <a:solidFill>
                            <a:srgbClr val="000000"/>
                          </a:solidFill>
                          <a:effectLst/>
                          <a:latin typeface="Arial"/>
                        </a:rPr>
                        <a:t>65</a:t>
                      </a:r>
                    </a:p>
                  </a:txBody>
                  <a:tcPr marL="0" marR="0" marT="0" marB="0" anchor="ctr"/>
                </a:tc>
              </a:tr>
              <a:tr h="203906">
                <a:tc>
                  <a:txBody>
                    <a:bodyPr/>
                    <a:lstStyle/>
                    <a:p>
                      <a:pPr algn="l" fontAlgn="b"/>
                      <a:r>
                        <a:rPr lang="en-US" sz="1100" b="0" i="0" u="none" strike="noStrike">
                          <a:solidFill>
                            <a:srgbClr val="000000"/>
                          </a:solidFill>
                          <a:effectLst/>
                          <a:latin typeface="Calibri"/>
                        </a:rPr>
                        <a:t>Sports Events</a:t>
                      </a:r>
                    </a:p>
                  </a:txBody>
                  <a:tcPr marL="171450" marR="0" marT="0" marB="0" anchor="ctr"/>
                </a:tc>
                <a:tc>
                  <a:txBody>
                    <a:bodyPr/>
                    <a:lstStyle/>
                    <a:p>
                      <a:pPr algn="ctr" fontAlgn="b"/>
                      <a:r>
                        <a:rPr lang="en-US" sz="1000" b="0" i="0" u="none" strike="noStrike">
                          <a:solidFill>
                            <a:srgbClr val="000000"/>
                          </a:solidFill>
                          <a:effectLst/>
                          <a:latin typeface="Arial"/>
                        </a:rPr>
                        <a:t>2%</a:t>
                      </a:r>
                    </a:p>
                  </a:txBody>
                  <a:tcPr marL="0" marR="0" marT="0" marB="0" anchor="ctr"/>
                </a:tc>
                <a:tc>
                  <a:txBody>
                    <a:bodyPr/>
                    <a:lstStyle/>
                    <a:p>
                      <a:pPr algn="ctr" fontAlgn="ctr"/>
                      <a:r>
                        <a:rPr lang="en-US" sz="1000" b="0" i="0" u="none" strike="noStrike">
                          <a:solidFill>
                            <a:srgbClr val="000000"/>
                          </a:solidFill>
                          <a:effectLst/>
                          <a:latin typeface="Arial"/>
                        </a:rPr>
                        <a:t>46</a:t>
                      </a:r>
                    </a:p>
                  </a:txBody>
                  <a:tcPr marL="0" marR="0" marT="0" marB="0" anchor="ctr"/>
                </a:tc>
              </a:tr>
              <a:tr h="314302">
                <a:tc>
                  <a:txBody>
                    <a:bodyPr/>
                    <a:lstStyle/>
                    <a:p>
                      <a:pPr algn="l" fontAlgn="b"/>
                      <a:r>
                        <a:rPr lang="en-US" sz="1100" b="0" i="0" u="none" strike="noStrike">
                          <a:solidFill>
                            <a:srgbClr val="000000"/>
                          </a:solidFill>
                          <a:effectLst/>
                          <a:latin typeface="Calibri"/>
                        </a:rPr>
                        <a:t>Movies</a:t>
                      </a:r>
                    </a:p>
                  </a:txBody>
                  <a:tcPr marL="85725" marR="0" marT="0" marB="0" anchor="ctr"/>
                </a:tc>
                <a:tc>
                  <a:txBody>
                    <a:bodyPr/>
                    <a:lstStyle/>
                    <a:p>
                      <a:pPr algn="ctr" fontAlgn="b"/>
                      <a:r>
                        <a:rPr lang="en-US" sz="1000" b="0" i="0" u="none" strike="noStrike">
                          <a:solidFill>
                            <a:srgbClr val="000000"/>
                          </a:solidFill>
                          <a:effectLst/>
                          <a:latin typeface="Arial"/>
                        </a:rPr>
                        <a:t>2%</a:t>
                      </a:r>
                    </a:p>
                  </a:txBody>
                  <a:tcPr marL="0" marR="0" marT="0" marB="0" anchor="ctr"/>
                </a:tc>
                <a:tc>
                  <a:txBody>
                    <a:bodyPr/>
                    <a:lstStyle/>
                    <a:p>
                      <a:pPr algn="ctr" fontAlgn="ctr"/>
                      <a:r>
                        <a:rPr lang="en-US" sz="1000" b="0" i="0" u="none" strike="noStrike" dirty="0">
                          <a:solidFill>
                            <a:srgbClr val="000000"/>
                          </a:solidFill>
                          <a:effectLst/>
                          <a:latin typeface="Arial"/>
                        </a:rPr>
                        <a:t>204</a:t>
                      </a:r>
                    </a:p>
                  </a:txBody>
                  <a:tcPr marL="0" marR="0" marT="0" marB="0" anchor="ctr"/>
                </a:tc>
              </a:tr>
            </a:tbl>
          </a:graphicData>
        </a:graphic>
      </p:graphicFrame>
      <p:graphicFrame>
        <p:nvGraphicFramePr>
          <p:cNvPr id="12" name="Group 253"/>
          <p:cNvGraphicFramePr>
            <a:graphicFrameLocks noGrp="1"/>
          </p:cNvGraphicFramePr>
          <p:nvPr>
            <p:ph sz="half" idx="1"/>
            <p:extLst>
              <p:ext uri="{D42A27DB-BD31-4B8C-83A1-F6EECF244321}">
                <p14:modId xmlns:p14="http://schemas.microsoft.com/office/powerpoint/2010/main" val="3151553697"/>
              </p:ext>
            </p:extLst>
          </p:nvPr>
        </p:nvGraphicFramePr>
        <p:xfrm>
          <a:off x="6172200" y="1600200"/>
          <a:ext cx="2895601" cy="3358655"/>
        </p:xfrm>
        <a:graphic>
          <a:graphicData uri="http://schemas.openxmlformats.org/drawingml/2006/table">
            <a:tbl>
              <a:tblPr firstRow="1" bandRow="1">
                <a:tableStyleId>{9DCAF9ED-07DC-4A11-8D7F-57B35C25682E}</a:tableStyleId>
              </a:tblPr>
              <a:tblGrid>
                <a:gridCol w="990600"/>
                <a:gridCol w="1160418"/>
                <a:gridCol w="744583"/>
              </a:tblGrid>
              <a:tr h="3961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Activity</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bg1"/>
                          </a:solidFill>
                          <a:effectLst/>
                          <a:latin typeface="Arial" charset="0"/>
                        </a:rPr>
                        <a:t>Skiing Visit Participation</a:t>
                      </a:r>
                    </a:p>
                  </a:txBody>
                  <a:tcPr marT="45696" marB="45696" anchor="ct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u="none" strike="noStrike" cap="none" normalizeH="0" baseline="0" dirty="0" smtClean="0">
                          <a:ln>
                            <a:noFill/>
                          </a:ln>
                          <a:effectLst/>
                        </a:rPr>
                        <a:t>Index vs Total</a:t>
                      </a:r>
                      <a:endParaRPr kumimoji="0" lang="en-CA" sz="1000" b="1" i="0" u="none" strike="noStrike" cap="none" normalizeH="0" baseline="0" dirty="0" smtClean="0">
                        <a:ln>
                          <a:noFill/>
                        </a:ln>
                        <a:solidFill>
                          <a:schemeClr val="tx1"/>
                        </a:solidFill>
                        <a:effectLst/>
                        <a:latin typeface="Arial" charset="0"/>
                      </a:endParaRPr>
                    </a:p>
                  </a:txBody>
                  <a:tcPr marT="45696" marB="45696" anchor="ctr" horzOverflow="overflow"/>
                </a:tc>
              </a:tr>
              <a:tr h="289608">
                <a:tc>
                  <a:txBody>
                    <a:bodyPr/>
                    <a:lstStyle/>
                    <a:p>
                      <a:pPr algn="l" fontAlgn="b"/>
                      <a:r>
                        <a:rPr lang="en-US" sz="1100" b="0" i="0" u="none" strike="noStrike">
                          <a:solidFill>
                            <a:srgbClr val="000000"/>
                          </a:solidFill>
                          <a:effectLst/>
                          <a:latin typeface="Calibri"/>
                        </a:rPr>
                        <a:t>Fishing</a:t>
                      </a:r>
                    </a:p>
                  </a:txBody>
                  <a:tcPr marL="85725" marR="0" marT="0" marB="0" anchor="ctr"/>
                </a:tc>
                <a:tc>
                  <a:txBody>
                    <a:bodyPr/>
                    <a:lstStyle/>
                    <a:p>
                      <a:pPr algn="ctr" fontAlgn="b"/>
                      <a:r>
                        <a:rPr lang="en-US" sz="1000" b="0" i="0" u="none" strike="noStrike">
                          <a:solidFill>
                            <a:srgbClr val="000000"/>
                          </a:solidFill>
                          <a:effectLst/>
                          <a:latin typeface="Arial"/>
                        </a:rPr>
                        <a:t>2%</a:t>
                      </a:r>
                    </a:p>
                  </a:txBody>
                  <a:tcPr marL="0" marR="0" marT="0" marB="0" anchor="ctr"/>
                </a:tc>
                <a:tc>
                  <a:txBody>
                    <a:bodyPr/>
                    <a:lstStyle/>
                    <a:p>
                      <a:pPr algn="ctr" fontAlgn="ctr"/>
                      <a:r>
                        <a:rPr lang="en-US" sz="1000" b="0" i="0" u="none" strike="noStrike">
                          <a:solidFill>
                            <a:srgbClr val="000000"/>
                          </a:solidFill>
                          <a:effectLst/>
                          <a:latin typeface="Arial"/>
                        </a:rPr>
                        <a:t>47</a:t>
                      </a:r>
                    </a:p>
                  </a:txBody>
                  <a:tcPr marL="0" marR="0" marT="0" marB="0" anchor="ctr"/>
                </a:tc>
              </a:tr>
              <a:tr h="304800">
                <a:tc>
                  <a:txBody>
                    <a:bodyPr/>
                    <a:lstStyle/>
                    <a:p>
                      <a:pPr algn="l" fontAlgn="b"/>
                      <a:r>
                        <a:rPr lang="en-US" sz="1100" b="0" i="0" u="none" strike="noStrike">
                          <a:solidFill>
                            <a:srgbClr val="000000"/>
                          </a:solidFill>
                          <a:effectLst/>
                          <a:latin typeface="Calibri"/>
                        </a:rPr>
                        <a:t>Business Meeting/Conference/Seminar</a:t>
                      </a:r>
                    </a:p>
                  </a:txBody>
                  <a:tcPr marL="85725" marR="0" marT="0" marB="0" anchor="ctr"/>
                </a:tc>
                <a:tc>
                  <a:txBody>
                    <a:bodyPr/>
                    <a:lstStyle/>
                    <a:p>
                      <a:pPr algn="ctr" fontAlgn="b"/>
                      <a:r>
                        <a:rPr lang="en-US" sz="1000" b="0" i="0" u="none" strike="noStrike">
                          <a:solidFill>
                            <a:srgbClr val="000000"/>
                          </a:solidFill>
                          <a:effectLst/>
                          <a:latin typeface="Arial"/>
                        </a:rPr>
                        <a:t>2%</a:t>
                      </a:r>
                    </a:p>
                  </a:txBody>
                  <a:tcPr marL="0" marR="0" marT="0" marB="0" anchor="ctr"/>
                </a:tc>
                <a:tc>
                  <a:txBody>
                    <a:bodyPr/>
                    <a:lstStyle/>
                    <a:p>
                      <a:pPr algn="ctr" fontAlgn="ctr"/>
                      <a:r>
                        <a:rPr lang="en-US" sz="1000" b="0" i="0" u="none" strike="noStrike">
                          <a:solidFill>
                            <a:srgbClr val="000000"/>
                          </a:solidFill>
                          <a:effectLst/>
                          <a:latin typeface="Arial"/>
                        </a:rPr>
                        <a:t>35</a:t>
                      </a:r>
                    </a:p>
                  </a:txBody>
                  <a:tcPr marL="0" marR="0" marT="0" marB="0" anchor="ctr"/>
                </a:tc>
              </a:tr>
              <a:tr h="228600">
                <a:tc>
                  <a:txBody>
                    <a:bodyPr/>
                    <a:lstStyle/>
                    <a:p>
                      <a:pPr algn="l" fontAlgn="b"/>
                      <a:r>
                        <a:rPr lang="en-US" sz="1100" b="0" i="0" u="none" strike="noStrike">
                          <a:solidFill>
                            <a:srgbClr val="000000"/>
                          </a:solidFill>
                          <a:effectLst/>
                          <a:latin typeface="Calibri"/>
                        </a:rPr>
                        <a:t>Visit a beach</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33</a:t>
                      </a:r>
                    </a:p>
                  </a:txBody>
                  <a:tcPr marL="0" marR="0" marT="0" marB="0" anchor="ctr"/>
                </a:tc>
              </a:tr>
              <a:tr h="325847">
                <a:tc>
                  <a:txBody>
                    <a:bodyPr/>
                    <a:lstStyle/>
                    <a:p>
                      <a:pPr algn="l" fontAlgn="b"/>
                      <a:r>
                        <a:rPr lang="en-US" sz="1100" b="0" i="0" u="none" strike="noStrike">
                          <a:solidFill>
                            <a:srgbClr val="000000"/>
                          </a:solidFill>
                          <a:effectLst/>
                          <a:latin typeface="Calibri"/>
                        </a:rPr>
                        <a:t>Golfing</a:t>
                      </a:r>
                    </a:p>
                  </a:txBody>
                  <a:tcPr marL="85725"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113</a:t>
                      </a:r>
                    </a:p>
                  </a:txBody>
                  <a:tcPr marL="0" marR="0" marT="0" marB="0" anchor="ctr"/>
                </a:tc>
              </a:tr>
              <a:tr h="283753">
                <a:tc>
                  <a:txBody>
                    <a:bodyPr/>
                    <a:lstStyle/>
                    <a:p>
                      <a:pPr algn="l" fontAlgn="b"/>
                      <a:r>
                        <a:rPr lang="en-US" sz="1100" b="0" i="0" u="none" strike="noStrike">
                          <a:solidFill>
                            <a:srgbClr val="000000"/>
                          </a:solidFill>
                          <a:effectLst/>
                          <a:latin typeface="Calibri"/>
                        </a:rPr>
                        <a:t>Medical/Dental appointment</a:t>
                      </a:r>
                    </a:p>
                  </a:txBody>
                  <a:tcPr marL="85725"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106</a:t>
                      </a:r>
                    </a:p>
                  </a:txBody>
                  <a:tcPr marL="0" marR="0" marT="0" marB="0" anchor="ctr"/>
                </a:tc>
              </a:tr>
              <a:tr h="304800">
                <a:tc>
                  <a:txBody>
                    <a:bodyPr/>
                    <a:lstStyle/>
                    <a:p>
                      <a:pPr algn="l" fontAlgn="b"/>
                      <a:r>
                        <a:rPr lang="en-US" sz="1100" b="0" i="0" u="none" strike="noStrike">
                          <a:solidFill>
                            <a:srgbClr val="000000"/>
                          </a:solidFill>
                          <a:effectLst/>
                          <a:latin typeface="Calibri"/>
                        </a:rPr>
                        <a:t>Festivals/Fairs</a:t>
                      </a:r>
                    </a:p>
                  </a:txBody>
                  <a:tcPr marL="85725"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50</a:t>
                      </a:r>
                    </a:p>
                  </a:txBody>
                  <a:tcPr marL="0" marR="0" marT="0" marB="0" anchor="ctr"/>
                </a:tc>
              </a:tr>
              <a:tr h="243783">
                <a:tc>
                  <a:txBody>
                    <a:bodyPr/>
                    <a:lstStyle/>
                    <a:p>
                      <a:pPr algn="l" fontAlgn="b"/>
                      <a:r>
                        <a:rPr lang="en-US" sz="1100" b="0" i="0" u="none" strike="noStrike">
                          <a:solidFill>
                            <a:srgbClr val="000000"/>
                          </a:solidFill>
                          <a:effectLst/>
                          <a:latin typeface="Calibri"/>
                        </a:rPr>
                        <a:t>Camping </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42</a:t>
                      </a:r>
                    </a:p>
                  </a:txBody>
                  <a:tcPr marL="0" marR="0" marT="0" marB="0" anchor="ctr"/>
                </a:tc>
              </a:tr>
              <a:tr h="213417">
                <a:tc>
                  <a:txBody>
                    <a:bodyPr/>
                    <a:lstStyle/>
                    <a:p>
                      <a:pPr algn="l" fontAlgn="b"/>
                      <a:r>
                        <a:rPr lang="en-US" sz="1100" b="0" i="0" u="none" strike="noStrike">
                          <a:solidFill>
                            <a:srgbClr val="000000"/>
                          </a:solidFill>
                          <a:effectLst/>
                          <a:latin typeface="Calibri"/>
                        </a:rPr>
                        <a:t>Cycling</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114</a:t>
                      </a:r>
                    </a:p>
                  </a:txBody>
                  <a:tcPr marL="0" marR="0" marT="0" marB="0" anchor="ctr"/>
                </a:tc>
              </a:tr>
              <a:tr h="203906">
                <a:tc>
                  <a:txBody>
                    <a:bodyPr/>
                    <a:lstStyle/>
                    <a:p>
                      <a:pPr algn="l" fontAlgn="b"/>
                      <a:r>
                        <a:rPr lang="en-US" sz="1100" b="0" i="0" u="none" strike="noStrike">
                          <a:solidFill>
                            <a:srgbClr val="000000"/>
                          </a:solidFill>
                          <a:effectLst/>
                          <a:latin typeface="Calibri"/>
                        </a:rPr>
                        <a:t>Indigenous</a:t>
                      </a:r>
                    </a:p>
                  </a:txBody>
                  <a:tcPr marL="85725"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a:solidFill>
                            <a:srgbClr val="000000"/>
                          </a:solidFill>
                          <a:effectLst/>
                          <a:latin typeface="Arial"/>
                        </a:rPr>
                        <a:t>726</a:t>
                      </a:r>
                    </a:p>
                  </a:txBody>
                  <a:tcPr marL="0" marR="0" marT="0" marB="0" anchor="ctr"/>
                </a:tc>
              </a:tr>
              <a:tr h="314302">
                <a:tc>
                  <a:txBody>
                    <a:bodyPr/>
                    <a:lstStyle/>
                    <a:p>
                      <a:pPr algn="l" fontAlgn="b"/>
                      <a:r>
                        <a:rPr lang="en-US" sz="1100" b="0" i="0" u="none" strike="noStrike">
                          <a:solidFill>
                            <a:srgbClr val="000000"/>
                          </a:solidFill>
                          <a:effectLst/>
                          <a:latin typeface="Calibri"/>
                        </a:rPr>
                        <a:t>Boating</a:t>
                      </a:r>
                    </a:p>
                  </a:txBody>
                  <a:tcPr marL="171450" marR="0" marT="0" marB="0" anchor="ctr"/>
                </a:tc>
                <a:tc>
                  <a:txBody>
                    <a:bodyPr/>
                    <a:lstStyle/>
                    <a:p>
                      <a:pPr algn="ctr" fontAlgn="b"/>
                      <a:r>
                        <a:rPr lang="en-US" sz="1000" b="0" i="0" u="none" strike="noStrike">
                          <a:solidFill>
                            <a:srgbClr val="000000"/>
                          </a:solidFill>
                          <a:effectLst/>
                          <a:latin typeface="Arial"/>
                        </a:rPr>
                        <a:t>1%</a:t>
                      </a:r>
                    </a:p>
                  </a:txBody>
                  <a:tcPr marL="0" marR="0" marT="0" marB="0" anchor="ctr"/>
                </a:tc>
                <a:tc>
                  <a:txBody>
                    <a:bodyPr/>
                    <a:lstStyle/>
                    <a:p>
                      <a:pPr algn="ctr" fontAlgn="ctr"/>
                      <a:r>
                        <a:rPr lang="en-US" sz="1000" b="0" i="0" u="none" strike="noStrike" dirty="0">
                          <a:solidFill>
                            <a:srgbClr val="000000"/>
                          </a:solidFill>
                          <a:effectLst/>
                          <a:latin typeface="Arial"/>
                        </a:rPr>
                        <a:t>32</a:t>
                      </a:r>
                    </a:p>
                  </a:txBody>
                  <a:tcPr marL="0" marR="0" marT="0" marB="0" anchor="ctr"/>
                </a:tc>
              </a:tr>
            </a:tbl>
          </a:graphicData>
        </a:graphic>
      </p:graphicFrame>
    </p:spTree>
    <p:extLst>
      <p:ext uri="{BB962C8B-B14F-4D97-AF65-F5344CB8AC3E}">
        <p14:creationId xmlns:p14="http://schemas.microsoft.com/office/powerpoint/2010/main" val="3931602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Main Purpose of Skiing Visit</a:t>
            </a:r>
          </a:p>
        </p:txBody>
      </p:sp>
      <p:sp>
        <p:nvSpPr>
          <p:cNvPr id="24579" name="Rectangle 3"/>
          <p:cNvSpPr>
            <a:spLocks noGrp="1" noChangeArrowheads="1"/>
          </p:cNvSpPr>
          <p:nvPr>
            <p:ph type="body" sz="half" idx="3"/>
          </p:nvPr>
        </p:nvSpPr>
        <p:spPr>
          <a:xfrm>
            <a:off x="381000" y="4914900"/>
            <a:ext cx="8229600" cy="1104900"/>
          </a:xfrm>
        </p:spPr>
        <p:txBody>
          <a:bodyPr/>
          <a:lstStyle/>
          <a:p>
            <a:pPr eaLnBrk="1" hangingPunct="1">
              <a:lnSpc>
                <a:spcPct val="80000"/>
              </a:lnSpc>
            </a:pPr>
            <a:r>
              <a:rPr lang="en-CA" sz="1600" dirty="0" smtClean="0"/>
              <a:t>Most trips were pleasure trips (85% compared to 35% of total trips)</a:t>
            </a:r>
          </a:p>
          <a:p>
            <a:pPr eaLnBrk="1" hangingPunct="1">
              <a:lnSpc>
                <a:spcPct val="80000"/>
              </a:lnSpc>
              <a:spcBef>
                <a:spcPct val="50000"/>
              </a:spcBef>
            </a:pPr>
            <a:r>
              <a:rPr lang="en-CA" sz="1600" dirty="0" smtClean="0"/>
              <a:t>Other includes shopping, medical, religious, hobby/trade show, etc.</a:t>
            </a:r>
          </a:p>
          <a:p>
            <a:pPr eaLnBrk="1" hangingPunct="1">
              <a:lnSpc>
                <a:spcPct val="80000"/>
              </a:lnSpc>
              <a:spcBef>
                <a:spcPct val="50000"/>
              </a:spcBef>
              <a:buFontTx/>
              <a:buNone/>
            </a:pPr>
            <a:endParaRPr lang="en-CA" sz="1600" dirty="0" smtClean="0"/>
          </a:p>
          <a:p>
            <a:pPr eaLnBrk="1" hangingPunct="1">
              <a:lnSpc>
                <a:spcPct val="80000"/>
              </a:lnSpc>
              <a:spcBef>
                <a:spcPct val="50000"/>
              </a:spcBef>
              <a:buFontTx/>
              <a:buNone/>
            </a:pPr>
            <a:endParaRPr lang="en-CA" sz="1000" i="1" dirty="0" smtClean="0"/>
          </a:p>
        </p:txBody>
      </p:sp>
      <p:graphicFrame>
        <p:nvGraphicFramePr>
          <p:cNvPr id="478240" name="Group 32"/>
          <p:cNvGraphicFramePr>
            <a:graphicFrameLocks noGrp="1"/>
          </p:cNvGraphicFramePr>
          <p:nvPr>
            <p:ph sz="half" idx="2"/>
            <p:extLst>
              <p:ext uri="{D42A27DB-BD31-4B8C-83A1-F6EECF244321}">
                <p14:modId xmlns:p14="http://schemas.microsoft.com/office/powerpoint/2010/main" val="646853166"/>
              </p:ext>
            </p:extLst>
          </p:nvPr>
        </p:nvGraphicFramePr>
        <p:xfrm>
          <a:off x="6553200" y="1828800"/>
          <a:ext cx="2362200" cy="2062162"/>
        </p:xfrm>
        <a:graphic>
          <a:graphicData uri="http://schemas.openxmlformats.org/drawingml/2006/table">
            <a:tbl>
              <a:tblPr/>
              <a:tblGrid>
                <a:gridCol w="1524000"/>
                <a:gridCol w="838200"/>
              </a:tblGrid>
              <a:tr h="45734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Total</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Purpose Index</a:t>
                      </a:r>
                    </a:p>
                  </a:txBody>
                  <a:tcPr marT="45734" marB="4573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Pleasure</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242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4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kern="1200" cap="none" normalizeH="0" baseline="0" dirty="0" smtClean="0">
                          <a:ln>
                            <a:noFill/>
                          </a:ln>
                          <a:solidFill>
                            <a:schemeClr val="tx1"/>
                          </a:solidFill>
                          <a:effectLst/>
                          <a:latin typeface="Arial" charset="0"/>
                          <a:ea typeface="+mn-ea"/>
                          <a:cs typeface="+mn-cs"/>
                        </a:rPr>
                        <a:t>VFR</a:t>
                      </a:r>
                      <a:endParaRPr kumimoji="0" lang="en-CA" sz="1200" b="0" i="0" u="none" strike="noStrike" kern="1200" cap="none" normalizeH="0" baseline="0" dirty="0">
                        <a:ln>
                          <a:noFill/>
                        </a:ln>
                        <a:solidFill>
                          <a:schemeClr val="tx1"/>
                        </a:solidFill>
                        <a:effectLst/>
                        <a:latin typeface="Arial" charset="0"/>
                        <a:ea typeface="+mn-ea"/>
                        <a:cs typeface="+mn-cs"/>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9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Business</a:t>
                      </a: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8901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1200" b="0" i="0" u="none" strike="noStrike" cap="none" normalizeH="0" baseline="0" smtClean="0">
                          <a:ln>
                            <a:noFill/>
                          </a:ln>
                          <a:solidFill>
                            <a:schemeClr val="tx1"/>
                          </a:solidFill>
                          <a:effectLst/>
                          <a:latin typeface="Arial" charset="0"/>
                        </a:rPr>
                        <a:t>Other</a:t>
                      </a:r>
                      <a:endParaRPr kumimoji="0" lang="en-CA" sz="1200" b="0" i="0" u="none" strike="noStrike" cap="none" normalizeH="0" baseline="0" smtClean="0">
                        <a:ln>
                          <a:noFill/>
                        </a:ln>
                        <a:solidFill>
                          <a:schemeClr val="tx1"/>
                        </a:solidFill>
                        <a:effectLst/>
                        <a:latin typeface="Arial" charset="0"/>
                      </a:endParaRPr>
                    </a:p>
                  </a:txBody>
                  <a:tcPr marT="45734" marB="4573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57341">
                <a:tc gridSpan="2">
                  <a:txBody>
                    <a:bodyPr/>
                    <a:lstStyle/>
                    <a:p>
                      <a:pPr marL="0" marR="0" lvl="0" indent="0" algn="ctr" defTabSz="914400" rtl="0" eaLnBrk="1" fontAlgn="base" latinLnBrk="0" hangingPunct="1">
                        <a:lnSpc>
                          <a:spcPct val="100000"/>
                        </a:lnSpc>
                        <a:spcBef>
                          <a:spcPct val="5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VFR: Visiting Friends and / or Relatives</a:t>
                      </a:r>
                    </a:p>
                  </a:txBody>
                  <a:tcPr marT="45734" marB="45734"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hMerge="1">
                  <a:txBody>
                    <a:bodyPr/>
                    <a:lstStyle/>
                    <a:p>
                      <a:endParaRPr lang="en-CA"/>
                    </a:p>
                  </a:txBody>
                  <a:tcPr/>
                </a:tc>
              </a:tr>
            </a:tbl>
          </a:graphicData>
        </a:graphic>
      </p:graphicFrame>
      <p:sp>
        <p:nvSpPr>
          <p:cNvPr id="2460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0D3C47A-06D4-409D-89A1-D3532F7C89BD}" type="slidenum">
              <a:rPr lang="en-CA" smtClean="0">
                <a:solidFill>
                  <a:srgbClr val="660033"/>
                </a:solidFill>
              </a:rPr>
              <a:pPr eaLnBrk="1" hangingPunct="1"/>
              <a:t>12</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3767813755"/>
              </p:ext>
            </p:extLst>
          </p:nvPr>
        </p:nvGraphicFramePr>
        <p:xfrm>
          <a:off x="355600" y="1652588"/>
          <a:ext cx="5981700" cy="3455987"/>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Skiing Visits by Accommodation Type</a:t>
            </a:r>
          </a:p>
        </p:txBody>
      </p:sp>
      <p:sp>
        <p:nvSpPr>
          <p:cNvPr id="25603" name="Rectangle 3"/>
          <p:cNvSpPr>
            <a:spLocks noGrp="1" noChangeArrowheads="1"/>
          </p:cNvSpPr>
          <p:nvPr>
            <p:ph type="body" sz="half" idx="3"/>
          </p:nvPr>
        </p:nvSpPr>
        <p:spPr>
          <a:xfrm>
            <a:off x="228600" y="4973638"/>
            <a:ext cx="8839200" cy="1389062"/>
          </a:xfrm>
        </p:spPr>
        <p:txBody>
          <a:bodyPr/>
          <a:lstStyle/>
          <a:p>
            <a:pPr eaLnBrk="1" hangingPunct="1">
              <a:lnSpc>
                <a:spcPct val="80000"/>
              </a:lnSpc>
            </a:pPr>
            <a:r>
              <a:rPr lang="en-CA" sz="1600" dirty="0" smtClean="0"/>
              <a:t>The majority (61%) of overnight Skiing visits were spent at unpaid accommodations such as private homes and cottages, compared to 61% of total visits</a:t>
            </a:r>
          </a:p>
          <a:p>
            <a:pPr eaLnBrk="1" hangingPunct="1">
              <a:lnSpc>
                <a:spcPct val="80000"/>
              </a:lnSpc>
            </a:pPr>
            <a:r>
              <a:rPr lang="en-CA" sz="1600" dirty="0" smtClean="0"/>
              <a:t>30% </a:t>
            </a:r>
            <a:r>
              <a:rPr lang="en-CA" sz="1600" dirty="0"/>
              <a:t>of overnight </a:t>
            </a:r>
            <a:r>
              <a:rPr lang="en-CA" sz="1600" dirty="0" smtClean="0"/>
              <a:t>Skiing visits were spent in hotels/motels versus 26% of total visits</a:t>
            </a:r>
          </a:p>
          <a:p>
            <a:pPr eaLnBrk="1" hangingPunct="1">
              <a:lnSpc>
                <a:spcPct val="90000"/>
              </a:lnSpc>
              <a:spcBef>
                <a:spcPct val="50000"/>
              </a:spcBef>
              <a:buFontTx/>
              <a:buNone/>
            </a:pPr>
            <a:endParaRPr lang="en-CA" sz="1600" i="1" dirty="0" smtClean="0"/>
          </a:p>
          <a:p>
            <a:pPr eaLnBrk="1" hangingPunct="1">
              <a:lnSpc>
                <a:spcPct val="90000"/>
              </a:lnSpc>
              <a:spcBef>
                <a:spcPct val="50000"/>
              </a:spcBef>
              <a:buFontTx/>
              <a:buNone/>
            </a:pPr>
            <a:endParaRPr lang="en-CA" sz="700" i="1" dirty="0" smtClean="0"/>
          </a:p>
        </p:txBody>
      </p:sp>
      <p:graphicFrame>
        <p:nvGraphicFramePr>
          <p:cNvPr id="479236" name="Group 4"/>
          <p:cNvGraphicFramePr>
            <a:graphicFrameLocks noGrp="1"/>
          </p:cNvGraphicFramePr>
          <p:nvPr>
            <p:ph sz="half" idx="1"/>
            <p:extLst>
              <p:ext uri="{D42A27DB-BD31-4B8C-83A1-F6EECF244321}">
                <p14:modId xmlns:p14="http://schemas.microsoft.com/office/powerpoint/2010/main" val="1357372088"/>
              </p:ext>
            </p:extLst>
          </p:nvPr>
        </p:nvGraphicFramePr>
        <p:xfrm>
          <a:off x="6324600" y="2028825"/>
          <a:ext cx="2209800" cy="1309692"/>
        </p:xfrm>
        <a:graphic>
          <a:graphicData uri="http://schemas.openxmlformats.org/drawingml/2006/table">
            <a:tbl>
              <a:tblPr/>
              <a:tblGrid>
                <a:gridCol w="1219200"/>
                <a:gridCol w="990600"/>
              </a:tblGrid>
              <a:tr h="45704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Total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Type Index</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3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Private</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Commercial</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1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Campground</a:t>
                      </a:r>
                    </a:p>
                  </a:txBody>
                  <a:tcPr marT="45645" marB="4564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33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562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0DFAA6A-7BC3-4633-989A-5AC32E7B2A5F}" type="slidenum">
              <a:rPr lang="en-CA" smtClean="0">
                <a:solidFill>
                  <a:srgbClr val="660033"/>
                </a:solidFill>
              </a:rPr>
              <a:pPr eaLnBrk="1" hangingPunct="1"/>
              <a:t>13</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489739363"/>
              </p:ext>
            </p:extLst>
          </p:nvPr>
        </p:nvGraphicFramePr>
        <p:xfrm>
          <a:off x="736600" y="1450975"/>
          <a:ext cx="5384800"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Skiing Visits by Time of Year</a:t>
            </a:r>
          </a:p>
        </p:txBody>
      </p:sp>
      <p:sp>
        <p:nvSpPr>
          <p:cNvPr id="29699" name="Rectangle 3"/>
          <p:cNvSpPr>
            <a:spLocks noChangeArrowheads="1"/>
          </p:cNvSpPr>
          <p:nvPr/>
        </p:nvSpPr>
        <p:spPr bwMode="auto">
          <a:xfrm>
            <a:off x="377825" y="4972050"/>
            <a:ext cx="820737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a:solidFill>
                  <a:srgbClr val="000000"/>
                </a:solidFill>
              </a:rPr>
              <a:t>The largest proportion of trips occur in the </a:t>
            </a:r>
            <a:r>
              <a:rPr lang="en-CA" dirty="0" smtClean="0">
                <a:solidFill>
                  <a:srgbClr val="000000"/>
                </a:solidFill>
              </a:rPr>
              <a:t>winter months with 86% of Skiing trips taking place in Jan-Mar versus 20% of total trips</a:t>
            </a:r>
            <a:endParaRPr lang="en-CA" dirty="0">
              <a:solidFill>
                <a:srgbClr val="000000"/>
              </a:solidFill>
            </a:endParaRPr>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353166098"/>
              </p:ext>
            </p:extLst>
          </p:nvPr>
        </p:nvGraphicFramePr>
        <p:xfrm>
          <a:off x="584200" y="18034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731113327"/>
              </p:ext>
            </p:extLst>
          </p:nvPr>
        </p:nvGraphicFramePr>
        <p:xfrm>
          <a:off x="6807200" y="2209800"/>
          <a:ext cx="1981200" cy="1722437"/>
        </p:xfrm>
        <a:graphic>
          <a:graphicData uri="http://schemas.openxmlformats.org/drawingml/2006/table">
            <a:tbl>
              <a:tblPr/>
              <a:tblGrid>
                <a:gridCol w="1219200"/>
                <a:gridCol w="762000"/>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Quarter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Jan-Mar</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433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Apr-Jun</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Jul-Sept</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Oct-Dec</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56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14</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67506" y="990600"/>
            <a:ext cx="8229600" cy="685800"/>
          </a:xfrm>
          <a:noFill/>
        </p:spPr>
        <p:txBody>
          <a:bodyPr/>
          <a:lstStyle/>
          <a:p>
            <a:pPr eaLnBrk="1" hangingPunct="1"/>
            <a:r>
              <a:rPr lang="en-CA" sz="2800" b="1" dirty="0" smtClean="0"/>
              <a:t>Skiing Visits by Gender</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965373534"/>
              </p:ext>
            </p:extLst>
          </p:nvPr>
        </p:nvGraphicFramePr>
        <p:xfrm>
          <a:off x="6569075" y="2063750"/>
          <a:ext cx="2209800" cy="1298575"/>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Gender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algn="ctr" fontAlgn="ctr"/>
                      <a:r>
                        <a:rPr lang="en-US" sz="1200" b="0" i="0" u="none" strike="noStrike" dirty="0">
                          <a:solidFill>
                            <a:srgbClr val="000000"/>
                          </a:solidFill>
                          <a:effectLst/>
                          <a:latin typeface="Arial"/>
                        </a:rPr>
                        <a:t>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algn="ctr" fontAlgn="ctr"/>
                      <a:r>
                        <a:rPr lang="en-US" sz="1200" b="0" i="0" u="none" strike="noStrike" dirty="0">
                          <a:solidFill>
                            <a:srgbClr val="000000"/>
                          </a:solidFill>
                          <a:effectLst/>
                          <a:latin typeface="Arial"/>
                        </a:rPr>
                        <a:t>Female</a:t>
                      </a:r>
                    </a:p>
                  </a:txBody>
                  <a:tcPr marL="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81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Males made the majority (62%) of Skiing visits.  For comparison, 54% of total visits in Ontario were among male visitors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15</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492653528"/>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extLst>
      <p:ext uri="{BB962C8B-B14F-4D97-AF65-F5344CB8AC3E}">
        <p14:creationId xmlns:p14="http://schemas.microsoft.com/office/powerpoint/2010/main" val="21446997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0" y="890588"/>
            <a:ext cx="8229600" cy="6334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Skiing Visits by Party Size</a:t>
            </a:r>
          </a:p>
        </p:txBody>
      </p:sp>
      <p:sp>
        <p:nvSpPr>
          <p:cNvPr id="29699" name="Rectangle 3"/>
          <p:cNvSpPr>
            <a:spLocks noChangeArrowheads="1"/>
          </p:cNvSpPr>
          <p:nvPr/>
        </p:nvSpPr>
        <p:spPr bwMode="auto">
          <a:xfrm>
            <a:off x="228600" y="5257800"/>
            <a:ext cx="8207375"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eaLnBrk="0" hangingPunct="0">
              <a:lnSpc>
                <a:spcPct val="80000"/>
              </a:lnSpc>
              <a:spcBef>
                <a:spcPct val="20000"/>
              </a:spcBef>
              <a:buFontTx/>
              <a:buChar char="•"/>
            </a:pPr>
            <a:r>
              <a:rPr lang="en-CA" dirty="0" smtClean="0"/>
              <a:t>51% of Skiing visits were among groups of 3 or more people compared to 24% of total visits  </a:t>
            </a:r>
          </a:p>
          <a:p>
            <a:pPr marL="342900" indent="-342900" algn="l" eaLnBrk="0" hangingPunct="0">
              <a:lnSpc>
                <a:spcPct val="80000"/>
              </a:lnSpc>
              <a:spcBef>
                <a:spcPct val="20000"/>
              </a:spcBef>
              <a:buFontTx/>
              <a:buChar char="•"/>
            </a:pPr>
            <a:r>
              <a:rPr lang="en-CA" dirty="0" smtClean="0"/>
              <a:t>26% of Skiing visits included children versus 12% of total visits</a:t>
            </a:r>
            <a:endParaRPr lang="en-CA" dirty="0"/>
          </a:p>
          <a:p>
            <a:pPr marL="342900" indent="-342900" algn="l" eaLnBrk="0" hangingPunct="0">
              <a:lnSpc>
                <a:spcPct val="80000"/>
              </a:lnSpc>
              <a:spcBef>
                <a:spcPct val="20000"/>
              </a:spcBef>
              <a:buFontTx/>
              <a:buChar char="•"/>
            </a:pPr>
            <a:endParaRPr lang="en-CA" dirty="0">
              <a:solidFill>
                <a:srgbClr val="000000"/>
              </a:solidFill>
            </a:endParaRPr>
          </a:p>
        </p:txBody>
      </p:sp>
      <p:graphicFrame>
        <p:nvGraphicFramePr>
          <p:cNvPr id="2" name="Object 5"/>
          <p:cNvGraphicFramePr>
            <a:graphicFrameLocks noGrp="1" noChangeAspect="1"/>
          </p:cNvGraphicFramePr>
          <p:nvPr>
            <p:ph idx="1"/>
            <p:extLst>
              <p:ext uri="{D42A27DB-BD31-4B8C-83A1-F6EECF244321}">
                <p14:modId xmlns:p14="http://schemas.microsoft.com/office/powerpoint/2010/main" val="3952008725"/>
              </p:ext>
            </p:extLst>
          </p:nvPr>
        </p:nvGraphicFramePr>
        <p:xfrm>
          <a:off x="609600" y="1498600"/>
          <a:ext cx="6011863" cy="3473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oup 4"/>
          <p:cNvGraphicFramePr>
            <a:graphicFrameLocks/>
          </p:cNvGraphicFramePr>
          <p:nvPr>
            <p:extLst>
              <p:ext uri="{D42A27DB-BD31-4B8C-83A1-F6EECF244321}">
                <p14:modId xmlns:p14="http://schemas.microsoft.com/office/powerpoint/2010/main" val="1070628244"/>
              </p:ext>
            </p:extLst>
          </p:nvPr>
        </p:nvGraphicFramePr>
        <p:xfrm>
          <a:off x="6807199" y="2209800"/>
          <a:ext cx="2157413" cy="2027293"/>
        </p:xfrm>
        <a:graphic>
          <a:graphicData uri="http://schemas.openxmlformats.org/drawingml/2006/table">
            <a:tbl>
              <a:tblPr/>
              <a:tblGrid>
                <a:gridCol w="1193801"/>
                <a:gridCol w="963612"/>
              </a:tblGrid>
              <a:tr h="5334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Party Size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1 person</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76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2 persons</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50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3+ persons </a:t>
                      </a:r>
                    </a:p>
                  </a:txBody>
                  <a:tcPr marL="171450"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l" fontAlgn="b"/>
                      <a:r>
                        <a:rPr lang="en-US" sz="1200" b="0" i="0" u="none" strike="noStrike" dirty="0" err="1" smtClean="0">
                          <a:solidFill>
                            <a:srgbClr val="000000"/>
                          </a:solidFill>
                          <a:effectLst/>
                          <a:latin typeface="Arial" panose="020B0604020202020204" pitchFamily="34" charset="0"/>
                          <a:cs typeface="Arial" panose="020B0604020202020204" pitchFamily="34" charset="0"/>
                        </a:rPr>
                        <a:t>Avg</a:t>
                      </a:r>
                      <a:r>
                        <a:rPr lang="en-US" sz="1200" b="0" i="0" u="none" strike="noStrike" dirty="0" smtClean="0">
                          <a:solidFill>
                            <a:srgbClr val="000000"/>
                          </a:solidFill>
                          <a:effectLst/>
                          <a:latin typeface="Arial" panose="020B0604020202020204" pitchFamily="34" charset="0"/>
                          <a:cs typeface="Arial" panose="020B0604020202020204" pitchFamily="34" charset="0"/>
                        </a:rPr>
                        <a:t> </a:t>
                      </a:r>
                      <a:r>
                        <a:rPr lang="en-US" sz="1200" b="0" i="0" u="none" strike="noStrike" dirty="0">
                          <a:solidFill>
                            <a:srgbClr val="000000"/>
                          </a:solidFill>
                          <a:effectLst/>
                          <a:latin typeface="Arial" panose="020B0604020202020204" pitchFamily="34" charset="0"/>
                          <a:cs typeface="Arial" panose="020B0604020202020204" pitchFamily="34" charset="0"/>
                        </a:rPr>
                        <a:t>party size</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153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With children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209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9723"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57B2B374-77A5-485C-9E2D-B71E87758776}" type="slidenum">
              <a:rPr lang="en-CA" sz="1000">
                <a:solidFill>
                  <a:srgbClr val="660033"/>
                </a:solidFill>
              </a:rPr>
              <a:pPr algn="r" eaLnBrk="1" hangingPunct="1"/>
              <a:t>16</a:t>
            </a:fld>
            <a:endParaRPr lang="en-CA" sz="1000">
              <a:solidFill>
                <a:srgbClr val="660033"/>
              </a:solidFill>
            </a:endParaRPr>
          </a:p>
        </p:txBody>
      </p:sp>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9" name="Text Box 6"/>
          <p:cNvSpPr txBox="1">
            <a:spLocks noChangeArrowheads="1"/>
          </p:cNvSpPr>
          <p:nvPr/>
        </p:nvSpPr>
        <p:spPr bwMode="auto">
          <a:xfrm>
            <a:off x="228600" y="4419600"/>
            <a:ext cx="6324600" cy="276999"/>
          </a:xfrm>
          <a:prstGeom prst="rect">
            <a:avLst/>
          </a:prstGeom>
          <a:noFill/>
          <a:ln w="28575" algn="ctr">
            <a:solidFill>
              <a:srgbClr val="3333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err="1" smtClean="0">
                <a:solidFill>
                  <a:schemeClr val="accent2"/>
                </a:solidFill>
              </a:rPr>
              <a:t>Avg</a:t>
            </a:r>
            <a:r>
              <a:rPr lang="en-CA" sz="1200" b="1" dirty="0" smtClean="0">
                <a:solidFill>
                  <a:schemeClr val="accent2"/>
                </a:solidFill>
              </a:rPr>
              <a:t> Party Size                          3.6                                                         2.3</a:t>
            </a:r>
          </a:p>
        </p:txBody>
      </p:sp>
      <p:sp>
        <p:nvSpPr>
          <p:cNvPr id="11" name="Text Box 6"/>
          <p:cNvSpPr txBox="1">
            <a:spLocks noChangeArrowheads="1"/>
          </p:cNvSpPr>
          <p:nvPr/>
        </p:nvSpPr>
        <p:spPr bwMode="auto">
          <a:xfrm>
            <a:off x="228600" y="4828401"/>
            <a:ext cx="6324600" cy="276999"/>
          </a:xfrm>
          <a:prstGeom prst="rect">
            <a:avLst/>
          </a:prstGeom>
          <a:noFill/>
          <a:ln w="28575" algn="ctr">
            <a:solidFill>
              <a:srgbClr val="00B050"/>
            </a:solidFill>
            <a:miter lim="800000"/>
            <a:headEnd/>
            <a:tailEnd/>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200" b="1" dirty="0" smtClean="0">
                <a:solidFill>
                  <a:srgbClr val="00B050"/>
                </a:solidFill>
              </a:rPr>
              <a:t>With children                            26%                                                       12%</a:t>
            </a:r>
          </a:p>
        </p:txBody>
      </p:sp>
    </p:spTree>
    <p:extLst>
      <p:ext uri="{BB962C8B-B14F-4D97-AF65-F5344CB8AC3E}">
        <p14:creationId xmlns:p14="http://schemas.microsoft.com/office/powerpoint/2010/main" val="36956447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Skiing Visitor’s Income</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59% of Canadian Skiing visitors in Ontario had an household income greater than $100,000 compared to 36% of total visitors</a:t>
            </a:r>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17</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2239133327"/>
              </p:ext>
            </p:extLst>
          </p:nvPr>
        </p:nvGraphicFramePr>
        <p:xfrm>
          <a:off x="304800" y="14478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2015; </a:t>
            </a:r>
            <a:r>
              <a:rPr lang="en-CA" sz="1000" i="1" dirty="0"/>
              <a:t>Ontario Ministry of </a:t>
            </a:r>
            <a:r>
              <a:rPr lang="en-CA" sz="1000" i="1" dirty="0" smtClean="0"/>
              <a:t>Tourism, </a:t>
            </a:r>
            <a:r>
              <a:rPr lang="en-CA" sz="1000" i="1" dirty="0"/>
              <a:t>Culture and Sport </a:t>
            </a:r>
          </a:p>
        </p:txBody>
      </p:sp>
      <p:graphicFrame>
        <p:nvGraphicFramePr>
          <p:cNvPr id="11" name="Group 4"/>
          <p:cNvGraphicFramePr>
            <a:graphicFrameLocks/>
          </p:cNvGraphicFramePr>
          <p:nvPr>
            <p:extLst>
              <p:ext uri="{D42A27DB-BD31-4B8C-83A1-F6EECF244321}">
                <p14:modId xmlns:p14="http://schemas.microsoft.com/office/powerpoint/2010/main" val="940435802"/>
              </p:ext>
            </p:extLst>
          </p:nvPr>
        </p:nvGraphicFramePr>
        <p:xfrm>
          <a:off x="7208700" y="2057400"/>
          <a:ext cx="1752600" cy="164613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Skiing vs. Total</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Income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&lt; $50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$50 K- $75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marL="0" algn="ctr" defTabSz="914400" rtl="0" eaLnBrk="1" fontAlgn="b" latinLnBrk="0" hangingPunct="1"/>
                      <a:r>
                        <a:rPr lang="en-US" sz="1000" b="0" i="0" u="none" strike="noStrike" kern="1200">
                          <a:solidFill>
                            <a:srgbClr val="000000"/>
                          </a:solidFill>
                          <a:effectLst/>
                          <a:latin typeface="Arial" panose="020B0604020202020204" pitchFamily="34" charset="0"/>
                          <a:ea typeface="+mn-ea"/>
                          <a:cs typeface="Arial" panose="020B0604020202020204" pitchFamily="34" charset="0"/>
                        </a:rPr>
                        <a:t>$75 K - $100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63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marL="0" algn="ctr" defTabSz="914400" rtl="0" eaLnBrk="1" fontAlgn="b" latinLnBrk="0" hangingPunct="1"/>
                      <a:r>
                        <a:rPr lang="en-US" sz="1000" b="0" i="0" u="none" strike="noStrike" kern="1200" dirty="0">
                          <a:solidFill>
                            <a:srgbClr val="000000"/>
                          </a:solidFill>
                          <a:effectLst/>
                          <a:latin typeface="Arial" panose="020B0604020202020204" pitchFamily="34" charset="0"/>
                          <a:ea typeface="+mn-ea"/>
                          <a:cs typeface="Arial" panose="020B0604020202020204" pitchFamily="34" charset="0"/>
                        </a:rPr>
                        <a:t>$100 K+</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164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2" name="Object 4"/>
          <p:cNvGraphicFramePr>
            <a:graphicFrameLocks noGrp="1" noChangeAspect="1"/>
          </p:cNvGraphicFramePr>
          <p:nvPr>
            <p:extLst>
              <p:ext uri="{D42A27DB-BD31-4B8C-83A1-F6EECF244321}">
                <p14:modId xmlns:p14="http://schemas.microsoft.com/office/powerpoint/2010/main" val="3190472972"/>
              </p:ext>
            </p:extLst>
          </p:nvPr>
        </p:nvGraphicFramePr>
        <p:xfrm>
          <a:off x="3733800" y="1524000"/>
          <a:ext cx="3184525" cy="2925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2591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52401" y="785813"/>
            <a:ext cx="8812212" cy="685800"/>
          </a:xfrm>
          <a:noFill/>
        </p:spPr>
        <p:txBody>
          <a:bodyPr/>
          <a:lstStyle/>
          <a:p>
            <a:pPr eaLnBrk="1" hangingPunct="1"/>
            <a:r>
              <a:rPr lang="en-CA" sz="2800" b="1" dirty="0" smtClean="0"/>
              <a:t>Domestic Skiing Visitor’s Education</a:t>
            </a:r>
          </a:p>
        </p:txBody>
      </p:sp>
      <p:sp>
        <p:nvSpPr>
          <p:cNvPr id="19459" name="Rectangle 3"/>
          <p:cNvSpPr>
            <a:spLocks noGrp="1" noChangeArrowheads="1"/>
          </p:cNvSpPr>
          <p:nvPr>
            <p:ph type="body" sz="half" idx="3"/>
          </p:nvPr>
        </p:nvSpPr>
        <p:spPr>
          <a:xfrm>
            <a:off x="228600" y="5029200"/>
            <a:ext cx="8686800" cy="1143000"/>
          </a:xfrm>
        </p:spPr>
        <p:txBody>
          <a:bodyPr/>
          <a:lstStyle/>
          <a:p>
            <a:pPr eaLnBrk="1" hangingPunct="1">
              <a:lnSpc>
                <a:spcPct val="80000"/>
              </a:lnSpc>
            </a:pPr>
            <a:r>
              <a:rPr lang="en-CA" sz="1600" dirty="0" smtClean="0"/>
              <a:t>59% </a:t>
            </a:r>
            <a:r>
              <a:rPr lang="en-CA" sz="1600" dirty="0"/>
              <a:t>of Canadian </a:t>
            </a:r>
            <a:r>
              <a:rPr lang="en-CA" sz="1600" dirty="0" smtClean="0"/>
              <a:t>Skiing </a:t>
            </a:r>
            <a:r>
              <a:rPr lang="en-CA" sz="1600" dirty="0"/>
              <a:t>visitors in Ontario </a:t>
            </a:r>
            <a:r>
              <a:rPr lang="en-CA" sz="1600" dirty="0" smtClean="0"/>
              <a:t>had a university degree compared with 32% of total visits</a:t>
            </a:r>
            <a:endParaRPr lang="en-CA" sz="1600" dirty="0"/>
          </a:p>
          <a:p>
            <a:pPr eaLnBrk="1" hangingPunct="1">
              <a:lnSpc>
                <a:spcPct val="80000"/>
              </a:lnSpc>
            </a:pPr>
            <a:endParaRPr lang="en-CA" sz="1000" dirty="0" smtClean="0"/>
          </a:p>
        </p:txBody>
      </p:sp>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18</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3556908436"/>
              </p:ext>
            </p:extLst>
          </p:nvPr>
        </p:nvGraphicFramePr>
        <p:xfrm>
          <a:off x="4114800" y="16764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 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Group 4"/>
          <p:cNvGraphicFramePr>
            <a:graphicFrameLocks/>
          </p:cNvGraphicFramePr>
          <p:nvPr>
            <p:extLst>
              <p:ext uri="{D42A27DB-BD31-4B8C-83A1-F6EECF244321}">
                <p14:modId xmlns:p14="http://schemas.microsoft.com/office/powerpoint/2010/main" val="57853462"/>
              </p:ext>
            </p:extLst>
          </p:nvPr>
        </p:nvGraphicFramePr>
        <p:xfrm>
          <a:off x="7086600" y="2362200"/>
          <a:ext cx="1752600" cy="1676568"/>
        </p:xfrm>
        <a:graphic>
          <a:graphicData uri="http://schemas.openxmlformats.org/drawingml/2006/table">
            <a:tbl>
              <a:tblPr/>
              <a:tblGrid>
                <a:gridCol w="951598"/>
                <a:gridCol w="801002"/>
              </a:tblGrid>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Skiing vs. Ontario</a:t>
                      </a: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Education Index</a:t>
                      </a: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&lt; High School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High School</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76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04856">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Some post-secondary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370">
                <a:tc>
                  <a:txBody>
                    <a:bodyPr/>
                    <a:lstStyle/>
                    <a:p>
                      <a:pPr algn="ctr" fontAlgn="b"/>
                      <a:r>
                        <a:rPr lang="en-US" sz="1000" b="0" i="0" u="none" strike="noStrike" dirty="0">
                          <a:solidFill>
                            <a:srgbClr val="000000"/>
                          </a:solidFill>
                          <a:effectLst/>
                          <a:latin typeface="Arial" panose="020B0604020202020204" pitchFamily="34" charset="0"/>
                          <a:cs typeface="Arial" panose="020B0604020202020204" pitchFamily="34" charset="0"/>
                        </a:rPr>
                        <a:t>University degree </a:t>
                      </a:r>
                    </a:p>
                  </a:txBody>
                  <a:tcPr marL="85725" marR="0" marT="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182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graphicFrame>
        <p:nvGraphicFramePr>
          <p:cNvPr id="13" name="Object 6"/>
          <p:cNvGraphicFramePr>
            <a:graphicFrameLocks noGrp="1" noChangeAspect="1"/>
          </p:cNvGraphicFramePr>
          <p:nvPr>
            <p:extLst>
              <p:ext uri="{D42A27DB-BD31-4B8C-83A1-F6EECF244321}">
                <p14:modId xmlns:p14="http://schemas.microsoft.com/office/powerpoint/2010/main" val="2457469163"/>
              </p:ext>
            </p:extLst>
          </p:nvPr>
        </p:nvGraphicFramePr>
        <p:xfrm>
          <a:off x="292100" y="1676400"/>
          <a:ext cx="3530600" cy="32242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86420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Skiing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In </a:t>
            </a:r>
            <a:r>
              <a:rPr lang="en-CA" sz="2000" dirty="0" smtClean="0"/>
              <a:t>2015, </a:t>
            </a:r>
            <a:r>
              <a:rPr lang="en-CA" sz="2000" dirty="0"/>
              <a:t>there were </a:t>
            </a:r>
            <a:r>
              <a:rPr lang="en-CA" sz="2000" dirty="0" smtClean="0"/>
              <a:t>974,000 Skiing visits, </a:t>
            </a:r>
            <a:r>
              <a:rPr lang="en-CA" sz="2000" dirty="0"/>
              <a:t>accounting for </a:t>
            </a:r>
            <a:r>
              <a:rPr lang="en-CA" sz="2000" dirty="0" smtClean="0"/>
              <a:t>0.7% </a:t>
            </a:r>
            <a:r>
              <a:rPr lang="en-CA" sz="2000" dirty="0"/>
              <a:t>of total visits to Ontario. </a:t>
            </a:r>
            <a:r>
              <a:rPr lang="en-CA" sz="2000" dirty="0" smtClean="0"/>
              <a:t>Skiing visitors spent $288 </a:t>
            </a:r>
            <a:r>
              <a:rPr lang="en-CA" sz="2000" dirty="0"/>
              <a:t>m</a:t>
            </a:r>
            <a:r>
              <a:rPr lang="en-CA" sz="2000" dirty="0" smtClean="0"/>
              <a:t>illion</a:t>
            </a:r>
            <a:r>
              <a:rPr lang="en-CA" sz="2000" dirty="0"/>
              <a:t>, or </a:t>
            </a:r>
            <a:r>
              <a:rPr lang="en-CA" sz="2000" dirty="0" smtClean="0"/>
              <a:t>1.1% </a:t>
            </a:r>
            <a:r>
              <a:rPr lang="en-CA" sz="2000" dirty="0"/>
              <a:t>of total visitor spending in Ontario. </a:t>
            </a:r>
            <a:endParaRPr lang="en-CA" sz="2000" dirty="0" smtClean="0"/>
          </a:p>
          <a:p>
            <a:pPr eaLnBrk="1" hangingPunct="1">
              <a:lnSpc>
                <a:spcPct val="80000"/>
              </a:lnSpc>
              <a:spcAft>
                <a:spcPct val="50000"/>
              </a:spcAft>
            </a:pPr>
            <a:r>
              <a:rPr lang="en-CA" sz="2000" dirty="0"/>
              <a:t>Ontario residents accounted for </a:t>
            </a:r>
            <a:r>
              <a:rPr lang="en-CA" sz="2000" dirty="0" smtClean="0"/>
              <a:t>96% </a:t>
            </a:r>
            <a:r>
              <a:rPr lang="en-CA" sz="2000" dirty="0"/>
              <a:t>of visits and </a:t>
            </a:r>
            <a:r>
              <a:rPr lang="en-CA" sz="2000" dirty="0" smtClean="0"/>
              <a:t>76% </a:t>
            </a:r>
            <a:r>
              <a:rPr lang="en-CA" sz="2000" dirty="0"/>
              <a:t>of spending, residents of Other Canada accounted for </a:t>
            </a:r>
            <a:r>
              <a:rPr lang="en-CA" sz="2000" dirty="0" smtClean="0"/>
              <a:t>1% </a:t>
            </a:r>
            <a:r>
              <a:rPr lang="en-CA" sz="2000" dirty="0"/>
              <a:t>of visits and </a:t>
            </a:r>
            <a:r>
              <a:rPr lang="en-CA" sz="2000" dirty="0" smtClean="0"/>
              <a:t>1% </a:t>
            </a:r>
            <a:r>
              <a:rPr lang="en-CA" sz="2000" dirty="0"/>
              <a:t>of spending, U.S. visitors represented </a:t>
            </a:r>
            <a:r>
              <a:rPr lang="en-CA" sz="2000" dirty="0" smtClean="0"/>
              <a:t>1% </a:t>
            </a:r>
            <a:r>
              <a:rPr lang="en-CA" sz="2000" dirty="0"/>
              <a:t>of visits and </a:t>
            </a:r>
            <a:r>
              <a:rPr lang="en-CA" sz="2000" dirty="0" smtClean="0"/>
              <a:t>4% </a:t>
            </a:r>
            <a:r>
              <a:rPr lang="en-CA" sz="2000" dirty="0"/>
              <a:t>of expenditures, and overseas visitors accounted for </a:t>
            </a:r>
            <a:r>
              <a:rPr lang="en-CA" sz="2000" dirty="0" smtClean="0"/>
              <a:t>2% </a:t>
            </a:r>
            <a:r>
              <a:rPr lang="en-CA" sz="2000" dirty="0"/>
              <a:t>of visits and </a:t>
            </a:r>
            <a:r>
              <a:rPr lang="en-CA" sz="2000" dirty="0" smtClean="0"/>
              <a:t>19% </a:t>
            </a:r>
            <a:r>
              <a:rPr lang="en-CA" sz="2000" dirty="0"/>
              <a:t>of spending</a:t>
            </a:r>
          </a:p>
          <a:p>
            <a:pPr eaLnBrk="1" hangingPunct="1">
              <a:lnSpc>
                <a:spcPct val="80000"/>
              </a:lnSpc>
              <a:spcAft>
                <a:spcPct val="50000"/>
              </a:spcAft>
            </a:pPr>
            <a:r>
              <a:rPr lang="en-CA" sz="2000" dirty="0"/>
              <a:t>30% Skiing visitors from Ontario are from Region 5 compared to 22% of total visits, 16% from Region 6 (14% total visits), and 14% from Region 3 (11% total visits)</a:t>
            </a:r>
          </a:p>
          <a:p>
            <a:pPr eaLnBrk="1" hangingPunct="1">
              <a:lnSpc>
                <a:spcPct val="80000"/>
              </a:lnSpc>
              <a:spcAft>
                <a:spcPct val="50000"/>
              </a:spcAft>
            </a:pPr>
            <a:r>
              <a:rPr lang="en-CA" sz="2000" dirty="0"/>
              <a:t>43% of Skiing visits took place in Region 7 compared to 9% of total visits, and 16% in Region 6 (8% total)</a:t>
            </a:r>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19</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457200" y="990600"/>
            <a:ext cx="8382000" cy="5334000"/>
          </a:xfrm>
          <a:noFill/>
        </p:spPr>
        <p:txBody>
          <a:bodyPr/>
          <a:lstStyle/>
          <a:p>
            <a:pPr algn="l" eaLnBrk="1" hangingPunct="1"/>
            <a:r>
              <a:rPr lang="en-CA" sz="2400" dirty="0"/>
              <a:t>This </a:t>
            </a:r>
            <a:r>
              <a:rPr lang="en-CA" sz="2400" dirty="0" smtClean="0"/>
              <a:t>report </a:t>
            </a:r>
            <a:r>
              <a:rPr lang="en-CA" sz="2400" dirty="0"/>
              <a:t>summarizes key characteristics of visitors and visitor spending of trips in Ontario which included the activity of downhill skiing or snowboarding.  </a:t>
            </a:r>
            <a:r>
              <a:rPr lang="en-CA" sz="2400" dirty="0" smtClean="0"/>
              <a:t/>
            </a:r>
            <a:br>
              <a:rPr lang="en-CA" sz="2400" dirty="0" smtClean="0"/>
            </a:br>
            <a:r>
              <a:rPr lang="en-CA" sz="2400" dirty="0"/>
              <a:t/>
            </a:r>
            <a:br>
              <a:rPr lang="en-CA" sz="2400" dirty="0"/>
            </a:br>
            <a:r>
              <a:rPr lang="en-CA" sz="2000" dirty="0" smtClean="0"/>
              <a:t>Data </a:t>
            </a:r>
            <a:r>
              <a:rPr lang="en-CA" sz="2000" dirty="0"/>
              <a:t>was sourced from Statistics Canada’s Travel Survey of the Residents of Canada and International Travel Survey, </a:t>
            </a:r>
            <a:r>
              <a:rPr lang="en-CA" sz="2000" dirty="0" smtClean="0"/>
              <a:t>2015</a:t>
            </a:r>
            <a:br>
              <a:rPr lang="en-CA" sz="2000" dirty="0" smtClean="0"/>
            </a:br>
            <a:r>
              <a:rPr lang="en-CA" sz="2000" dirty="0"/>
              <a:t/>
            </a:r>
            <a:br>
              <a:rPr lang="en-CA" sz="2000" dirty="0"/>
            </a:br>
            <a:r>
              <a:rPr lang="en-CA" sz="1600" dirty="0" smtClean="0"/>
              <a:t>Some slides include an index table which simplifies the comparison of Skiing and total trip statistics.  Since total trips equals 100, an index of 105 indicates Skiing is 5% higher than total, similarly an index of 90 signifies Skiing is 10% lower than total.   </a:t>
            </a:r>
            <a:br>
              <a:rPr lang="en-CA" sz="1600" dirty="0" smtClean="0"/>
            </a:br>
            <a:r>
              <a:rPr lang="en-CA" sz="1600" dirty="0"/>
              <a:t/>
            </a:r>
            <a:br>
              <a:rPr lang="en-CA" sz="1600" dirty="0"/>
            </a:br>
            <a:r>
              <a:rPr lang="en-CA" sz="1600" b="1" u="sng" dirty="0" smtClean="0"/>
              <a:t>Index</a:t>
            </a:r>
            <a:r>
              <a:rPr lang="en-CA" sz="1600" b="1" dirty="0" smtClean="0"/>
              <a:t>		</a:t>
            </a:r>
            <a:r>
              <a:rPr lang="en-CA" sz="1600" b="1" u="sng" dirty="0" smtClean="0"/>
              <a:t>Interpretation</a:t>
            </a:r>
            <a:r>
              <a:rPr lang="en-CA" sz="1600" dirty="0" smtClean="0"/>
              <a:t/>
            </a:r>
            <a:br>
              <a:rPr lang="en-CA" sz="1600" dirty="0" smtClean="0"/>
            </a:br>
            <a:r>
              <a:rPr lang="en-CA" sz="1400" dirty="0" smtClean="0"/>
              <a:t>less than 80	Skiing trips underdeveloped versus total trips</a:t>
            </a:r>
            <a:br>
              <a:rPr lang="en-CA" sz="1400" dirty="0" smtClean="0"/>
            </a:br>
            <a:r>
              <a:rPr lang="en-CA" sz="1400" dirty="0" smtClean="0"/>
              <a:t>80-120		Skiing trips similar to total trips</a:t>
            </a:r>
            <a:br>
              <a:rPr lang="en-CA" sz="1400" dirty="0" smtClean="0"/>
            </a:br>
            <a:r>
              <a:rPr lang="en-CA" sz="1400" dirty="0" smtClean="0"/>
              <a:t>greater than 120	Skiing trips overdeveloped versus total trips</a:t>
            </a:r>
            <a:endParaRPr lang="en-CA" sz="1400" b="1" dirty="0" smtClean="0">
              <a:latin typeface="Arial" panose="020B0604020202020204" pitchFamily="34" charset="0"/>
              <a:cs typeface="Arial" panose="020B0604020202020204" pitchFamily="34" charset="0"/>
            </a:endParaRPr>
          </a:p>
        </p:txBody>
      </p:sp>
      <p:sp>
        <p:nvSpPr>
          <p:cNvPr id="17411"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61B569B4-A49C-455D-ABAB-8737F114C8AC}" type="slidenum">
              <a:rPr lang="en-CA" sz="1000">
                <a:solidFill>
                  <a:srgbClr val="660033"/>
                </a:solidFill>
              </a:rPr>
              <a:pPr algn="r" eaLnBrk="1" hangingPunct="1"/>
              <a:t>2</a:t>
            </a:fld>
            <a:endParaRPr lang="en-CA" sz="1000">
              <a:solidFill>
                <a:srgbClr val="660033"/>
              </a:solidFill>
            </a:endParaRPr>
          </a:p>
        </p:txBody>
      </p:sp>
    </p:spTree>
    <p:extLst>
      <p:ext uri="{BB962C8B-B14F-4D97-AF65-F5344CB8AC3E}">
        <p14:creationId xmlns:p14="http://schemas.microsoft.com/office/powerpoint/2010/main" val="249824893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Skiing Summary</a:t>
            </a:r>
          </a:p>
        </p:txBody>
      </p:sp>
      <p:sp>
        <p:nvSpPr>
          <p:cNvPr id="35843" name="Rectangle 3"/>
          <p:cNvSpPr>
            <a:spLocks noGrp="1" noChangeArrowheads="1"/>
          </p:cNvSpPr>
          <p:nvPr>
            <p:ph type="body" idx="1"/>
          </p:nvPr>
        </p:nvSpPr>
        <p:spPr>
          <a:xfrm>
            <a:off x="457200" y="1716088"/>
            <a:ext cx="8458200" cy="4302125"/>
          </a:xfrm>
        </p:spPr>
        <p:txBody>
          <a:bodyPr/>
          <a:lstStyle/>
          <a:p>
            <a:pPr eaLnBrk="1" hangingPunct="1">
              <a:lnSpc>
                <a:spcPct val="80000"/>
              </a:lnSpc>
              <a:spcAft>
                <a:spcPct val="50000"/>
              </a:spcAft>
            </a:pPr>
            <a:r>
              <a:rPr lang="en-CA" sz="2000" dirty="0"/>
              <a:t>The majority </a:t>
            </a:r>
            <a:r>
              <a:rPr lang="en-CA" sz="2000" dirty="0" smtClean="0"/>
              <a:t>(62%) </a:t>
            </a:r>
            <a:r>
              <a:rPr lang="en-CA" sz="2000" dirty="0"/>
              <a:t>of Skiing visits were same-day visits.  For comparison, 64% of total visits in Ontario were same-day </a:t>
            </a:r>
            <a:r>
              <a:rPr lang="en-CA" sz="2000" dirty="0" smtClean="0"/>
              <a:t>visits. The </a:t>
            </a:r>
            <a:r>
              <a:rPr lang="en-CA" sz="2000" dirty="0"/>
              <a:t>average number of nights spent on </a:t>
            </a:r>
            <a:r>
              <a:rPr lang="en-CA" sz="2000" dirty="0" smtClean="0"/>
              <a:t>Skiing overnight visits </a:t>
            </a:r>
            <a:r>
              <a:rPr lang="en-CA" sz="2000" dirty="0"/>
              <a:t>was </a:t>
            </a:r>
            <a:r>
              <a:rPr lang="en-CA" sz="2000" dirty="0" smtClean="0"/>
              <a:t>3.7, above </a:t>
            </a:r>
            <a:r>
              <a:rPr lang="en-CA" sz="2000" dirty="0"/>
              <a:t>Ontario’s average of </a:t>
            </a:r>
            <a:r>
              <a:rPr lang="en-CA" sz="2000" dirty="0" smtClean="0"/>
              <a:t>3.2 nights</a:t>
            </a:r>
          </a:p>
          <a:p>
            <a:pPr eaLnBrk="1" hangingPunct="1">
              <a:lnSpc>
                <a:spcPct val="80000"/>
              </a:lnSpc>
              <a:spcAft>
                <a:spcPct val="50000"/>
              </a:spcAft>
            </a:pPr>
            <a:r>
              <a:rPr lang="en-CA" sz="2000" dirty="0" smtClean="0"/>
              <a:t>Skiing </a:t>
            </a:r>
            <a:r>
              <a:rPr lang="en-CA" sz="2000" dirty="0"/>
              <a:t>visitors spent an average of $</a:t>
            </a:r>
            <a:r>
              <a:rPr lang="en-CA" sz="2000" dirty="0" smtClean="0"/>
              <a:t>295/trip </a:t>
            </a:r>
            <a:r>
              <a:rPr lang="en-CA" sz="2000" dirty="0"/>
              <a:t>($</a:t>
            </a:r>
            <a:r>
              <a:rPr lang="en-CA" sz="2000" dirty="0" smtClean="0"/>
              <a:t>179/trip </a:t>
            </a:r>
            <a:r>
              <a:rPr lang="en-CA" sz="2000" dirty="0"/>
              <a:t>for total </a:t>
            </a:r>
            <a:r>
              <a:rPr lang="en-CA" sz="2000" dirty="0" smtClean="0"/>
              <a:t>trips). On </a:t>
            </a:r>
            <a:r>
              <a:rPr lang="en-CA" sz="2000" dirty="0"/>
              <a:t>average, overnight visitors spent </a:t>
            </a:r>
            <a:r>
              <a:rPr lang="en-CA" sz="2000" dirty="0" smtClean="0"/>
              <a:t>over twice as </a:t>
            </a:r>
            <a:r>
              <a:rPr lang="en-CA" sz="2000" dirty="0"/>
              <a:t>much per trip as same-day </a:t>
            </a:r>
            <a:r>
              <a:rPr lang="en-CA" sz="2000" dirty="0" smtClean="0"/>
              <a:t>visitors</a:t>
            </a:r>
          </a:p>
          <a:p>
            <a:pPr eaLnBrk="1" hangingPunct="1">
              <a:lnSpc>
                <a:spcPct val="80000"/>
              </a:lnSpc>
              <a:spcAft>
                <a:spcPct val="50000"/>
              </a:spcAft>
            </a:pPr>
            <a:r>
              <a:rPr lang="en-CA" sz="2000" dirty="0"/>
              <a:t>The largest proportions of expenditures were spent on </a:t>
            </a:r>
            <a:r>
              <a:rPr lang="en-CA" sz="2000" dirty="0" smtClean="0"/>
              <a:t>Retail (</a:t>
            </a:r>
            <a:r>
              <a:rPr lang="en-CA" sz="2000" dirty="0"/>
              <a:t>27% Skiing, 12% total) and Transportation (23% Skiing, 36% </a:t>
            </a:r>
            <a:r>
              <a:rPr lang="en-CA" sz="2000" dirty="0" smtClean="0"/>
              <a:t>total). Skiing </a:t>
            </a:r>
            <a:r>
              <a:rPr lang="en-CA" sz="2000" dirty="0"/>
              <a:t>visitors spent a larger proportion on Recreation, 17%, than total visitors, 8%</a:t>
            </a:r>
          </a:p>
          <a:p>
            <a:pPr eaLnBrk="1" hangingPunct="1">
              <a:lnSpc>
                <a:spcPct val="80000"/>
              </a:lnSpc>
              <a:spcAft>
                <a:spcPct val="50000"/>
              </a:spcAft>
            </a:pPr>
            <a:r>
              <a:rPr lang="en-CA" sz="2000" dirty="0" smtClean="0"/>
              <a:t>Most </a:t>
            </a:r>
            <a:r>
              <a:rPr lang="en-CA" sz="2000" dirty="0"/>
              <a:t>trips were pleasure trips </a:t>
            </a:r>
            <a:r>
              <a:rPr lang="en-CA" sz="2000" dirty="0" smtClean="0"/>
              <a:t>(85% </a:t>
            </a:r>
            <a:r>
              <a:rPr lang="en-CA" sz="2000" dirty="0"/>
              <a:t>compared to </a:t>
            </a:r>
            <a:r>
              <a:rPr lang="en-CA" sz="2000" dirty="0" smtClean="0"/>
              <a:t>35% </a:t>
            </a:r>
            <a:r>
              <a:rPr lang="en-CA" sz="2000" dirty="0"/>
              <a:t>of total trips)</a:t>
            </a:r>
          </a:p>
          <a:p>
            <a:pPr eaLnBrk="1" hangingPunct="1">
              <a:lnSpc>
                <a:spcPct val="80000"/>
              </a:lnSpc>
              <a:spcAft>
                <a:spcPct val="50000"/>
              </a:spcAft>
            </a:pPr>
            <a:endParaRPr lang="en-CA" sz="2000" dirty="0"/>
          </a:p>
          <a:p>
            <a:pPr marL="0" indent="0" eaLnBrk="1" hangingPunct="1">
              <a:lnSpc>
                <a:spcPct val="80000"/>
              </a:lnSpc>
              <a:spcAft>
                <a:spcPct val="50000"/>
              </a:spcAft>
              <a:buNone/>
            </a:pPr>
            <a:endParaRPr lang="en-CA" sz="2000" dirty="0"/>
          </a:p>
          <a:p>
            <a:pPr eaLnBrk="1" hangingPunct="1">
              <a:lnSpc>
                <a:spcPct val="80000"/>
              </a:lnSpc>
              <a:spcAft>
                <a:spcPct val="50000"/>
              </a:spcAft>
            </a:pPr>
            <a:endParaRPr lang="en-CA" sz="2000" dirty="0"/>
          </a:p>
        </p:txBody>
      </p:sp>
      <p:sp>
        <p:nvSpPr>
          <p:cNvPr id="35844"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D62D5543-2390-4424-89E6-F01913145925}" type="slidenum">
              <a:rPr lang="en-CA" smtClean="0">
                <a:solidFill>
                  <a:srgbClr val="660033"/>
                </a:solidFill>
              </a:rPr>
              <a:pPr eaLnBrk="1" hangingPunct="1"/>
              <a:t>20</a:t>
            </a:fld>
            <a:endParaRPr lang="en-CA" smtClean="0">
              <a:solidFill>
                <a:srgbClr val="660033"/>
              </a:solidFill>
            </a:endParaRPr>
          </a:p>
        </p:txBody>
      </p:sp>
    </p:spTree>
    <p:extLst>
      <p:ext uri="{BB962C8B-B14F-4D97-AF65-F5344CB8AC3E}">
        <p14:creationId xmlns:p14="http://schemas.microsoft.com/office/powerpoint/2010/main" val="34079133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Skiing Summary</a:t>
            </a:r>
          </a:p>
        </p:txBody>
      </p:sp>
      <p:sp>
        <p:nvSpPr>
          <p:cNvPr id="36867" name="Rectangle 3"/>
          <p:cNvSpPr>
            <a:spLocks noGrp="1" noChangeArrowheads="1"/>
          </p:cNvSpPr>
          <p:nvPr>
            <p:ph type="body" idx="1"/>
          </p:nvPr>
        </p:nvSpPr>
        <p:spPr>
          <a:xfrm>
            <a:off x="228600" y="1371600"/>
            <a:ext cx="8763000" cy="4267200"/>
          </a:xfrm>
        </p:spPr>
        <p:txBody>
          <a:bodyPr/>
          <a:lstStyle/>
          <a:p>
            <a:pPr eaLnBrk="1" hangingPunct="1">
              <a:lnSpc>
                <a:spcPct val="90000"/>
              </a:lnSpc>
              <a:spcAft>
                <a:spcPct val="50000"/>
              </a:spcAft>
            </a:pPr>
            <a:r>
              <a:rPr lang="en-CA" sz="2000" dirty="0"/>
              <a:t>The majority </a:t>
            </a:r>
            <a:r>
              <a:rPr lang="en-CA" sz="2000" dirty="0" smtClean="0"/>
              <a:t>(61%) </a:t>
            </a:r>
            <a:r>
              <a:rPr lang="en-CA" sz="2000" dirty="0"/>
              <a:t>of overnight Skiing visits were spent at unpaid accommodations such as private homes and cottages, compared to </a:t>
            </a:r>
            <a:r>
              <a:rPr lang="en-CA" sz="2000" dirty="0" smtClean="0"/>
              <a:t>61% </a:t>
            </a:r>
            <a:r>
              <a:rPr lang="en-CA" sz="2000" dirty="0"/>
              <a:t>of total </a:t>
            </a:r>
            <a:r>
              <a:rPr lang="en-CA" sz="2000" dirty="0" smtClean="0"/>
              <a:t>visits. 30% </a:t>
            </a:r>
            <a:r>
              <a:rPr lang="en-CA" sz="2000" dirty="0"/>
              <a:t>of overnight Skiing visits were spent in hotels/motels versus </a:t>
            </a:r>
            <a:r>
              <a:rPr lang="en-CA" sz="2000" dirty="0" smtClean="0"/>
              <a:t>26% </a:t>
            </a:r>
            <a:r>
              <a:rPr lang="en-CA" sz="2000" dirty="0"/>
              <a:t>of total visits</a:t>
            </a:r>
          </a:p>
          <a:p>
            <a:pPr eaLnBrk="1" hangingPunct="1">
              <a:lnSpc>
                <a:spcPct val="90000"/>
              </a:lnSpc>
              <a:spcAft>
                <a:spcPct val="50000"/>
              </a:spcAft>
            </a:pPr>
            <a:r>
              <a:rPr lang="en-CA" sz="2000" dirty="0"/>
              <a:t>The largest proportion of trips occur in the winter months with </a:t>
            </a:r>
            <a:r>
              <a:rPr lang="en-CA" sz="2000" dirty="0" smtClean="0"/>
              <a:t>86% </a:t>
            </a:r>
            <a:r>
              <a:rPr lang="en-CA" sz="2000" dirty="0"/>
              <a:t>of Skiing trips taking place in Jan-Mar versus 20% of total trips</a:t>
            </a:r>
          </a:p>
          <a:p>
            <a:pPr eaLnBrk="1" hangingPunct="1">
              <a:lnSpc>
                <a:spcPct val="90000"/>
              </a:lnSpc>
              <a:spcAft>
                <a:spcPct val="50000"/>
              </a:spcAft>
            </a:pPr>
            <a:r>
              <a:rPr lang="en-CA" sz="2000" dirty="0" smtClean="0"/>
              <a:t>51% </a:t>
            </a:r>
            <a:r>
              <a:rPr lang="en-CA" sz="2000" dirty="0"/>
              <a:t>of Skiing visits were among groups of 3 or more people compared to </a:t>
            </a:r>
            <a:r>
              <a:rPr lang="en-CA" sz="2000" dirty="0" smtClean="0"/>
              <a:t>24% </a:t>
            </a:r>
            <a:r>
              <a:rPr lang="en-CA" sz="2000" dirty="0"/>
              <a:t>of total </a:t>
            </a:r>
            <a:r>
              <a:rPr lang="en-CA" sz="2000" dirty="0" smtClean="0"/>
              <a:t>visits. 26% </a:t>
            </a:r>
            <a:r>
              <a:rPr lang="en-CA" sz="2000" dirty="0"/>
              <a:t>of Skiing visits included children versus </a:t>
            </a:r>
            <a:r>
              <a:rPr lang="en-CA" sz="2000" dirty="0" smtClean="0"/>
              <a:t>12% </a:t>
            </a:r>
            <a:r>
              <a:rPr lang="en-CA" sz="2000" dirty="0"/>
              <a:t>of total visits</a:t>
            </a:r>
          </a:p>
          <a:p>
            <a:pPr eaLnBrk="1" hangingPunct="1">
              <a:lnSpc>
                <a:spcPct val="90000"/>
              </a:lnSpc>
              <a:spcAft>
                <a:spcPct val="50000"/>
              </a:spcAft>
            </a:pPr>
            <a:r>
              <a:rPr lang="en-CA" sz="2000" dirty="0" smtClean="0"/>
              <a:t>59% </a:t>
            </a:r>
            <a:r>
              <a:rPr lang="en-CA" sz="2000" dirty="0"/>
              <a:t>of Canadian </a:t>
            </a:r>
            <a:r>
              <a:rPr lang="en-CA" sz="2000" dirty="0" smtClean="0"/>
              <a:t>Skiing </a:t>
            </a:r>
            <a:r>
              <a:rPr lang="en-CA" sz="2000" dirty="0"/>
              <a:t>visitors in Ontario had an household income greater than $100,000 compared to </a:t>
            </a:r>
            <a:r>
              <a:rPr lang="en-CA" sz="2000" dirty="0" smtClean="0"/>
              <a:t>36% </a:t>
            </a:r>
            <a:r>
              <a:rPr lang="en-CA" sz="2000" dirty="0"/>
              <a:t>of total visitors</a:t>
            </a:r>
          </a:p>
          <a:p>
            <a:pPr eaLnBrk="1" hangingPunct="1">
              <a:lnSpc>
                <a:spcPct val="90000"/>
              </a:lnSpc>
              <a:spcAft>
                <a:spcPct val="50000"/>
              </a:spcAft>
            </a:pPr>
            <a:r>
              <a:rPr lang="en-CA" sz="2000" dirty="0" smtClean="0"/>
              <a:t>59% </a:t>
            </a:r>
            <a:r>
              <a:rPr lang="en-CA" sz="2000" dirty="0"/>
              <a:t>of Canadian </a:t>
            </a:r>
            <a:r>
              <a:rPr lang="en-CA" sz="2000" dirty="0" smtClean="0"/>
              <a:t>Skiing </a:t>
            </a:r>
            <a:r>
              <a:rPr lang="en-CA" sz="2000" dirty="0"/>
              <a:t>visitors in Ontario had a university degree compared with </a:t>
            </a:r>
            <a:r>
              <a:rPr lang="en-CA" sz="2000" dirty="0" smtClean="0"/>
              <a:t>32% </a:t>
            </a:r>
            <a:r>
              <a:rPr lang="en-CA" sz="2000" dirty="0"/>
              <a:t>of total visits</a:t>
            </a:r>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a:p>
            <a:pPr eaLnBrk="1" hangingPunct="1">
              <a:lnSpc>
                <a:spcPct val="90000"/>
              </a:lnSpc>
              <a:spcAft>
                <a:spcPct val="50000"/>
              </a:spcAft>
            </a:pPr>
            <a:endParaRPr lang="en-CA" sz="2000" dirty="0"/>
          </a:p>
        </p:txBody>
      </p:sp>
      <p:sp>
        <p:nvSpPr>
          <p:cNvPr id="36868"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6F00DB5-3422-492A-8704-19535A9D2391}" type="slidenum">
              <a:rPr lang="en-CA" smtClean="0">
                <a:solidFill>
                  <a:srgbClr val="660033"/>
                </a:solidFill>
              </a:rPr>
              <a:pPr eaLnBrk="1" hangingPunct="1"/>
              <a:t>21</a:t>
            </a:fld>
            <a:endParaRPr lang="en-CA" smtClean="0">
              <a:solidFill>
                <a:srgbClr val="66003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84225"/>
            <a:ext cx="8229600" cy="685800"/>
          </a:xfrm>
          <a:noFill/>
        </p:spPr>
        <p:txBody>
          <a:bodyPr/>
          <a:lstStyle/>
          <a:p>
            <a:pPr eaLnBrk="1" hangingPunct="1"/>
            <a:r>
              <a:rPr lang="en-CA" sz="2800" b="1" dirty="0" smtClean="0"/>
              <a:t>Visits and Spending</a:t>
            </a:r>
          </a:p>
        </p:txBody>
      </p:sp>
      <p:sp>
        <p:nvSpPr>
          <p:cNvPr id="18435" name="Rectangle 3"/>
          <p:cNvSpPr>
            <a:spLocks noGrp="1" noChangeArrowheads="1"/>
          </p:cNvSpPr>
          <p:nvPr>
            <p:ph type="body" sz="half" idx="2"/>
          </p:nvPr>
        </p:nvSpPr>
        <p:spPr>
          <a:xfrm>
            <a:off x="228600" y="4173538"/>
            <a:ext cx="8686800" cy="1693862"/>
          </a:xfrm>
        </p:spPr>
        <p:txBody>
          <a:bodyPr/>
          <a:lstStyle/>
          <a:p>
            <a:pPr eaLnBrk="1" hangingPunct="1">
              <a:lnSpc>
                <a:spcPct val="90000"/>
              </a:lnSpc>
            </a:pPr>
            <a:r>
              <a:rPr lang="en-CA" sz="1600" dirty="0" smtClean="0"/>
              <a:t>In 2015, there were 974,000 Skiing visits in Ontario, representing 0.7% of total visits in Ontario </a:t>
            </a:r>
          </a:p>
          <a:p>
            <a:pPr eaLnBrk="1" hangingPunct="1">
              <a:lnSpc>
                <a:spcPct val="90000"/>
              </a:lnSpc>
            </a:pPr>
            <a:r>
              <a:rPr lang="en-CA" sz="1600" dirty="0" smtClean="0"/>
              <a:t>Skiing visitors in spent $288 million, accounting for 1.1% of total visitor spending in Ontario</a:t>
            </a:r>
          </a:p>
          <a:p>
            <a:pPr eaLnBrk="1" hangingPunct="1">
              <a:lnSpc>
                <a:spcPct val="90000"/>
              </a:lnSpc>
              <a:buFontTx/>
              <a:buNone/>
            </a:pPr>
            <a:endParaRPr lang="en-CA" sz="1600" dirty="0" smtClean="0"/>
          </a:p>
          <a:p>
            <a:pPr eaLnBrk="1" hangingPunct="1">
              <a:lnSpc>
                <a:spcPct val="90000"/>
              </a:lnSpc>
              <a:spcBef>
                <a:spcPct val="50000"/>
              </a:spcBef>
            </a:pPr>
            <a:endParaRPr lang="en-CA" sz="2800" dirty="0" smtClean="0"/>
          </a:p>
        </p:txBody>
      </p:sp>
      <p:graphicFrame>
        <p:nvGraphicFramePr>
          <p:cNvPr id="471069" name="Group 29"/>
          <p:cNvGraphicFramePr>
            <a:graphicFrameLocks noGrp="1"/>
          </p:cNvGraphicFramePr>
          <p:nvPr>
            <p:ph sz="half" idx="1"/>
            <p:extLst>
              <p:ext uri="{D42A27DB-BD31-4B8C-83A1-F6EECF244321}">
                <p14:modId xmlns:p14="http://schemas.microsoft.com/office/powerpoint/2010/main" val="3912737767"/>
              </p:ext>
            </p:extLst>
          </p:nvPr>
        </p:nvGraphicFramePr>
        <p:xfrm>
          <a:off x="457200" y="1627188"/>
          <a:ext cx="8229600" cy="2049464"/>
        </p:xfrm>
        <a:graphic>
          <a:graphicData uri="http://schemas.openxmlformats.org/drawingml/2006/table">
            <a:tbl>
              <a:tblPr/>
              <a:tblGrid>
                <a:gridCol w="3100388"/>
                <a:gridCol w="2386012"/>
                <a:gridCol w="2743200"/>
              </a:tblGrid>
              <a:tr h="5607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Region</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(millions)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Visitor Spending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 billions)</a:t>
                      </a:r>
                      <a:endParaRPr kumimoji="0" lang="en-CA" sz="1400" b="1" i="0" u="none" strike="noStrike" cap="none" normalizeH="0" baseline="0" dirty="0" smtClean="0">
                        <a:ln>
                          <a:noFill/>
                        </a:ln>
                        <a:solidFill>
                          <a:srgbClr val="0070C0"/>
                        </a:solidFill>
                        <a:effectLst/>
                        <a:latin typeface="Arial" charset="0"/>
                      </a:endParaRPr>
                    </a:p>
                  </a:txBody>
                  <a:tcPr marT="45679" marB="4567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5027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141.9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25.4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4678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400" b="1" i="0" u="none" strike="noStrike" cap="none" normalizeH="0" baseline="0" dirty="0" smtClean="0">
                          <a:ln>
                            <a:noFill/>
                          </a:ln>
                          <a:solidFill>
                            <a:schemeClr val="tx1"/>
                          </a:solidFill>
                          <a:effectLst/>
                          <a:latin typeface="Arial" charset="0"/>
                        </a:rPr>
                        <a:t>Ontario Skiing</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0.3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51807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400" b="1" i="0" u="none" strike="noStrike" cap="none" normalizeH="0" baseline="0" dirty="0" smtClean="0">
                          <a:ln>
                            <a:noFill/>
                          </a:ln>
                          <a:solidFill>
                            <a:schemeClr val="tx1"/>
                          </a:solidFill>
                          <a:effectLst/>
                          <a:latin typeface="Arial" charset="0"/>
                        </a:rPr>
                        <a:t>Ontario Skiing proportion of  Ontario Total</a:t>
                      </a:r>
                    </a:p>
                  </a:txBody>
                  <a:tcPr marT="45679" marB="4567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a:solidFill>
                            <a:srgbClr val="000000"/>
                          </a:solidFill>
                          <a:effectLst/>
                          <a:latin typeface="Arial"/>
                        </a:rPr>
                        <a:t>0.7%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400" b="1" i="0" u="none" strike="noStrike" dirty="0">
                          <a:solidFill>
                            <a:srgbClr val="000000"/>
                          </a:solidFill>
                          <a:effectLst/>
                          <a:latin typeface="Arial"/>
                        </a:rPr>
                        <a:t>1.1%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8459"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627AB561-7936-40F8-A66F-B5133F1B2B75}" type="slidenum">
              <a:rPr lang="en-CA" smtClean="0">
                <a:solidFill>
                  <a:srgbClr val="660033"/>
                </a:solidFill>
              </a:rPr>
              <a:pPr eaLnBrk="1" hangingPunct="1"/>
              <a:t>3</a:t>
            </a:fld>
            <a:endParaRPr lang="en-CA" smtClean="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Skiing and Total Visits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smtClean="0"/>
              <a:t>Ontario residents accounted for the majority of Skiing (96%) and total (86%) visits </a:t>
            </a:r>
          </a:p>
          <a:p>
            <a:pPr eaLnBrk="1" hangingPunct="1">
              <a:lnSpc>
                <a:spcPct val="80000"/>
              </a:lnSpc>
              <a:spcBef>
                <a:spcPct val="50000"/>
              </a:spcBef>
            </a:pPr>
            <a:r>
              <a:rPr lang="en-CA" sz="1600" dirty="0" smtClean="0"/>
              <a:t>U.S. visitors accounted for 1% of Skiing visits compared to 8% of total visits </a:t>
            </a:r>
          </a:p>
          <a:p>
            <a:pPr eaLnBrk="1" hangingPunct="1">
              <a:lnSpc>
                <a:spcPct val="80000"/>
              </a:lnSpc>
              <a:spcBef>
                <a:spcPct val="50000"/>
              </a:spcBef>
            </a:pPr>
            <a:r>
              <a:rPr lang="en-CA" sz="1600" dirty="0" smtClean="0"/>
              <a:t>Visitors from Other Canada comprised 1% of Skiing visits and 5% of total visits</a:t>
            </a:r>
          </a:p>
          <a:p>
            <a:pPr eaLnBrk="1" hangingPunct="1">
              <a:lnSpc>
                <a:spcPct val="80000"/>
              </a:lnSpc>
              <a:spcBef>
                <a:spcPct val="50000"/>
              </a:spcBef>
            </a:pPr>
            <a:r>
              <a:rPr lang="en-CA" sz="1600" dirty="0" smtClean="0"/>
              <a:t>Overseas visitors accounted for 2% of Skiing visits and 2% of total visits</a:t>
            </a:r>
            <a:endParaRPr lang="en-CA" sz="900" i="1" dirty="0" smtClean="0"/>
          </a:p>
          <a:p>
            <a:pPr eaLnBrk="1" hangingPunct="1">
              <a:lnSpc>
                <a:spcPct val="80000"/>
              </a:lnSpc>
            </a:pPr>
            <a:endParaRPr lang="en-CA" sz="1000" dirty="0" smtClean="0"/>
          </a:p>
        </p:txBody>
      </p:sp>
      <p:graphicFrame>
        <p:nvGraphicFramePr>
          <p:cNvPr id="473121" name="Group 33"/>
          <p:cNvGraphicFramePr>
            <a:graphicFrameLocks noGrp="1"/>
          </p:cNvGraphicFramePr>
          <p:nvPr>
            <p:extLst>
              <p:ext uri="{D42A27DB-BD31-4B8C-83A1-F6EECF244321}">
                <p14:modId xmlns:p14="http://schemas.microsoft.com/office/powerpoint/2010/main" val="3728453122"/>
              </p:ext>
            </p:extLst>
          </p:nvPr>
        </p:nvGraphicFramePr>
        <p:xfrm>
          <a:off x="6248400" y="1828800"/>
          <a:ext cx="2441575" cy="1554175"/>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Visit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112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130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4</a:t>
            </a:fld>
            <a:endParaRPr lang="en-CA" smtClean="0">
              <a:solidFill>
                <a:srgbClr val="660033"/>
              </a:solidFill>
            </a:endParaRPr>
          </a:p>
        </p:txBody>
      </p:sp>
      <p:graphicFrame>
        <p:nvGraphicFramePr>
          <p:cNvPr id="2" name="Object 4"/>
          <p:cNvGraphicFramePr>
            <a:graphicFrameLocks noGrp="1" noChangeAspect="1"/>
          </p:cNvGraphicFramePr>
          <p:nvPr>
            <p:extLst>
              <p:ext uri="{D42A27DB-BD31-4B8C-83A1-F6EECF244321}">
                <p14:modId xmlns:p14="http://schemas.microsoft.com/office/powerpoint/2010/main" val="1073029477"/>
              </p:ext>
            </p:extLst>
          </p:nvPr>
        </p:nvGraphicFramePr>
        <p:xfrm>
          <a:off x="60325" y="1498600"/>
          <a:ext cx="3184525" cy="292576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graphicFrame>
        <p:nvGraphicFramePr>
          <p:cNvPr id="9" name="Object 3" descr="Visits by Origin" title="Visits by Origin"/>
          <p:cNvGraphicFramePr>
            <a:graphicFrameLocks noGrp="1" noChangeAspect="1"/>
          </p:cNvGraphicFramePr>
          <p:nvPr>
            <p:ph sz="half" idx="1"/>
            <p:extLst>
              <p:ext uri="{D42A27DB-BD31-4B8C-83A1-F6EECF244321}">
                <p14:modId xmlns:p14="http://schemas.microsoft.com/office/powerpoint/2010/main" val="2878276720"/>
              </p:ext>
            </p:extLst>
          </p:nvPr>
        </p:nvGraphicFramePr>
        <p:xfrm>
          <a:off x="2895600" y="1371600"/>
          <a:ext cx="3402013" cy="31257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Skiing and Total Spending by Origin</a:t>
            </a:r>
          </a:p>
        </p:txBody>
      </p:sp>
      <p:sp>
        <p:nvSpPr>
          <p:cNvPr id="19459" name="Rectangle 3"/>
          <p:cNvSpPr>
            <a:spLocks noGrp="1" noChangeArrowheads="1"/>
          </p:cNvSpPr>
          <p:nvPr>
            <p:ph type="body" sz="half" idx="3"/>
          </p:nvPr>
        </p:nvSpPr>
        <p:spPr>
          <a:xfrm>
            <a:off x="228600" y="4495800"/>
            <a:ext cx="8686800" cy="1676400"/>
          </a:xfrm>
        </p:spPr>
        <p:txBody>
          <a:bodyPr/>
          <a:lstStyle/>
          <a:p>
            <a:pPr eaLnBrk="1" hangingPunct="1">
              <a:lnSpc>
                <a:spcPct val="80000"/>
              </a:lnSpc>
            </a:pPr>
            <a:r>
              <a:rPr lang="en-CA" sz="1600" dirty="0"/>
              <a:t>Ontario residents accounted for the majority of </a:t>
            </a:r>
            <a:r>
              <a:rPr lang="en-CA" sz="1600" dirty="0" smtClean="0"/>
              <a:t>Skiing (76%) </a:t>
            </a:r>
            <a:r>
              <a:rPr lang="en-CA" sz="1600" dirty="0"/>
              <a:t>and total </a:t>
            </a:r>
            <a:r>
              <a:rPr lang="en-CA" sz="1600" dirty="0" smtClean="0"/>
              <a:t>(55%) spending </a:t>
            </a:r>
            <a:endParaRPr lang="en-CA" sz="1600" dirty="0"/>
          </a:p>
          <a:p>
            <a:pPr eaLnBrk="1" hangingPunct="1">
              <a:lnSpc>
                <a:spcPct val="80000"/>
              </a:lnSpc>
              <a:spcBef>
                <a:spcPct val="50000"/>
              </a:spcBef>
            </a:pPr>
            <a:r>
              <a:rPr lang="en-CA" sz="1600" dirty="0"/>
              <a:t>U.S. visitors accounted for </a:t>
            </a:r>
            <a:r>
              <a:rPr lang="en-CA" sz="1600" dirty="0" smtClean="0"/>
              <a:t>4% </a:t>
            </a:r>
            <a:r>
              <a:rPr lang="en-CA" sz="1600" dirty="0"/>
              <a:t>of </a:t>
            </a:r>
            <a:r>
              <a:rPr lang="en-CA" sz="1600" dirty="0" smtClean="0"/>
              <a:t>Skiing spending </a:t>
            </a:r>
            <a:r>
              <a:rPr lang="en-CA" sz="1600" dirty="0"/>
              <a:t>compared to </a:t>
            </a:r>
            <a:r>
              <a:rPr lang="en-CA" sz="1600" dirty="0" smtClean="0"/>
              <a:t>14% </a:t>
            </a:r>
            <a:r>
              <a:rPr lang="en-CA" sz="1600" dirty="0"/>
              <a:t>of total </a:t>
            </a:r>
            <a:r>
              <a:rPr lang="en-CA" sz="1600" dirty="0" smtClean="0"/>
              <a:t>spending </a:t>
            </a:r>
            <a:endParaRPr lang="en-CA" sz="1600" dirty="0"/>
          </a:p>
          <a:p>
            <a:pPr eaLnBrk="1" hangingPunct="1">
              <a:lnSpc>
                <a:spcPct val="80000"/>
              </a:lnSpc>
              <a:spcBef>
                <a:spcPct val="50000"/>
              </a:spcBef>
            </a:pPr>
            <a:r>
              <a:rPr lang="en-CA" sz="1600" dirty="0"/>
              <a:t>Visitors from Other Canada comprised </a:t>
            </a:r>
            <a:r>
              <a:rPr lang="en-CA" sz="1600" dirty="0" smtClean="0"/>
              <a:t>1% </a:t>
            </a:r>
            <a:r>
              <a:rPr lang="en-CA" sz="1600" dirty="0"/>
              <a:t>of </a:t>
            </a:r>
            <a:r>
              <a:rPr lang="en-CA" sz="1600" dirty="0" smtClean="0"/>
              <a:t>Skiing spending </a:t>
            </a:r>
            <a:r>
              <a:rPr lang="en-CA" sz="1600" dirty="0"/>
              <a:t>and </a:t>
            </a:r>
            <a:r>
              <a:rPr lang="en-CA" sz="1600" dirty="0" smtClean="0"/>
              <a:t>9% </a:t>
            </a:r>
            <a:r>
              <a:rPr lang="en-CA" sz="1600" dirty="0"/>
              <a:t>of total </a:t>
            </a:r>
            <a:r>
              <a:rPr lang="en-CA" sz="1600" dirty="0" smtClean="0"/>
              <a:t>spending</a:t>
            </a:r>
            <a:endParaRPr lang="en-CA" sz="1600" dirty="0"/>
          </a:p>
          <a:p>
            <a:pPr eaLnBrk="1" hangingPunct="1">
              <a:lnSpc>
                <a:spcPct val="80000"/>
              </a:lnSpc>
              <a:spcBef>
                <a:spcPct val="50000"/>
              </a:spcBef>
            </a:pPr>
            <a:r>
              <a:rPr lang="en-CA" sz="1600" dirty="0"/>
              <a:t>Overseas visitors accounted for </a:t>
            </a:r>
            <a:r>
              <a:rPr lang="en-CA" sz="1600" dirty="0" smtClean="0"/>
              <a:t>19% </a:t>
            </a:r>
            <a:r>
              <a:rPr lang="en-CA" sz="1600" dirty="0"/>
              <a:t>of </a:t>
            </a:r>
            <a:r>
              <a:rPr lang="en-CA" sz="1600" dirty="0" smtClean="0"/>
              <a:t>Skiing spending </a:t>
            </a:r>
            <a:r>
              <a:rPr lang="en-CA" sz="1600" dirty="0"/>
              <a:t>and </a:t>
            </a:r>
            <a:r>
              <a:rPr lang="en-CA" sz="1600" dirty="0" smtClean="0"/>
              <a:t>22% </a:t>
            </a:r>
            <a:r>
              <a:rPr lang="en-CA" sz="1600" dirty="0"/>
              <a:t>of total </a:t>
            </a:r>
            <a:r>
              <a:rPr lang="en-CA" sz="1600" dirty="0" smtClean="0"/>
              <a:t>spending</a:t>
            </a:r>
            <a:endParaRPr lang="en-CA" sz="900" i="1" dirty="0"/>
          </a:p>
          <a:p>
            <a:pPr eaLnBrk="1" hangingPunct="1">
              <a:lnSpc>
                <a:spcPct val="80000"/>
              </a:lnSpc>
              <a:spcBef>
                <a:spcPct val="50000"/>
              </a:spcBef>
              <a:buFontTx/>
              <a:buNone/>
            </a:pPr>
            <a:endParaRPr lang="en-CA" sz="900" i="1" dirty="0" smtClean="0">
              <a:solidFill>
                <a:srgbClr val="FF0000"/>
              </a:solidFill>
            </a:endParaRPr>
          </a:p>
          <a:p>
            <a:pPr eaLnBrk="1" hangingPunct="1">
              <a:lnSpc>
                <a:spcPct val="80000"/>
              </a:lnSpc>
            </a:pPr>
            <a:endParaRPr lang="en-CA" sz="1000" dirty="0" smtClean="0">
              <a:solidFill>
                <a:srgbClr val="FF0000"/>
              </a:solidFill>
            </a:endParaRPr>
          </a:p>
        </p:txBody>
      </p:sp>
      <p:graphicFrame>
        <p:nvGraphicFramePr>
          <p:cNvPr id="473121" name="Group 33"/>
          <p:cNvGraphicFramePr>
            <a:graphicFrameLocks noGrp="1"/>
          </p:cNvGraphicFramePr>
          <p:nvPr>
            <p:extLst>
              <p:ext uri="{D42A27DB-BD31-4B8C-83A1-F6EECF244321}">
                <p14:modId xmlns:p14="http://schemas.microsoft.com/office/powerpoint/2010/main" val="1262694835"/>
              </p:ext>
            </p:extLst>
          </p:nvPr>
        </p:nvGraphicFramePr>
        <p:xfrm>
          <a:off x="6523038" y="1905000"/>
          <a:ext cx="2441575" cy="1554180"/>
        </p:xfrm>
        <a:graphic>
          <a:graphicData uri="http://schemas.openxmlformats.org/drawingml/2006/table">
            <a:tbl>
              <a:tblPr/>
              <a:tblGrid>
                <a:gridCol w="1484312"/>
                <a:gridCol w="957263"/>
              </a:tblGrid>
              <a:tr h="457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Spending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Ontario</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U.S.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24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Other Canada</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742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Overseas</a:t>
                      </a:r>
                    </a:p>
                  </a:txBody>
                  <a:tcPr marT="45690" marB="4569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89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19487"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711FCDD7-7873-4CB5-869B-2296EF8879A8}" type="slidenum">
              <a:rPr lang="en-CA" smtClean="0">
                <a:solidFill>
                  <a:srgbClr val="660033"/>
                </a:solidFill>
              </a:rPr>
              <a:pPr eaLnBrk="1" hangingPunct="1"/>
              <a:t>5</a:t>
            </a:fld>
            <a:endParaRPr lang="en-CA" smtClean="0">
              <a:solidFill>
                <a:srgbClr val="660033"/>
              </a:solidFill>
            </a:endParaRPr>
          </a:p>
        </p:txBody>
      </p:sp>
      <p:graphicFrame>
        <p:nvGraphicFramePr>
          <p:cNvPr id="3" name="Object 6"/>
          <p:cNvGraphicFramePr>
            <a:graphicFrameLocks noGrp="1" noChangeAspect="1"/>
          </p:cNvGraphicFramePr>
          <p:nvPr>
            <p:extLst>
              <p:ext uri="{D42A27DB-BD31-4B8C-83A1-F6EECF244321}">
                <p14:modId xmlns:p14="http://schemas.microsoft.com/office/powerpoint/2010/main" val="2624659880"/>
              </p:ext>
            </p:extLst>
          </p:nvPr>
        </p:nvGraphicFramePr>
        <p:xfrm>
          <a:off x="457200" y="1143000"/>
          <a:ext cx="3530600" cy="3224213"/>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9" name="Object 6" descr="Visitor Spending by Origin" title="Visitor Spending by Origin"/>
          <p:cNvGraphicFramePr>
            <a:graphicFrameLocks noGrp="1" noChangeAspect="1"/>
          </p:cNvGraphicFramePr>
          <p:nvPr>
            <p:ph sz="half" idx="2"/>
            <p:extLst>
              <p:ext uri="{D42A27DB-BD31-4B8C-83A1-F6EECF244321}">
                <p14:modId xmlns:p14="http://schemas.microsoft.com/office/powerpoint/2010/main" val="2806338247"/>
              </p:ext>
            </p:extLst>
          </p:nvPr>
        </p:nvGraphicFramePr>
        <p:xfrm>
          <a:off x="3352800" y="1295400"/>
          <a:ext cx="3416300" cy="31194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22722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0" y="10668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Ontario Skiing Visitors by Region of Residence</a:t>
            </a:r>
          </a:p>
        </p:txBody>
      </p:sp>
      <p:sp>
        <p:nvSpPr>
          <p:cNvPr id="34819" name="Rectangle 3"/>
          <p:cNvSpPr>
            <a:spLocks noGrp="1" noChangeArrowheads="1"/>
          </p:cNvSpPr>
          <p:nvPr>
            <p:ph type="body" sz="half" idx="2"/>
          </p:nvPr>
        </p:nvSpPr>
        <p:spPr bwMode="auto">
          <a:xfrm>
            <a:off x="277813" y="4962525"/>
            <a:ext cx="7037387" cy="1219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eaLnBrk="1" hangingPunct="1">
              <a:lnSpc>
                <a:spcPct val="80000"/>
              </a:lnSpc>
              <a:defRPr/>
            </a:pPr>
            <a:r>
              <a:rPr lang="en-CA" sz="1600" kern="1200" dirty="0" smtClean="0">
                <a:solidFill>
                  <a:srgbClr val="000000"/>
                </a:solidFill>
                <a:latin typeface="Arial" charset="0"/>
              </a:rPr>
              <a:t>30% Skiing </a:t>
            </a:r>
            <a:r>
              <a:rPr lang="en-CA" sz="1600" kern="1200" dirty="0">
                <a:solidFill>
                  <a:srgbClr val="000000"/>
                </a:solidFill>
                <a:latin typeface="Arial" charset="0"/>
              </a:rPr>
              <a:t>visitors from Ontario are from Region </a:t>
            </a:r>
            <a:r>
              <a:rPr lang="en-CA" sz="1600" kern="1200" dirty="0" smtClean="0">
                <a:solidFill>
                  <a:srgbClr val="000000"/>
                </a:solidFill>
                <a:latin typeface="Arial" charset="0"/>
              </a:rPr>
              <a:t>5 compared to 22% of total visits, 16% </a:t>
            </a:r>
            <a:r>
              <a:rPr lang="en-CA" sz="1600" kern="1200" dirty="0">
                <a:solidFill>
                  <a:srgbClr val="000000"/>
                </a:solidFill>
                <a:latin typeface="Arial" charset="0"/>
              </a:rPr>
              <a:t>from Region </a:t>
            </a:r>
            <a:r>
              <a:rPr lang="en-CA" sz="1600" kern="1200" dirty="0" smtClean="0">
                <a:solidFill>
                  <a:srgbClr val="000000"/>
                </a:solidFill>
                <a:latin typeface="Arial" charset="0"/>
              </a:rPr>
              <a:t>6 (14% total visits), </a:t>
            </a:r>
            <a:r>
              <a:rPr lang="en-CA" sz="1600" kern="1200" dirty="0">
                <a:solidFill>
                  <a:srgbClr val="000000"/>
                </a:solidFill>
                <a:latin typeface="Arial" charset="0"/>
              </a:rPr>
              <a:t>and </a:t>
            </a:r>
            <a:r>
              <a:rPr lang="en-CA" sz="1600" kern="1200" dirty="0" smtClean="0">
                <a:solidFill>
                  <a:srgbClr val="000000"/>
                </a:solidFill>
                <a:latin typeface="Arial" charset="0"/>
              </a:rPr>
              <a:t>14% </a:t>
            </a:r>
            <a:r>
              <a:rPr lang="en-CA" sz="1600" kern="1200" dirty="0">
                <a:solidFill>
                  <a:srgbClr val="000000"/>
                </a:solidFill>
                <a:latin typeface="Arial" charset="0"/>
              </a:rPr>
              <a:t>from Region </a:t>
            </a:r>
            <a:r>
              <a:rPr lang="en-CA" sz="1600" kern="1200" dirty="0" smtClean="0">
                <a:solidFill>
                  <a:srgbClr val="000000"/>
                </a:solidFill>
                <a:latin typeface="Arial" charset="0"/>
              </a:rPr>
              <a:t>3 (11% total visits)</a:t>
            </a:r>
            <a:endParaRPr lang="en-CA" sz="1600" kern="1200" dirty="0">
              <a:solidFill>
                <a:srgbClr val="000000"/>
              </a:solidFill>
              <a:latin typeface="Arial" charset="0"/>
            </a:endParaRPr>
          </a:p>
          <a:p>
            <a:pPr marL="0" lvl="0" indent="0" eaLnBrk="1" hangingPunct="1">
              <a:lnSpc>
                <a:spcPct val="80000"/>
              </a:lnSpc>
              <a:buNone/>
              <a:defRPr/>
            </a:pPr>
            <a:endParaRPr lang="en-CA" sz="800" kern="1200" dirty="0" smtClean="0">
              <a:solidFill>
                <a:srgbClr val="000000"/>
              </a:solidFill>
              <a:latin typeface="Arial" charset="0"/>
            </a:endParaRPr>
          </a:p>
          <a:p>
            <a:pPr marL="0" lvl="0" indent="0" eaLnBrk="1" hangingPunct="1">
              <a:lnSpc>
                <a:spcPct val="80000"/>
              </a:lnSpc>
              <a:buNone/>
              <a:defRPr/>
            </a:pPr>
            <a:r>
              <a:rPr lang="en-CA" sz="1600" kern="1200" dirty="0" smtClean="0">
                <a:solidFill>
                  <a:srgbClr val="000000"/>
                </a:solidFill>
                <a:latin typeface="Arial" charset="0"/>
              </a:rPr>
              <a:t>Note</a:t>
            </a:r>
            <a:r>
              <a:rPr lang="en-CA" sz="1600" kern="1200" dirty="0">
                <a:solidFill>
                  <a:srgbClr val="000000"/>
                </a:solidFill>
                <a:latin typeface="Arial" charset="0"/>
              </a:rPr>
              <a:t>: Ontario origin </a:t>
            </a:r>
            <a:r>
              <a:rPr lang="en-CA" sz="1600" kern="1200" dirty="0" smtClean="0">
                <a:solidFill>
                  <a:srgbClr val="000000"/>
                </a:solidFill>
                <a:latin typeface="Arial" charset="0"/>
              </a:rPr>
              <a:t>Skiing </a:t>
            </a:r>
            <a:r>
              <a:rPr lang="en-CA" sz="1600" kern="1200" dirty="0">
                <a:solidFill>
                  <a:srgbClr val="000000"/>
                </a:solidFill>
                <a:latin typeface="Arial" charset="0"/>
              </a:rPr>
              <a:t>visitors represented </a:t>
            </a:r>
            <a:r>
              <a:rPr lang="en-CA" sz="1600" kern="1200" dirty="0" smtClean="0">
                <a:solidFill>
                  <a:srgbClr val="000000"/>
                </a:solidFill>
                <a:latin typeface="Arial" charset="0"/>
              </a:rPr>
              <a:t>96% (934,000) </a:t>
            </a:r>
            <a:r>
              <a:rPr lang="en-CA" sz="1600" kern="1200" dirty="0">
                <a:solidFill>
                  <a:srgbClr val="000000"/>
                </a:solidFill>
                <a:latin typeface="Arial" charset="0"/>
              </a:rPr>
              <a:t>of </a:t>
            </a:r>
            <a:r>
              <a:rPr lang="en-CA" sz="1600" kern="1200" dirty="0" smtClean="0">
                <a:solidFill>
                  <a:srgbClr val="000000"/>
                </a:solidFill>
                <a:latin typeface="Arial" charset="0"/>
              </a:rPr>
              <a:t>visits </a:t>
            </a:r>
            <a:r>
              <a:rPr lang="en-CA" sz="1600" kern="1200" dirty="0">
                <a:solidFill>
                  <a:srgbClr val="000000"/>
                </a:solidFill>
                <a:latin typeface="Arial" charset="0"/>
              </a:rPr>
              <a:t>and </a:t>
            </a:r>
            <a:r>
              <a:rPr lang="en-CA" sz="1600" kern="1200" dirty="0" smtClean="0">
                <a:solidFill>
                  <a:srgbClr val="000000"/>
                </a:solidFill>
                <a:latin typeface="Arial" charset="0"/>
              </a:rPr>
              <a:t>76% </a:t>
            </a:r>
            <a:r>
              <a:rPr lang="en-CA" sz="1600" kern="1200" dirty="0">
                <a:solidFill>
                  <a:srgbClr val="000000"/>
                </a:solidFill>
                <a:latin typeface="Arial" charset="0"/>
              </a:rPr>
              <a:t>($</a:t>
            </a:r>
            <a:r>
              <a:rPr lang="en-CA" sz="1600" kern="1200" dirty="0" smtClean="0">
                <a:solidFill>
                  <a:srgbClr val="000000"/>
                </a:solidFill>
                <a:latin typeface="Arial" charset="0"/>
              </a:rPr>
              <a:t>219 </a:t>
            </a:r>
            <a:r>
              <a:rPr lang="en-CA" sz="1600" kern="1200" dirty="0">
                <a:solidFill>
                  <a:srgbClr val="000000"/>
                </a:solidFill>
                <a:latin typeface="Arial" charset="0"/>
              </a:rPr>
              <a:t>M) of visitor spending</a:t>
            </a:r>
            <a:endParaRPr lang="en-CA" sz="1600" i="1" kern="1200" dirty="0">
              <a:solidFill>
                <a:srgbClr val="000000"/>
              </a:solidFill>
              <a:latin typeface="Arial" charset="0"/>
            </a:endParaRPr>
          </a:p>
          <a:p>
            <a:pPr>
              <a:spcBef>
                <a:spcPct val="50000"/>
              </a:spcBef>
              <a:buFontTx/>
              <a:buNone/>
              <a:defRPr/>
            </a:pPr>
            <a:endParaRPr lang="en-CA" sz="1000" i="1" dirty="0" smtClean="0"/>
          </a:p>
        </p:txBody>
      </p:sp>
      <p:graphicFrame>
        <p:nvGraphicFramePr>
          <p:cNvPr id="2" name="Object 4"/>
          <p:cNvGraphicFramePr>
            <a:graphicFrameLocks noGrp="1" noChangeAspect="1"/>
          </p:cNvGraphicFramePr>
          <p:nvPr>
            <p:ph sz="half" idx="1"/>
            <p:extLst>
              <p:ext uri="{D42A27DB-BD31-4B8C-83A1-F6EECF244321}">
                <p14:modId xmlns:p14="http://schemas.microsoft.com/office/powerpoint/2010/main" val="2481094245"/>
              </p:ext>
            </p:extLst>
          </p:nvPr>
        </p:nvGraphicFramePr>
        <p:xfrm>
          <a:off x="-609600" y="1676400"/>
          <a:ext cx="7831138" cy="3136900"/>
        </p:xfrm>
        <a:graphic>
          <a:graphicData uri="http://schemas.openxmlformats.org/drawingml/2006/chart">
            <c:chart xmlns:c="http://schemas.openxmlformats.org/drawingml/2006/chart" xmlns:r="http://schemas.openxmlformats.org/officeDocument/2006/relationships" r:id="rId2"/>
          </a:graphicData>
        </a:graphic>
      </p:graphicFrame>
      <p:sp>
        <p:nvSpPr>
          <p:cNvPr id="34822" name="Slide Number Placeholder 1"/>
          <p:cNvSpPr txBox="1">
            <a:spLocks/>
          </p:cNvSpPr>
          <p:nvPr/>
        </p:nvSpPr>
        <p:spPr bwMode="auto">
          <a:xfrm>
            <a:off x="25908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r" eaLnBrk="1" hangingPunct="1"/>
            <a:fld id="{923FFB53-CD79-4A02-A963-987A6413FE49}" type="slidenum">
              <a:rPr lang="en-CA" sz="1000">
                <a:solidFill>
                  <a:srgbClr val="660033"/>
                </a:solidFill>
              </a:rPr>
              <a:pPr algn="r" eaLnBrk="1" hangingPunct="1"/>
              <a:t>6</a:t>
            </a:fld>
            <a:endParaRPr lang="en-CA" sz="1000">
              <a:solidFill>
                <a:srgbClr val="660033"/>
              </a:solidFill>
            </a:endParaRPr>
          </a:p>
        </p:txBody>
      </p:sp>
      <p:sp>
        <p:nvSpPr>
          <p:cNvPr id="8"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solidFill>
                  <a:srgbClr val="000000"/>
                </a:solidFill>
              </a:rPr>
              <a:t>Source: Statistics </a:t>
            </a:r>
            <a:r>
              <a:rPr lang="en-CA" sz="1000" i="1" dirty="0" smtClean="0">
                <a:solidFill>
                  <a:srgbClr val="000000"/>
                </a:solidFill>
              </a:rPr>
              <a:t>Canada’s </a:t>
            </a:r>
            <a:r>
              <a:rPr lang="en-CA" sz="1000" i="1" dirty="0">
                <a:solidFill>
                  <a:srgbClr val="000000"/>
                </a:solidFill>
              </a:rPr>
              <a:t>Travel Survey of the Residents of Canada </a:t>
            </a:r>
            <a:r>
              <a:rPr lang="en-CA" sz="1000" i="1" dirty="0" smtClean="0">
                <a:solidFill>
                  <a:srgbClr val="000000"/>
                </a:solidFill>
              </a:rPr>
              <a:t>and </a:t>
            </a:r>
            <a:r>
              <a:rPr lang="en-CA" sz="1000" i="1" dirty="0">
                <a:solidFill>
                  <a:srgbClr val="000000"/>
                </a:solidFill>
              </a:rPr>
              <a:t>International Travel Survey </a:t>
            </a:r>
            <a:r>
              <a:rPr lang="en-CA" sz="1000" i="1" dirty="0" smtClean="0">
                <a:solidFill>
                  <a:srgbClr val="000000"/>
                </a:solidFill>
              </a:rPr>
              <a:t>2015; </a:t>
            </a:r>
            <a:r>
              <a:rPr lang="en-CA" sz="1000" i="1" dirty="0">
                <a:solidFill>
                  <a:srgbClr val="000000"/>
                </a:solidFill>
              </a:rPr>
              <a:t>Ontario Ministry of </a:t>
            </a:r>
            <a:r>
              <a:rPr lang="en-CA" sz="1000" i="1" dirty="0" smtClean="0">
                <a:solidFill>
                  <a:srgbClr val="000000"/>
                </a:solidFill>
              </a:rPr>
              <a:t>Tourism, </a:t>
            </a:r>
            <a:r>
              <a:rPr lang="en-CA" sz="1000" i="1" dirty="0">
                <a:solidFill>
                  <a:srgbClr val="000000"/>
                </a:solidFill>
              </a:rPr>
              <a:t>Culture and Sport </a:t>
            </a:r>
          </a:p>
        </p:txBody>
      </p:sp>
      <p:graphicFrame>
        <p:nvGraphicFramePr>
          <p:cNvPr id="7" name="Group 33"/>
          <p:cNvGraphicFramePr>
            <a:graphicFrameLocks noGrp="1"/>
          </p:cNvGraphicFramePr>
          <p:nvPr>
            <p:extLst>
              <p:ext uri="{D42A27DB-BD31-4B8C-83A1-F6EECF244321}">
                <p14:modId xmlns:p14="http://schemas.microsoft.com/office/powerpoint/2010/main" val="416637211"/>
              </p:ext>
            </p:extLst>
          </p:nvPr>
        </p:nvGraphicFramePr>
        <p:xfrm>
          <a:off x="7391400" y="1524000"/>
          <a:ext cx="1524000" cy="3717720"/>
        </p:xfrm>
        <a:graphic>
          <a:graphicData uri="http://schemas.openxmlformats.org/drawingml/2006/table">
            <a:tbl>
              <a:tblPr/>
              <a:tblGrid>
                <a:gridCol w="685800"/>
                <a:gridCol w="838200"/>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Skiing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Visits from Ontario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100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139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115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124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225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21</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0</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57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1145622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914400"/>
            <a:ext cx="8229600" cy="609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sz="2800" b="1" dirty="0" smtClean="0"/>
              <a:t>Destination – Skiing Visits by Region </a:t>
            </a:r>
          </a:p>
        </p:txBody>
      </p:sp>
      <p:sp>
        <p:nvSpPr>
          <p:cNvPr id="7" name="Slide Number Placeholder 1"/>
          <p:cNvSpPr txBox="1">
            <a:spLocks/>
          </p:cNvSpPr>
          <p:nvPr/>
        </p:nvSpPr>
        <p:spPr bwMode="auto">
          <a:xfrm>
            <a:off x="3429000" y="6400800"/>
            <a:ext cx="21336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EFE6F2DB-FAA7-4FBF-B9E2-4E2D0C3E7880}" type="slidenum">
              <a:rPr lang="en-CA" sz="1000">
                <a:solidFill>
                  <a:srgbClr val="660033"/>
                </a:solidFill>
              </a:rPr>
              <a:pPr eaLnBrk="1" hangingPunct="1"/>
              <a:t>7</a:t>
            </a:fld>
            <a:endParaRPr lang="en-CA" sz="1000">
              <a:solidFill>
                <a:srgbClr val="660033"/>
              </a:solidFill>
            </a:endParaRPr>
          </a:p>
        </p:txBody>
      </p:sp>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 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4" name="Rectangle 3"/>
          <p:cNvSpPr/>
          <p:nvPr/>
        </p:nvSpPr>
        <p:spPr>
          <a:xfrm>
            <a:off x="228599" y="5449668"/>
            <a:ext cx="8507413" cy="584775"/>
          </a:xfrm>
          <a:prstGeom prst="rect">
            <a:avLst/>
          </a:prstGeom>
        </p:spPr>
        <p:txBody>
          <a:bodyPr wrap="square">
            <a:spAutoFit/>
          </a:bodyPr>
          <a:lstStyle/>
          <a:p>
            <a:pPr marL="285750" indent="-285750" algn="l">
              <a:buFont typeface="Arial" panose="020B0604020202020204" pitchFamily="34" charset="0"/>
              <a:buChar char="•"/>
            </a:pPr>
            <a:r>
              <a:rPr lang="en-CA" sz="1600" dirty="0" smtClean="0"/>
              <a:t>43% of Skiing visits took place in Region 7 compared to 9% of total visits, and 16% in Region 6 (8% total)</a:t>
            </a:r>
            <a:endParaRPr lang="en-CA" sz="1600" dirty="0"/>
          </a:p>
        </p:txBody>
      </p:sp>
      <p:graphicFrame>
        <p:nvGraphicFramePr>
          <p:cNvPr id="2" name="Chart 1"/>
          <p:cNvGraphicFramePr/>
          <p:nvPr>
            <p:extLst>
              <p:ext uri="{D42A27DB-BD31-4B8C-83A1-F6EECF244321}">
                <p14:modId xmlns:p14="http://schemas.microsoft.com/office/powerpoint/2010/main" val="1253263465"/>
              </p:ext>
            </p:extLst>
          </p:nvPr>
        </p:nvGraphicFramePr>
        <p:xfrm>
          <a:off x="609600" y="1385668"/>
          <a:ext cx="60960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oup 33"/>
          <p:cNvGraphicFramePr>
            <a:graphicFrameLocks noGrp="1"/>
          </p:cNvGraphicFramePr>
          <p:nvPr>
            <p:extLst>
              <p:ext uri="{D42A27DB-BD31-4B8C-83A1-F6EECF244321}">
                <p14:modId xmlns:p14="http://schemas.microsoft.com/office/powerpoint/2010/main" val="3724665644"/>
              </p:ext>
            </p:extLst>
          </p:nvPr>
        </p:nvGraphicFramePr>
        <p:xfrm>
          <a:off x="7212012" y="1524000"/>
          <a:ext cx="1627188" cy="3717720"/>
        </p:xfrm>
        <a:graphic>
          <a:graphicData uri="http://schemas.openxmlformats.org/drawingml/2006/table">
            <a:tbl>
              <a:tblPr/>
              <a:tblGrid>
                <a:gridCol w="685800"/>
                <a:gridCol w="941388"/>
              </a:tblGrid>
              <a:tr h="3801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Skiing vs. Total</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000" b="1" i="0" u="none" strike="noStrike" cap="none" normalizeH="0" baseline="0" dirty="0" smtClean="0">
                          <a:ln>
                            <a:noFill/>
                          </a:ln>
                          <a:solidFill>
                            <a:schemeClr val="tx1"/>
                          </a:solidFill>
                          <a:effectLst/>
                          <a:latin typeface="Arial" charset="0"/>
                        </a:rPr>
                        <a:t>Destination Index</a:t>
                      </a:r>
                    </a:p>
                  </a:txBody>
                  <a:tcPr marT="45690" marB="4569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2126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32</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4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2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23</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0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4</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17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0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5</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29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6</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204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9772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7</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487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825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8</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96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736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9</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47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283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10</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11</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316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2132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12</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a:solidFill>
                            <a:srgbClr val="000000"/>
                          </a:solidFill>
                          <a:effectLst/>
                          <a:latin typeface="Arial"/>
                        </a:rPr>
                        <a:t>58</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16839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err="1" smtClean="0">
                          <a:ln>
                            <a:noFill/>
                          </a:ln>
                          <a:solidFill>
                            <a:schemeClr val="tx1"/>
                          </a:solidFill>
                          <a:effectLst/>
                          <a:latin typeface="Arial" charset="0"/>
                        </a:rPr>
                        <a:t>Reg</a:t>
                      </a:r>
                      <a:r>
                        <a:rPr kumimoji="0" lang="en-CA" sz="1000" b="0" i="0" u="none" strike="noStrike" cap="none" normalizeH="0" baseline="0" dirty="0" smtClean="0">
                          <a:ln>
                            <a:noFill/>
                          </a:ln>
                          <a:solidFill>
                            <a:schemeClr val="tx1"/>
                          </a:solidFill>
                          <a:effectLst/>
                          <a:latin typeface="Arial" charset="0"/>
                        </a:rPr>
                        <a:t> 13</a:t>
                      </a:r>
                    </a:p>
                  </a:txBody>
                  <a:tcPr marT="45690" marB="4569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000" b="0" i="0" u="none" strike="noStrike" dirty="0">
                          <a:solidFill>
                            <a:srgbClr val="000000"/>
                          </a:solidFill>
                          <a:effectLst/>
                          <a:latin typeface="Arial"/>
                        </a:rPr>
                        <a:t>44</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Tree>
    <p:extLst>
      <p:ext uri="{BB962C8B-B14F-4D97-AF65-F5344CB8AC3E}">
        <p14:creationId xmlns:p14="http://schemas.microsoft.com/office/powerpoint/2010/main" val="2434797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Skiing Visits by Length of Stay</a:t>
            </a:r>
          </a:p>
        </p:txBody>
      </p:sp>
      <p:graphicFrame>
        <p:nvGraphicFramePr>
          <p:cNvPr id="474119" name="Group 7"/>
          <p:cNvGraphicFramePr>
            <a:graphicFrameLocks noGrp="1"/>
          </p:cNvGraphicFramePr>
          <p:nvPr>
            <p:ph sz="half" idx="1"/>
            <p:extLst>
              <p:ext uri="{D42A27DB-BD31-4B8C-83A1-F6EECF244321}">
                <p14:modId xmlns:p14="http://schemas.microsoft.com/office/powerpoint/2010/main" val="3232845875"/>
              </p:ext>
            </p:extLst>
          </p:nvPr>
        </p:nvGraphicFramePr>
        <p:xfrm>
          <a:off x="6569075" y="2063750"/>
          <a:ext cx="2209800" cy="1676400"/>
        </p:xfrm>
        <a:graphic>
          <a:graphicData uri="http://schemas.openxmlformats.org/drawingml/2006/table">
            <a:tbl>
              <a:tblPr/>
              <a:tblGrid>
                <a:gridCol w="1139825"/>
                <a:gridCol w="1069975"/>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Length of Stay Index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97</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a:solidFill>
                            <a:srgbClr val="000000"/>
                          </a:solidFill>
                          <a:effectLst/>
                          <a:latin typeface="Arial"/>
                        </a:rPr>
                        <a:t>105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778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smtClean="0">
                          <a:ln>
                            <a:noFill/>
                          </a:ln>
                          <a:solidFill>
                            <a:schemeClr val="tx1"/>
                          </a:solidFill>
                          <a:effectLst/>
                          <a:latin typeface="Arial" charset="0"/>
                        </a:rPr>
                        <a:t>Avg # nights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fontAlgn="ctr"/>
                      <a:r>
                        <a:rPr lang="en-US" sz="1200" b="0" i="0" u="none" strike="noStrike" dirty="0">
                          <a:solidFill>
                            <a:srgbClr val="000000"/>
                          </a:solidFill>
                          <a:effectLst/>
                          <a:latin typeface="Arial"/>
                        </a:rPr>
                        <a:t>119</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0500" name="Rectangle 3"/>
          <p:cNvSpPr>
            <a:spLocks noGrp="1" noChangeArrowheads="1"/>
          </p:cNvSpPr>
          <p:nvPr>
            <p:ph type="body" sz="half" idx="3"/>
          </p:nvPr>
        </p:nvSpPr>
        <p:spPr>
          <a:xfrm>
            <a:off x="228600" y="4659313"/>
            <a:ext cx="8686800" cy="1524000"/>
          </a:xfrm>
        </p:spPr>
        <p:txBody>
          <a:bodyPr/>
          <a:lstStyle/>
          <a:p>
            <a:pPr eaLnBrk="1" hangingPunct="1">
              <a:lnSpc>
                <a:spcPct val="80000"/>
              </a:lnSpc>
            </a:pPr>
            <a:r>
              <a:rPr lang="en-CA" sz="1600" dirty="0" smtClean="0"/>
              <a:t>The majority (62%) of Skiing visits were same-day visits.  For comparison, 64% of total visits in Ontario were same-day visits</a:t>
            </a:r>
          </a:p>
          <a:p>
            <a:pPr eaLnBrk="1" hangingPunct="1">
              <a:lnSpc>
                <a:spcPct val="80000"/>
              </a:lnSpc>
              <a:spcBef>
                <a:spcPct val="50000"/>
              </a:spcBef>
            </a:pPr>
            <a:r>
              <a:rPr lang="en-CA" sz="1600" dirty="0" smtClean="0"/>
              <a:t>The average number of nights spent on Skiing overnight visits was 3.7, above Ontario’s average of 3.2 nights</a:t>
            </a:r>
          </a:p>
          <a:p>
            <a:pPr eaLnBrk="1" hangingPunct="1">
              <a:lnSpc>
                <a:spcPct val="80000"/>
              </a:lnSpc>
              <a:spcBef>
                <a:spcPct val="50000"/>
              </a:spcBef>
              <a:buFontTx/>
              <a:buNone/>
            </a:pPr>
            <a:endParaRPr lang="en-CA" sz="1600" i="1" dirty="0" smtClean="0"/>
          </a:p>
        </p:txBody>
      </p:sp>
      <p:sp>
        <p:nvSpPr>
          <p:cNvPr id="2050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AB44FB9-D132-4792-8096-6840FA0B9EBF}" type="slidenum">
              <a:rPr lang="en-CA" smtClean="0">
                <a:solidFill>
                  <a:srgbClr val="660033"/>
                </a:solidFill>
              </a:rPr>
              <a:pPr eaLnBrk="1" hangingPunct="1"/>
              <a:t>8</a:t>
            </a:fld>
            <a:endParaRPr lang="en-CA" smtClean="0">
              <a:solidFill>
                <a:srgbClr val="660033"/>
              </a:solidFill>
            </a:endParaRPr>
          </a:p>
        </p:txBody>
      </p:sp>
      <p:graphicFrame>
        <p:nvGraphicFramePr>
          <p:cNvPr id="2" name="Object 3"/>
          <p:cNvGraphicFramePr>
            <a:graphicFrameLocks noGrp="1" noChangeAspect="1"/>
          </p:cNvGraphicFramePr>
          <p:nvPr>
            <p:extLst>
              <p:ext uri="{D42A27DB-BD31-4B8C-83A1-F6EECF244321}">
                <p14:modId xmlns:p14="http://schemas.microsoft.com/office/powerpoint/2010/main" val="3584057028"/>
              </p:ext>
            </p:extLst>
          </p:nvPr>
        </p:nvGraphicFramePr>
        <p:xfrm>
          <a:off x="762000" y="1371600"/>
          <a:ext cx="6985000"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85813"/>
            <a:ext cx="8229600" cy="685800"/>
          </a:xfrm>
          <a:noFill/>
        </p:spPr>
        <p:txBody>
          <a:bodyPr/>
          <a:lstStyle/>
          <a:p>
            <a:pPr eaLnBrk="1" hangingPunct="1"/>
            <a:r>
              <a:rPr lang="en-CA" sz="2800" b="1" dirty="0" smtClean="0"/>
              <a:t>Skiing $/Trip by Length of Stay</a:t>
            </a:r>
          </a:p>
        </p:txBody>
      </p:sp>
      <p:sp>
        <p:nvSpPr>
          <p:cNvPr id="21507" name="Rectangle 3"/>
          <p:cNvSpPr>
            <a:spLocks noGrp="1" noChangeArrowheads="1"/>
          </p:cNvSpPr>
          <p:nvPr>
            <p:ph type="body" sz="half" idx="3"/>
          </p:nvPr>
        </p:nvSpPr>
        <p:spPr>
          <a:xfrm>
            <a:off x="138113" y="4887913"/>
            <a:ext cx="8686800" cy="1447800"/>
          </a:xfrm>
        </p:spPr>
        <p:txBody>
          <a:bodyPr/>
          <a:lstStyle/>
          <a:p>
            <a:pPr eaLnBrk="1" hangingPunct="1">
              <a:lnSpc>
                <a:spcPct val="80000"/>
              </a:lnSpc>
            </a:pPr>
            <a:r>
              <a:rPr lang="en-CA" sz="1600" dirty="0" smtClean="0"/>
              <a:t>Skiing visitors spent an average of $295/trip ($179/trip for total trips)</a:t>
            </a:r>
          </a:p>
          <a:p>
            <a:pPr eaLnBrk="1" hangingPunct="1">
              <a:lnSpc>
                <a:spcPct val="80000"/>
              </a:lnSpc>
              <a:spcBef>
                <a:spcPct val="50000"/>
              </a:spcBef>
            </a:pPr>
            <a:r>
              <a:rPr lang="en-CA" sz="1600" dirty="0" smtClean="0"/>
              <a:t>On average, overnight visitors spent over twice as much per trip as same-day visitors</a:t>
            </a:r>
          </a:p>
        </p:txBody>
      </p:sp>
      <p:graphicFrame>
        <p:nvGraphicFramePr>
          <p:cNvPr id="475164" name="Group 28"/>
          <p:cNvGraphicFramePr>
            <a:graphicFrameLocks noGrp="1"/>
          </p:cNvGraphicFramePr>
          <p:nvPr>
            <p:ph sz="quarter" idx="2"/>
            <p:extLst>
              <p:ext uri="{D42A27DB-BD31-4B8C-83A1-F6EECF244321}">
                <p14:modId xmlns:p14="http://schemas.microsoft.com/office/powerpoint/2010/main" val="684005292"/>
              </p:ext>
            </p:extLst>
          </p:nvPr>
        </p:nvGraphicFramePr>
        <p:xfrm>
          <a:off x="5740400" y="1600200"/>
          <a:ext cx="2946400" cy="1408114"/>
        </p:xfrm>
        <a:graphic>
          <a:graphicData uri="http://schemas.openxmlformats.org/drawingml/2006/table">
            <a:tbl>
              <a:tblPr/>
              <a:tblGrid>
                <a:gridCol w="1422400"/>
                <a:gridCol w="1524000"/>
              </a:tblGrid>
              <a:tr h="458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dirty="0" smtClean="0">
                          <a:ln>
                            <a:noFill/>
                          </a:ln>
                          <a:solidFill>
                            <a:schemeClr val="tx1"/>
                          </a:solidFill>
                          <a:effectLst/>
                          <a:latin typeface="Arial" charset="0"/>
                        </a:rPr>
                        <a:t>Skiing vs. 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CA" sz="1200" b="1" i="0" u="none" strike="noStrike" cap="none" normalizeH="0" baseline="0" smtClean="0">
                          <a:ln>
                            <a:noFill/>
                          </a:ln>
                          <a:solidFill>
                            <a:schemeClr val="tx1"/>
                          </a:solidFill>
                          <a:effectLst/>
                          <a:latin typeface="Arial" charset="0"/>
                        </a:rPr>
                        <a:t>$/Trip Index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alpha val="50000"/>
                      </a:srgbClr>
                    </a:solidFill>
                  </a:tcPr>
                </a:tc>
              </a:tr>
              <a:tr h="303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165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3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Same-day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a:solidFill>
                            <a:srgbClr val="000000"/>
                          </a:solidFill>
                          <a:effectLst/>
                          <a:latin typeface="Arial"/>
                        </a:rPr>
                        <a:t>226</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r h="322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200" b="0" i="0" u="none" strike="noStrike" cap="none" normalizeH="0" baseline="0" dirty="0" smtClean="0">
                          <a:ln>
                            <a:noFill/>
                          </a:ln>
                          <a:solidFill>
                            <a:schemeClr val="tx1"/>
                          </a:solidFill>
                          <a:effectLst/>
                          <a:latin typeface="Arial" charset="0"/>
                        </a:rPr>
                        <a:t>Overnight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c>
                  <a:txBody>
                    <a:bodyPr/>
                    <a:lstStyle/>
                    <a:p>
                      <a:pPr algn="ctr" rtl="0" fontAlgn="ctr"/>
                      <a:r>
                        <a:rPr lang="en-US" sz="1200" b="0" i="0" u="none" strike="noStrike" dirty="0">
                          <a:solidFill>
                            <a:srgbClr val="000000"/>
                          </a:solidFill>
                          <a:effectLst/>
                          <a:latin typeface="Arial"/>
                        </a:rPr>
                        <a:t>135</a:t>
                      </a: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alpha val="50000"/>
                      </a:srgbClr>
                    </a:solidFill>
                  </a:tcPr>
                </a:tc>
              </a:tr>
            </a:tbl>
          </a:graphicData>
        </a:graphic>
      </p:graphicFrame>
      <p:sp>
        <p:nvSpPr>
          <p:cNvPr id="21532" name="Slide Number Placeholder 1"/>
          <p:cNvSpPr>
            <a:spLocks noGrp="1"/>
          </p:cNvSpPr>
          <p:nvPr>
            <p:ph type="sldNum"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eaLnBrk="1" hangingPunct="1"/>
            <a:fld id="{2D3C2AF9-A413-45A3-A10F-27A29F855ECF}" type="slidenum">
              <a:rPr lang="en-CA" smtClean="0">
                <a:solidFill>
                  <a:srgbClr val="660033"/>
                </a:solidFill>
              </a:rPr>
              <a:pPr eaLnBrk="1" hangingPunct="1"/>
              <a:t>9</a:t>
            </a:fld>
            <a:endParaRPr lang="en-CA" smtClean="0">
              <a:solidFill>
                <a:srgbClr val="660033"/>
              </a:solidFill>
            </a:endParaRPr>
          </a:p>
        </p:txBody>
      </p:sp>
      <p:graphicFrame>
        <p:nvGraphicFramePr>
          <p:cNvPr id="2" name="Object 2"/>
          <p:cNvGraphicFramePr>
            <a:graphicFrameLocks noGrp="1" noChangeAspect="1"/>
          </p:cNvGraphicFramePr>
          <p:nvPr>
            <p:extLst>
              <p:ext uri="{D42A27DB-BD31-4B8C-83A1-F6EECF244321}">
                <p14:modId xmlns:p14="http://schemas.microsoft.com/office/powerpoint/2010/main" val="402572669"/>
              </p:ext>
            </p:extLst>
          </p:nvPr>
        </p:nvGraphicFramePr>
        <p:xfrm>
          <a:off x="29817" y="1447800"/>
          <a:ext cx="6883400" cy="3405188"/>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8"/>
          <p:cNvSpPr txBox="1">
            <a:spLocks noChangeArrowheads="1"/>
          </p:cNvSpPr>
          <p:nvPr/>
        </p:nvSpPr>
        <p:spPr bwMode="auto">
          <a:xfrm>
            <a:off x="0" y="6096000"/>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a:t>Source: Statistics </a:t>
            </a:r>
            <a:r>
              <a:rPr lang="en-CA" sz="1000" i="1" dirty="0" smtClean="0"/>
              <a:t>Canada’s </a:t>
            </a:r>
            <a:r>
              <a:rPr lang="en-CA" sz="1000" i="1" dirty="0"/>
              <a:t>Travel Survey of the Residents of Canada </a:t>
            </a:r>
            <a:r>
              <a:rPr lang="en-CA" sz="1000" i="1" dirty="0" smtClean="0"/>
              <a:t>and </a:t>
            </a:r>
            <a:r>
              <a:rPr lang="en-CA" sz="1000" i="1" dirty="0"/>
              <a:t>International Travel Survey </a:t>
            </a:r>
            <a:r>
              <a:rPr lang="en-CA" sz="1000" i="1" dirty="0" smtClean="0"/>
              <a:t>2015; </a:t>
            </a:r>
            <a:r>
              <a:rPr lang="en-CA" sz="1000" i="1" dirty="0"/>
              <a:t>Ontario Ministry of </a:t>
            </a:r>
            <a:r>
              <a:rPr lang="en-CA" sz="1000" i="1" dirty="0" smtClean="0"/>
              <a:t>Tourism, </a:t>
            </a:r>
            <a:r>
              <a:rPr lang="en-CA" sz="1000" i="1" dirty="0"/>
              <a:t>Culture and Sport </a:t>
            </a:r>
          </a:p>
        </p:txBody>
      </p:sp>
      <p:sp>
        <p:nvSpPr>
          <p:cNvPr id="8" name="Text Box 8"/>
          <p:cNvSpPr txBox="1">
            <a:spLocks noChangeArrowheads="1"/>
          </p:cNvSpPr>
          <p:nvPr/>
        </p:nvSpPr>
        <p:spPr bwMode="auto">
          <a:xfrm>
            <a:off x="0" y="5838781"/>
            <a:ext cx="896461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50000"/>
              </a:spcBef>
              <a:spcAft>
                <a:spcPct val="0"/>
              </a:spcAft>
              <a:defRPr>
                <a:solidFill>
                  <a:schemeClr val="tx1"/>
                </a:solidFill>
                <a:latin typeface="Arial" charset="0"/>
              </a:defRPr>
            </a:lvl6pPr>
            <a:lvl7pPr marL="2971800" indent="-228600" algn="ctr" eaLnBrk="0" fontAlgn="base" hangingPunct="0">
              <a:spcBef>
                <a:spcPct val="50000"/>
              </a:spcBef>
              <a:spcAft>
                <a:spcPct val="0"/>
              </a:spcAft>
              <a:defRPr>
                <a:solidFill>
                  <a:schemeClr val="tx1"/>
                </a:solidFill>
                <a:latin typeface="Arial" charset="0"/>
              </a:defRPr>
            </a:lvl7pPr>
            <a:lvl8pPr marL="3429000" indent="-228600" algn="ctr" eaLnBrk="0" fontAlgn="base" hangingPunct="0">
              <a:spcBef>
                <a:spcPct val="50000"/>
              </a:spcBef>
              <a:spcAft>
                <a:spcPct val="0"/>
              </a:spcAft>
              <a:defRPr>
                <a:solidFill>
                  <a:schemeClr val="tx1"/>
                </a:solidFill>
                <a:latin typeface="Arial" charset="0"/>
              </a:defRPr>
            </a:lvl8pPr>
            <a:lvl9pPr marL="3886200" indent="-228600" algn="ctr" eaLnBrk="0" fontAlgn="base" hangingPunct="0">
              <a:spcBef>
                <a:spcPct val="50000"/>
              </a:spcBef>
              <a:spcAft>
                <a:spcPct val="0"/>
              </a:spcAft>
              <a:defRPr>
                <a:solidFill>
                  <a:schemeClr val="tx1"/>
                </a:solidFill>
                <a:latin typeface="Arial" charset="0"/>
              </a:defRPr>
            </a:lvl9pPr>
          </a:lstStyle>
          <a:p>
            <a:pPr algn="l" eaLnBrk="1" hangingPunct="1"/>
            <a:r>
              <a:rPr lang="en-CA" sz="1000" i="1" dirty="0" smtClean="0"/>
              <a:t>Total trip spending, not just spending on Skiing</a:t>
            </a:r>
            <a:endParaRPr lang="en-CA" sz="10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regions 2008">
  <a:themeElements>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egions 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cap="flat" cmpd="sng" algn="ctr">
              <a:solidFill>
                <a:srgbClr val="FF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regions 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egions 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egions 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egions 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egions 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egions 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egions 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egions 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egions 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egions 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egions 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egions 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11264</TotalTime>
  <Words>2209</Words>
  <Application>Microsoft Office PowerPoint</Application>
  <PresentationFormat>On-screen Show (4:3)</PresentationFormat>
  <Paragraphs>429</Paragraphs>
  <Slides>21</Slides>
  <Notes>3</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regions 2008</vt:lpstr>
      <vt:lpstr>2_regions 2008</vt:lpstr>
      <vt:lpstr>1_regions 2008</vt:lpstr>
      <vt:lpstr>Ontario Skiing Tourism Statistics 2015   </vt:lpstr>
      <vt:lpstr>This report summarizes key characteristics of visitors and visitor spending of trips in Ontario which included the activity of downhill skiing or snowboarding.    Data was sourced from Statistics Canada’s Travel Survey of the Residents of Canada and International Travel Survey, 2015  Some slides include an index table which simplifies the comparison of Skiing and total trip statistics.  Since total trips equals 100, an index of 105 indicates Skiing is 5% higher than total, similarly an index of 90 signifies Skiing is 10% lower than total.     Index  Interpretation less than 80 Skiing trips underdeveloped versus total trips 80-120  Skiing trips similar to total trips greater than 120 Skiing trips overdeveloped versus total trips</vt:lpstr>
      <vt:lpstr>Visits and Spending</vt:lpstr>
      <vt:lpstr>Skiing and Total Visits by Origin</vt:lpstr>
      <vt:lpstr>Skiing and Total Spending by Origin</vt:lpstr>
      <vt:lpstr>Ontario Skiing Visitors by Region of Residence</vt:lpstr>
      <vt:lpstr>Destination – Skiing Visits by Region </vt:lpstr>
      <vt:lpstr>Skiing Visits by Length of Stay</vt:lpstr>
      <vt:lpstr>Skiing $/Trip by Length of Stay</vt:lpstr>
      <vt:lpstr>Skiing Spending by Category</vt:lpstr>
      <vt:lpstr>Other Activities done by Skiing Visitors </vt:lpstr>
      <vt:lpstr>Main Purpose of Skiing Visit</vt:lpstr>
      <vt:lpstr>Skiing Visits by Accommodation Type</vt:lpstr>
      <vt:lpstr>Skiing Visits by Time of Year</vt:lpstr>
      <vt:lpstr>Skiing Visits by Gender</vt:lpstr>
      <vt:lpstr>Skiing Visits by Party Size</vt:lpstr>
      <vt:lpstr>Domestic Skiing Visitor’s Income</vt:lpstr>
      <vt:lpstr>Domestic Skiing Visitor’s Education</vt:lpstr>
      <vt:lpstr>Skiing Summary</vt:lpstr>
      <vt:lpstr>Skiing Summary</vt:lpstr>
      <vt:lpstr>Skiing Summary</vt:lpstr>
    </vt:vector>
  </TitlesOfParts>
  <Company>Government of Ontario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Ontario’s Tourism Regions</dc:title>
  <dc:creator>macgreki</dc:creator>
  <cp:lastModifiedBy>MacGregor, Kim (MTCS)</cp:lastModifiedBy>
  <cp:revision>722</cp:revision>
  <cp:lastPrinted>2017-02-02T18:16:38Z</cp:lastPrinted>
  <dcterms:created xsi:type="dcterms:W3CDTF">2010-08-10T11:56:04Z</dcterms:created>
  <dcterms:modified xsi:type="dcterms:W3CDTF">2017-11-27T16:59:07Z</dcterms:modified>
</cp:coreProperties>
</file>