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7" r:id="rId3"/>
    <p:sldId id="257" r:id="rId4"/>
    <p:sldId id="293" r:id="rId5"/>
    <p:sldId id="295" r:id="rId6"/>
    <p:sldId id="296" r:id="rId7"/>
    <p:sldId id="310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7" r:id="rId19"/>
    <p:sldId id="309" r:id="rId20"/>
    <p:sldId id="315" r:id="rId21"/>
    <p:sldId id="313" r:id="rId22"/>
    <p:sldId id="314" r:id="rId23"/>
    <p:sldId id="316" r:id="rId24"/>
    <p:sldId id="276" r:id="rId25"/>
    <p:sldId id="321" r:id="rId26"/>
    <p:sldId id="322" r:id="rId27"/>
    <p:sldId id="319" r:id="rId28"/>
    <p:sldId id="323" r:id="rId29"/>
    <p:sldId id="324" r:id="rId30"/>
    <p:sldId id="325" r:id="rId31"/>
    <p:sldId id="326" r:id="rId32"/>
    <p:sldId id="327" r:id="rId33"/>
    <p:sldId id="328" r:id="rId34"/>
    <p:sldId id="284" r:id="rId35"/>
    <p:sldId id="329" r:id="rId36"/>
    <p:sldId id="331" r:id="rId37"/>
    <p:sldId id="332" r:id="rId38"/>
    <p:sldId id="290" r:id="rId39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Visits to EE.ca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Direct</c:v>
                </c:pt>
                <c:pt idx="1">
                  <c:v>Organic</c:v>
                </c:pt>
                <c:pt idx="2">
                  <c:v>Google CPC</c:v>
                </c:pt>
                <c:pt idx="3">
                  <c:v>Facebook</c:v>
                </c:pt>
                <c:pt idx="4">
                  <c:v>NetMargins</c:v>
                </c:pt>
                <c:pt idx="5">
                  <c:v>TorStar Content</c:v>
                </c:pt>
                <c:pt idx="6">
                  <c:v>TorStar Ads</c:v>
                </c:pt>
              </c:strCache>
            </c:strRef>
          </c:cat>
          <c:val>
            <c:numRef>
              <c:f>Sheet1!$B$2:$B$8</c:f>
              <c:numCache>
                <c:formatCode>_(* #,##0_);_(* \(#,##0\);_(* "-"_);_(@_)</c:formatCode>
                <c:ptCount val="7"/>
                <c:pt idx="0">
                  <c:v>5157</c:v>
                </c:pt>
                <c:pt idx="1">
                  <c:v>4436</c:v>
                </c:pt>
                <c:pt idx="2">
                  <c:v>21165</c:v>
                </c:pt>
                <c:pt idx="3">
                  <c:v>22503</c:v>
                </c:pt>
                <c:pt idx="4">
                  <c:v>15887</c:v>
                </c:pt>
                <c:pt idx="5">
                  <c:v>327</c:v>
                </c:pt>
                <c:pt idx="6">
                  <c:v>10767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Moved on to Operator Sites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Direct</c:v>
                </c:pt>
                <c:pt idx="1">
                  <c:v>Organic</c:v>
                </c:pt>
                <c:pt idx="2">
                  <c:v>Google CPC</c:v>
                </c:pt>
                <c:pt idx="3">
                  <c:v>Facebook</c:v>
                </c:pt>
                <c:pt idx="4">
                  <c:v>NetMargins</c:v>
                </c:pt>
                <c:pt idx="5">
                  <c:v>TorStar Content</c:v>
                </c:pt>
                <c:pt idx="6">
                  <c:v>TorStar Ads</c:v>
                </c:pt>
              </c:strCache>
            </c:strRef>
          </c:cat>
          <c:val>
            <c:numRef>
              <c:f>Sheet1!$C$2:$C$8</c:f>
              <c:numCache>
                <c:formatCode>_(* #,##0_);_(* \(#,##0\);_(* "-"_);_(@_)</c:formatCode>
                <c:ptCount val="7"/>
                <c:pt idx="0">
                  <c:v>1346</c:v>
                </c:pt>
                <c:pt idx="1">
                  <c:v>1658</c:v>
                </c:pt>
                <c:pt idx="2">
                  <c:v>3680</c:v>
                </c:pt>
                <c:pt idx="3">
                  <c:v>3078</c:v>
                </c:pt>
                <c:pt idx="4">
                  <c:v>71</c:v>
                </c:pt>
                <c:pt idx="5">
                  <c:v>111</c:v>
                </c:pt>
                <c:pt idx="6">
                  <c:v>567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0618448"/>
        <c:axId val="210618840"/>
      </c:barChart>
      <c:catAx>
        <c:axId val="21061844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7F7F7F"/>
                </a:solidFill>
              </a:defRPr>
            </a:pPr>
            <a:endParaRPr lang="en-US"/>
          </a:p>
        </c:txPr>
        <c:crossAx val="210618840"/>
        <c:crosses val="autoZero"/>
        <c:auto val="1"/>
        <c:lblAlgn val="ctr"/>
        <c:lblOffset val="100"/>
        <c:noMultiLvlLbl val="0"/>
      </c:catAx>
      <c:valAx>
        <c:axId val="210618840"/>
        <c:scaling>
          <c:orientation val="minMax"/>
        </c:scaling>
        <c:delete val="1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_(* #,##0_);_(* \(#,##0\);_(* &quot;-&quot;_);_(@_)" sourceLinked="1"/>
        <c:majorTickMark val="none"/>
        <c:minorTickMark val="none"/>
        <c:tickLblPos val="nextTo"/>
        <c:crossAx val="210618448"/>
        <c:crosses val="max"/>
        <c:crossBetween val="between"/>
      </c:valAx>
    </c:plotArea>
    <c:legend>
      <c:legendPos val="b"/>
      <c:overlay val="0"/>
      <c:txPr>
        <a:bodyPr/>
        <a:lstStyle/>
        <a:p>
          <a:pPr>
            <a:defRPr sz="1200">
              <a:solidFill>
                <a:srgbClr val="7F7F7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Visits to EE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Facebook</c:v>
                </c:pt>
                <c:pt idx="1">
                  <c:v>Google CPC</c:v>
                </c:pt>
                <c:pt idx="2">
                  <c:v>NetMargins</c:v>
                </c:pt>
                <c:pt idx="3">
                  <c:v>TorStar</c:v>
                </c:pt>
                <c:pt idx="4">
                  <c:v>Direct</c:v>
                </c:pt>
                <c:pt idx="5">
                  <c:v>Google Organic</c:v>
                </c:pt>
              </c:strCache>
            </c:strRef>
          </c:cat>
          <c:val>
            <c:numRef>
              <c:f>Sheet1!$B$2:$B$7</c:f>
              <c:numCache>
                <c:formatCode>_(* #,##0_);_(* \(#,##0\);_(* "-"??_);_(@_)</c:formatCode>
                <c:ptCount val="6"/>
                <c:pt idx="0">
                  <c:v>20482</c:v>
                </c:pt>
                <c:pt idx="1">
                  <c:v>17874</c:v>
                </c:pt>
                <c:pt idx="2">
                  <c:v>15879</c:v>
                </c:pt>
                <c:pt idx="3">
                  <c:v>10992</c:v>
                </c:pt>
                <c:pt idx="4">
                  <c:v>4800</c:v>
                </c:pt>
                <c:pt idx="5">
                  <c:v>3978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337392"/>
        <c:axId val="210615704"/>
      </c:barChart>
      <c:catAx>
        <c:axId val="186337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2060"/>
                </a:solidFill>
              </a:defRPr>
            </a:pPr>
            <a:endParaRPr lang="en-US"/>
          </a:p>
        </c:txPr>
        <c:crossAx val="210615704"/>
        <c:crosses val="autoZero"/>
        <c:auto val="1"/>
        <c:lblAlgn val="ctr"/>
        <c:lblOffset val="100"/>
        <c:noMultiLvlLbl val="0"/>
      </c:catAx>
      <c:valAx>
        <c:axId val="210615704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65000"/>
                </a:schemeClr>
              </a:solidFill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1863373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>
                  <a:lumMod val="50000"/>
                  <a:lumOff val="5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Visits to EE.ca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Direct</c:v>
                </c:pt>
                <c:pt idx="1">
                  <c:v>Organic</c:v>
                </c:pt>
                <c:pt idx="2">
                  <c:v>Google CPC</c:v>
                </c:pt>
                <c:pt idx="3">
                  <c:v>Facebook</c:v>
                </c:pt>
                <c:pt idx="4">
                  <c:v>NetMargins</c:v>
                </c:pt>
                <c:pt idx="5">
                  <c:v>TorStar Content</c:v>
                </c:pt>
                <c:pt idx="6">
                  <c:v>TorStar Ads</c:v>
                </c:pt>
              </c:strCache>
            </c:strRef>
          </c:cat>
          <c:val>
            <c:numRef>
              <c:f>Sheet1!$B$2:$B$8</c:f>
              <c:numCache>
                <c:formatCode>_(* #,##0_);_(* \(#,##0\);_(* "-"_);_(@_)</c:formatCode>
                <c:ptCount val="7"/>
                <c:pt idx="0">
                  <c:v>5157</c:v>
                </c:pt>
                <c:pt idx="1">
                  <c:v>4436</c:v>
                </c:pt>
                <c:pt idx="2">
                  <c:v>21165</c:v>
                </c:pt>
                <c:pt idx="3">
                  <c:v>22503</c:v>
                </c:pt>
                <c:pt idx="4">
                  <c:v>15887</c:v>
                </c:pt>
                <c:pt idx="5">
                  <c:v>327</c:v>
                </c:pt>
                <c:pt idx="6">
                  <c:v>10767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Moved on to Operator Sites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Direct</c:v>
                </c:pt>
                <c:pt idx="1">
                  <c:v>Organic</c:v>
                </c:pt>
                <c:pt idx="2">
                  <c:v>Google CPC</c:v>
                </c:pt>
                <c:pt idx="3">
                  <c:v>Facebook</c:v>
                </c:pt>
                <c:pt idx="4">
                  <c:v>NetMargins</c:v>
                </c:pt>
                <c:pt idx="5">
                  <c:v>TorStar Content</c:v>
                </c:pt>
                <c:pt idx="6">
                  <c:v>TorStar Ads</c:v>
                </c:pt>
              </c:strCache>
            </c:strRef>
          </c:cat>
          <c:val>
            <c:numRef>
              <c:f>Sheet1!$C$2:$C$8</c:f>
              <c:numCache>
                <c:formatCode>_(* #,##0_);_(* \(#,##0\);_(* "-"_);_(@_)</c:formatCode>
                <c:ptCount val="7"/>
                <c:pt idx="0">
                  <c:v>1346</c:v>
                </c:pt>
                <c:pt idx="1">
                  <c:v>1658</c:v>
                </c:pt>
                <c:pt idx="2">
                  <c:v>3680</c:v>
                </c:pt>
                <c:pt idx="3">
                  <c:v>3078</c:v>
                </c:pt>
                <c:pt idx="4">
                  <c:v>71</c:v>
                </c:pt>
                <c:pt idx="5">
                  <c:v>111</c:v>
                </c:pt>
                <c:pt idx="6">
                  <c:v>567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0620800"/>
        <c:axId val="210621192"/>
      </c:barChart>
      <c:catAx>
        <c:axId val="21062080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7F7F7F"/>
                </a:solidFill>
              </a:defRPr>
            </a:pPr>
            <a:endParaRPr lang="en-US"/>
          </a:p>
        </c:txPr>
        <c:crossAx val="210621192"/>
        <c:crosses val="autoZero"/>
        <c:auto val="1"/>
        <c:lblAlgn val="ctr"/>
        <c:lblOffset val="100"/>
        <c:noMultiLvlLbl val="0"/>
      </c:catAx>
      <c:valAx>
        <c:axId val="210621192"/>
        <c:scaling>
          <c:orientation val="minMax"/>
        </c:scaling>
        <c:delete val="1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_(* #,##0_);_(* \(#,##0\);_(* &quot;-&quot;_);_(@_)" sourceLinked="1"/>
        <c:majorTickMark val="none"/>
        <c:minorTickMark val="none"/>
        <c:tickLblPos val="nextTo"/>
        <c:crossAx val="210620800"/>
        <c:crosses val="max"/>
        <c:crossBetween val="between"/>
      </c:valAx>
    </c:plotArea>
    <c:legend>
      <c:legendPos val="b"/>
      <c:overlay val="0"/>
      <c:txPr>
        <a:bodyPr/>
        <a:lstStyle/>
        <a:p>
          <a:pPr>
            <a:defRPr sz="1200">
              <a:solidFill>
                <a:srgbClr val="7F7F7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0.35177</cdr:x>
      <cdr:y>0.04389</cdr:y>
    </cdr:from>
    <cdr:to>
      <cdr:x>0.91842</cdr:x>
      <cdr:y>0.16104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54599" y="161451"/>
          <a:ext cx="3792948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7F7F7F"/>
              </a:solidFill>
            </a:rPr>
            <a:t>26.10% conversion rate of visits to those that moved on to operator sites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0.83849</cdr:x>
      <cdr:y>0.29977</cdr:y>
    </cdr:from>
    <cdr:to>
      <cdr:x>0.94866</cdr:x>
      <cdr:y>0.37089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12586" y="1102595"/>
          <a:ext cx="73741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17.39%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0.48437</cdr:x>
      <cdr:y>0.76106</cdr:y>
    </cdr:from>
    <cdr:to>
      <cdr:x>0.57589</cdr:x>
      <cdr:y>0.83218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42235" y="2799313"/>
          <a:ext cx="61258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5.27%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0.20387</cdr:x>
      <cdr:y>0.64954</cdr:y>
    </cdr:from>
    <cdr:to>
      <cdr:x>0.30804</cdr:x>
      <cdr:y>0.72044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64615" y="2389134"/>
          <a:ext cx="697267" cy="2607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33.94%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0.60846</cdr:x>
      <cdr:y>0.53204</cdr:y>
    </cdr:from>
    <cdr:to>
      <cdr:x>0.71429</cdr:x>
      <cdr:y>0.60317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072826" y="1956948"/>
          <a:ext cx="70835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0.45%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0.85738</cdr:x>
      <cdr:y>0.41347</cdr:y>
    </cdr:from>
    <cdr:to>
      <cdr:x>0.96592</cdr:x>
      <cdr:y>0.4846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738983" y="1520833"/>
          <a:ext cx="726562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13.68%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0.33927</cdr:x>
      <cdr:y>0.18363</cdr:y>
    </cdr:from>
    <cdr:to>
      <cdr:x>0.44732</cdr:x>
      <cdr:y>0.25476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70930" y="675427"/>
          <a:ext cx="723282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7F7F7F"/>
              </a:solidFill>
            </a:rPr>
            <a:t>37.38%</a:t>
          </a:r>
          <a:endParaRPr lang="en-US" sz="1100" dirty="0">
            <a:solidFill>
              <a:srgbClr val="7F7F7F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0.35177</cdr:x>
      <cdr:y>0.04389</cdr:y>
    </cdr:from>
    <cdr:to>
      <cdr:x>0.91842</cdr:x>
      <cdr:y>0.16104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54599" y="161451"/>
          <a:ext cx="3792948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7F7F7F"/>
              </a:solidFill>
            </a:rPr>
            <a:t>26.10% conversion rate of visits to those that moved on to operator sites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0.83849</cdr:x>
      <cdr:y>0.29977</cdr:y>
    </cdr:from>
    <cdr:to>
      <cdr:x>0.94866</cdr:x>
      <cdr:y>0.37089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12586" y="1102595"/>
          <a:ext cx="73741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17.39%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0.48437</cdr:x>
      <cdr:y>0.76106</cdr:y>
    </cdr:from>
    <cdr:to>
      <cdr:x>0.57589</cdr:x>
      <cdr:y>0.83218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42235" y="2799313"/>
          <a:ext cx="61258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5.27%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0.20387</cdr:x>
      <cdr:y>0.64954</cdr:y>
    </cdr:from>
    <cdr:to>
      <cdr:x>0.30804</cdr:x>
      <cdr:y>0.72044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64615" y="2389134"/>
          <a:ext cx="697267" cy="2607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33.94%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0.60846</cdr:x>
      <cdr:y>0.53204</cdr:y>
    </cdr:from>
    <cdr:to>
      <cdr:x>0.71429</cdr:x>
      <cdr:y>0.60317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072826" y="1956948"/>
          <a:ext cx="70835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0.45%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0.85738</cdr:x>
      <cdr:y>0.41347</cdr:y>
    </cdr:from>
    <cdr:to>
      <cdr:x>0.96592</cdr:x>
      <cdr:y>0.4846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738983" y="1520833"/>
          <a:ext cx="726562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rgbClr val="7F7F7F"/>
              </a:solidFill>
            </a:rPr>
            <a:t>13.68%</a:t>
          </a:r>
          <a:endParaRPr lang="en-US" sz="1100" dirty="0">
            <a:solidFill>
              <a:srgbClr val="7F7F7F"/>
            </a:solidFill>
          </a:endParaRPr>
        </a:p>
      </cdr:txBody>
    </cdr:sp>
  </cdr:relSizeAnchor>
  <cdr:relSizeAnchor xmlns:cdr="http://schemas.openxmlformats.org/drawingml/2006/chartDrawing">
    <cdr:from>
      <cdr:x>0.33927</cdr:x>
      <cdr:y>0.18363</cdr:y>
    </cdr:from>
    <cdr:to>
      <cdr:x>0.44732</cdr:x>
      <cdr:y>0.25476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70930" y="675427"/>
          <a:ext cx="723282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7F7F7F"/>
              </a:solidFill>
            </a:rPr>
            <a:t>37.38%</a:t>
          </a:r>
          <a:endParaRPr lang="en-US" sz="1100" dirty="0">
            <a:solidFill>
              <a:srgbClr val="7F7F7F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830601-65F6-4711-A486-8C630E6BEE2F}" type="datetimeFigureOut">
              <a:rPr lang="en-CA" smtClean="0"/>
              <a:t>09/12/2013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2BC76D-0F04-4B19-957D-13C2A262CE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108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C254E-B3F8-4FDF-AD91-F8889AF267A8}" type="datetimeFigureOut">
              <a:rPr lang="en-CA" smtClean="0"/>
              <a:t>09/12/2013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950B1-5FE3-4A07-9389-8F060D55A2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701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EF9E9-DCF9-0C4F-BF91-3915152E167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9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12/9/2013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758952"/>
            <a:ext cx="9479280" cy="3566160"/>
          </a:xfrm>
        </p:spPr>
        <p:txBody>
          <a:bodyPr/>
          <a:lstStyle/>
          <a:p>
            <a:r>
              <a:rPr lang="en-CA" dirty="0" smtClean="0"/>
              <a:t>Marketing Committee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1107" y="4455621"/>
            <a:ext cx="9657343" cy="1143000"/>
          </a:xfrm>
        </p:spPr>
        <p:txBody>
          <a:bodyPr/>
          <a:lstStyle/>
          <a:p>
            <a:r>
              <a:rPr lang="en-CA" dirty="0" smtClean="0"/>
              <a:t>Fall / Winter Update</a:t>
            </a:r>
          </a:p>
          <a:p>
            <a:r>
              <a:rPr lang="en-CA" dirty="0" smtClean="0"/>
              <a:t>November 27, 2013</a:t>
            </a:r>
            <a:endParaRPr lang="en-CA" dirty="0"/>
          </a:p>
        </p:txBody>
      </p:sp>
      <p:pic>
        <p:nvPicPr>
          <p:cNvPr id="4" name="Picture 3" descr="Cloud_LOGO_notFinal_May5.ai"/>
          <p:cNvPicPr>
            <a:picLocks noChangeAspect="1"/>
          </p:cNvPicPr>
          <p:nvPr/>
        </p:nvPicPr>
        <p:blipFill>
          <a:blip r:embed="rId2"/>
          <a:srcRect l="17190" t="34816" r="14805" b="37098"/>
          <a:stretch>
            <a:fillRect/>
          </a:stretch>
        </p:blipFill>
        <p:spPr>
          <a:xfrm>
            <a:off x="10067262" y="5223757"/>
            <a:ext cx="1891406" cy="1010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" y="5223757"/>
            <a:ext cx="1201274" cy="10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283674" cy="5775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2979" y="770023"/>
            <a:ext cx="41990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Of the “paid” tactics employed in the campaign, </a:t>
            </a:r>
            <a:r>
              <a:rPr lang="en-US" sz="2000" dirty="0">
                <a:solidFill>
                  <a:srgbClr val="0070C0"/>
                </a:solidFill>
              </a:rPr>
              <a:t>Google </a:t>
            </a:r>
            <a:r>
              <a:rPr lang="en-US" sz="2000" dirty="0" err="1">
                <a:solidFill>
                  <a:srgbClr val="0070C0"/>
                </a:solidFill>
              </a:rPr>
              <a:t>Adwords</a:t>
            </a:r>
            <a:r>
              <a:rPr lang="en-US" sz="2000" dirty="0">
                <a:solidFill>
                  <a:srgbClr val="0070C0"/>
                </a:solidFill>
              </a:rPr>
              <a:t> and Facebook </a:t>
            </a:r>
            <a:r>
              <a:rPr lang="en-US" sz="2000" dirty="0" smtClean="0">
                <a:solidFill>
                  <a:srgbClr val="0070C0"/>
                </a:solidFill>
              </a:rPr>
              <a:t>     </a:t>
            </a:r>
            <a:r>
              <a:rPr lang="en-US" sz="1600" dirty="0" smtClean="0"/>
              <a:t>delivered </a:t>
            </a:r>
            <a:r>
              <a:rPr lang="en-US" sz="1600" dirty="0"/>
              <a:t>the highest quality </a:t>
            </a:r>
            <a:r>
              <a:rPr lang="en-US" sz="1600" dirty="0" smtClean="0"/>
              <a:t>visitors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Google Organic  	        </a:t>
            </a:r>
            <a:r>
              <a:rPr lang="nl-NL" dirty="0" smtClean="0"/>
              <a:t> 0:03:17</a:t>
            </a:r>
            <a:endParaRPr lang="nl-NL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Direct traffic			0:02:41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Google CPC			0:01:07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Facebook			</a:t>
            </a:r>
            <a:r>
              <a:rPr lang="nl-NL" dirty="0" smtClean="0"/>
              <a:t>         0:01:07</a:t>
            </a:r>
            <a:endParaRPr lang="nl-NL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TorStar				0:00:46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NetMargins			0:00:33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86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62517172"/>
              </p:ext>
            </p:extLst>
          </p:nvPr>
        </p:nvGraphicFramePr>
        <p:xfrm>
          <a:off x="152321" y="472096"/>
          <a:ext cx="6753805" cy="5712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26442" y="1660358"/>
            <a:ext cx="4944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2400" dirty="0"/>
              <a:t>Overall, during the campaign </a:t>
            </a:r>
            <a:r>
              <a:rPr lang="en-CA" sz="2400" dirty="0" smtClean="0"/>
              <a:t>period</a:t>
            </a:r>
          </a:p>
          <a:p>
            <a:pPr algn="ctr">
              <a:lnSpc>
                <a:spcPct val="150000"/>
              </a:lnSpc>
            </a:pPr>
            <a:r>
              <a:rPr lang="en-CA" sz="2800" b="1" dirty="0" smtClean="0"/>
              <a:t>11,434</a:t>
            </a:r>
            <a:r>
              <a:rPr lang="en-CA" sz="2400" dirty="0" smtClean="0"/>
              <a:t> visitors </a:t>
            </a:r>
            <a:r>
              <a:rPr lang="en-CA" sz="2400" dirty="0"/>
              <a:t>were </a:t>
            </a:r>
            <a:r>
              <a:rPr lang="en-CA" sz="2400" dirty="0" smtClean="0"/>
              <a:t>referred</a:t>
            </a:r>
          </a:p>
          <a:p>
            <a:pPr algn="ctr">
              <a:lnSpc>
                <a:spcPct val="150000"/>
              </a:lnSpc>
            </a:pPr>
            <a:r>
              <a:rPr lang="en-CA" sz="2400" dirty="0" smtClean="0"/>
              <a:t>DMO and </a:t>
            </a:r>
            <a:r>
              <a:rPr lang="en-CA" sz="2400" dirty="0"/>
              <a:t>other regional </a:t>
            </a:r>
            <a:r>
              <a:rPr lang="en-CA" sz="2400" dirty="0" smtClean="0"/>
              <a:t>websites</a:t>
            </a:r>
          </a:p>
          <a:p>
            <a:pPr algn="ctr">
              <a:lnSpc>
                <a:spcPct val="150000"/>
              </a:lnSpc>
            </a:pPr>
            <a:r>
              <a:rPr lang="en-CA" sz="2400" dirty="0" smtClean="0"/>
              <a:t>This represents 14</a:t>
            </a:r>
            <a:r>
              <a:rPr lang="en-CA" sz="2400" dirty="0"/>
              <a:t>% of all visitors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35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999053"/>
              </p:ext>
            </p:extLst>
          </p:nvPr>
        </p:nvGraphicFramePr>
        <p:xfrm>
          <a:off x="913811" y="1023495"/>
          <a:ext cx="5488298" cy="452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4471"/>
                <a:gridCol w="1933827"/>
              </a:tblGrid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 dirty="0">
                          <a:effectLst/>
                        </a:rPr>
                        <a:t>URL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CLICKS</a:t>
                      </a:r>
                      <a:endParaRPr lang="en-CA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pc.gc.ca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1,289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discovermuskoka.ca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491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algonquinpark.on.ca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436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gbcountry.com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357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adventurelodge.com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314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parktoparktrail.com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260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facebook.com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244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almaguin.on.ca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190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algonquinboundinn.com/index.html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136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beauview.on.ca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130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ahmiclakeresort.com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122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vacationlandontario.com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115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cloverleafcottages.ca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algonquinecolodge.com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104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yoyageurquest.com/algonquin-lodge.php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104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youtube.com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100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mukokadreambedandbreakfast.com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40baystreet.com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87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>
                          <a:effectLst/>
                        </a:rPr>
                        <a:t>deerhurstresort.com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>
                          <a:effectLst/>
                        </a:rPr>
                        <a:t>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  <a:tr h="191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u="none" strike="noStrike" dirty="0">
                          <a:effectLst/>
                        </a:rPr>
                        <a:t>springlakeresort.net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u="none" strike="noStrike" dirty="0">
                          <a:effectLst/>
                        </a:rPr>
                        <a:t>81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80" marR="2280" marT="228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64218" y="1995054"/>
            <a:ext cx="38515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/>
              <a:t>Top</a:t>
            </a:r>
          </a:p>
          <a:p>
            <a:r>
              <a:rPr lang="en-CA" sz="5400" dirty="0" smtClean="0"/>
              <a:t>Twenty</a:t>
            </a:r>
          </a:p>
          <a:p>
            <a:r>
              <a:rPr lang="en-CA" sz="5400" dirty="0" smtClean="0"/>
              <a:t>Referrals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16023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96" y="2603135"/>
            <a:ext cx="5088964" cy="3285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78" y="124827"/>
            <a:ext cx="6370002" cy="2401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2496" y="2530130"/>
            <a:ext cx="643689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The </a:t>
            </a:r>
            <a:r>
              <a:rPr lang="en-US" b="1" dirty="0"/>
              <a:t>content promotion campaign </a:t>
            </a:r>
            <a:r>
              <a:rPr lang="en-US" dirty="0"/>
              <a:t>was setup to drive engagement with Explorers’ Edge online content. These ads generated almost </a:t>
            </a:r>
            <a:r>
              <a:rPr lang="en-US" sz="2400" b="1" dirty="0"/>
              <a:t>25,000</a:t>
            </a:r>
            <a:r>
              <a:rPr lang="en-US" dirty="0"/>
              <a:t> clicks, of which </a:t>
            </a:r>
            <a:r>
              <a:rPr lang="en-US" sz="2400" b="1" dirty="0"/>
              <a:t>16,811</a:t>
            </a:r>
            <a:r>
              <a:rPr lang="en-US" dirty="0"/>
              <a:t> went to </a:t>
            </a:r>
            <a:r>
              <a:rPr lang="en-US" dirty="0" smtClean="0"/>
              <a:t>EE.ca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dirty="0"/>
              <a:t>The </a:t>
            </a:r>
            <a:r>
              <a:rPr lang="en-US" b="1" dirty="0"/>
              <a:t>contest app promotion </a:t>
            </a:r>
            <a:r>
              <a:rPr lang="en-US" dirty="0"/>
              <a:t>was setup to drive traffic to the Explorers’ Edge contest app  and to generate page likes. It generated just over </a:t>
            </a:r>
            <a:r>
              <a:rPr lang="en-US" sz="2400" b="1" dirty="0"/>
              <a:t>25,000</a:t>
            </a:r>
            <a:r>
              <a:rPr lang="en-US" dirty="0"/>
              <a:t> clicks and almost </a:t>
            </a:r>
            <a:r>
              <a:rPr lang="en-US" sz="2400" b="1" dirty="0"/>
              <a:t>4,500</a:t>
            </a:r>
            <a:r>
              <a:rPr lang="en-US" dirty="0"/>
              <a:t> page likes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31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Online Display Ads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36884" y="2069432"/>
            <a:ext cx="4776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Toronto </a:t>
            </a:r>
            <a:r>
              <a:rPr lang="en-US" dirty="0" smtClean="0"/>
              <a:t>Star</a:t>
            </a:r>
          </a:p>
          <a:p>
            <a:r>
              <a:rPr lang="en-US" dirty="0" smtClean="0"/>
              <a:t>The </a:t>
            </a:r>
            <a:r>
              <a:rPr lang="en-US" dirty="0"/>
              <a:t>Star campaign (which included the NY Times) was a pay-per-impression </a:t>
            </a:r>
            <a:r>
              <a:rPr lang="en-US" dirty="0" smtClean="0"/>
              <a:t>campaign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NetMargins</a:t>
            </a:r>
            <a:r>
              <a:rPr lang="en-US" dirty="0" smtClean="0"/>
              <a:t> Network</a:t>
            </a:r>
          </a:p>
          <a:p>
            <a:r>
              <a:rPr lang="en-US" dirty="0" smtClean="0"/>
              <a:t>Net </a:t>
            </a:r>
            <a:r>
              <a:rPr lang="en-US" dirty="0"/>
              <a:t>Margins and Olive Media campaigns were exclusively pay-per-click</a:t>
            </a:r>
          </a:p>
          <a:p>
            <a:endParaRPr lang="en-CA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2"/>
          <a:stretch/>
        </p:blipFill>
        <p:spPr bwMode="auto">
          <a:xfrm>
            <a:off x="9751374" y="3939889"/>
            <a:ext cx="2303285" cy="2207378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31" y="3965521"/>
            <a:ext cx="2234552" cy="2181746"/>
          </a:xfrm>
          <a:prstGeom prst="rect">
            <a:avLst/>
          </a:prstGeom>
          <a:noFill/>
          <a:ln w="9525">
            <a:solidFill>
              <a:srgbClr val="C6D9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37" y="3965521"/>
            <a:ext cx="2303285" cy="2181746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7567" y="3095800"/>
            <a:ext cx="582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types of banner ad creative were used to drive traffic to EE.ca – big boxes and leaderboards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34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94" y="457200"/>
            <a:ext cx="11574379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u="sng" dirty="0" smtClean="0"/>
              <a:t>Observations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Overall, the CTR (as measured by visits registered on EE.ca) was 0.20% for the pay by impression campaign. </a:t>
            </a:r>
            <a:endParaRPr lang="en-US" sz="2000" dirty="0" smtClean="0"/>
          </a:p>
          <a:p>
            <a:pPr algn="ctr"/>
            <a:r>
              <a:rPr lang="en-US" sz="2000" dirty="0" smtClean="0"/>
              <a:t>This </a:t>
            </a:r>
            <a:r>
              <a:rPr lang="en-US" sz="2000" dirty="0"/>
              <a:t>is 100% higher than projected based on previous online campaigns for EE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The </a:t>
            </a:r>
            <a:r>
              <a:rPr lang="en-US" sz="2000" dirty="0"/>
              <a:t>Fuel &amp; Fun versions of the ads had a CTR of 0.28%, </a:t>
            </a:r>
            <a:r>
              <a:rPr lang="en-US" sz="2000" b="1" dirty="0"/>
              <a:t>86%</a:t>
            </a:r>
            <a:r>
              <a:rPr lang="en-US" sz="2000" dirty="0"/>
              <a:t> higher than the ads without it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Special </a:t>
            </a:r>
            <a:r>
              <a:rPr lang="en-US" sz="2000" dirty="0"/>
              <a:t>ad units such as wallpaper and </a:t>
            </a:r>
            <a:r>
              <a:rPr lang="en-US" sz="2000" dirty="0" smtClean="0"/>
              <a:t>pre-roll </a:t>
            </a:r>
            <a:r>
              <a:rPr lang="en-US" sz="2000" dirty="0"/>
              <a:t>significantly outperformed the standard IAB </a:t>
            </a:r>
            <a:r>
              <a:rPr lang="en-US" sz="2000" dirty="0" smtClean="0"/>
              <a:t>units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The </a:t>
            </a:r>
            <a:r>
              <a:rPr lang="en-US" sz="2000" dirty="0"/>
              <a:t>Wallpaper had a CTR 5x the average for the campaign, while the </a:t>
            </a:r>
            <a:r>
              <a:rPr lang="en-US" sz="2000" dirty="0" err="1"/>
              <a:t>preroll</a:t>
            </a:r>
            <a:r>
              <a:rPr lang="en-US" sz="2000" dirty="0"/>
              <a:t> was 3x the </a:t>
            </a:r>
            <a:r>
              <a:rPr lang="en-US" sz="2000" dirty="0" smtClean="0"/>
              <a:t>average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u="sng" dirty="0" smtClean="0"/>
              <a:t>Recommendations</a:t>
            </a:r>
          </a:p>
          <a:p>
            <a:pPr algn="ctr"/>
            <a:endParaRPr lang="en-US" sz="2000" b="1" u="sng" dirty="0" smtClean="0"/>
          </a:p>
          <a:p>
            <a:pPr algn="ctr"/>
            <a:r>
              <a:rPr lang="en-US" sz="2000" dirty="0" smtClean="0"/>
              <a:t>Dropping </a:t>
            </a:r>
            <a:r>
              <a:rPr lang="en-US" sz="2000" dirty="0"/>
              <a:t>the leaderboard unit in future campaigns as it significantly underperformed the average</a:t>
            </a:r>
          </a:p>
          <a:p>
            <a:pPr algn="ctr"/>
            <a:r>
              <a:rPr lang="en-US" sz="2000" dirty="0"/>
              <a:t>Best performing content sections on the Star:</a:t>
            </a:r>
          </a:p>
          <a:p>
            <a:pPr lvl="1" algn="ctr"/>
            <a:r>
              <a:rPr lang="en-US" sz="2000" dirty="0"/>
              <a:t>Life (CTR 4.6x higher)</a:t>
            </a:r>
          </a:p>
          <a:p>
            <a:pPr lvl="1" algn="ctr"/>
            <a:r>
              <a:rPr lang="en-US" sz="2000" dirty="0"/>
              <a:t>Custom Content (CTR 2.4x higher)</a:t>
            </a:r>
          </a:p>
          <a:p>
            <a:pPr lvl="1" algn="ctr"/>
            <a:r>
              <a:rPr lang="en-US" sz="2000" dirty="0"/>
              <a:t>Travel (CTR 2.1X higher)</a:t>
            </a:r>
          </a:p>
        </p:txBody>
      </p:sp>
    </p:spTree>
    <p:extLst>
      <p:ext uri="{BB962C8B-B14F-4D97-AF65-F5344CB8AC3E}">
        <p14:creationId xmlns:p14="http://schemas.microsoft.com/office/powerpoint/2010/main" val="28788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Google </a:t>
            </a:r>
            <a:r>
              <a:rPr lang="en-CA" dirty="0" err="1" smtClean="0"/>
              <a:t>AdWords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68" y="2202319"/>
            <a:ext cx="5322087" cy="3846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5155" y="2514600"/>
            <a:ext cx="64604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/>
              <a:t>Launched August 19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Fuel </a:t>
            </a:r>
            <a:r>
              <a:rPr lang="en-US" sz="2400" dirty="0"/>
              <a:t>&amp; </a:t>
            </a:r>
            <a:r>
              <a:rPr lang="en-US" sz="2400" dirty="0" smtClean="0"/>
              <a:t>Fun accounted </a:t>
            </a:r>
            <a:r>
              <a:rPr lang="en-US" sz="2400" dirty="0"/>
              <a:t>for </a:t>
            </a:r>
            <a:r>
              <a:rPr lang="en-US" sz="2800" b="1" dirty="0"/>
              <a:t>60%</a:t>
            </a:r>
            <a:r>
              <a:rPr lang="en-US" sz="2400" dirty="0"/>
              <a:t> of the total </a:t>
            </a:r>
            <a:r>
              <a:rPr lang="en-US" sz="2400" dirty="0" smtClean="0"/>
              <a:t>spend</a:t>
            </a:r>
          </a:p>
          <a:p>
            <a:pPr algn="ctr">
              <a:spcBef>
                <a:spcPts val="600"/>
              </a:spcBef>
            </a:pPr>
            <a:endParaRPr lang="en-US" sz="2400" dirty="0"/>
          </a:p>
          <a:p>
            <a:pPr algn="ctr">
              <a:spcBef>
                <a:spcPts val="600"/>
              </a:spcBef>
            </a:pPr>
            <a:r>
              <a:rPr lang="en-US" sz="2400" dirty="0"/>
              <a:t>Google </a:t>
            </a:r>
            <a:r>
              <a:rPr lang="en-US" sz="2400" dirty="0" err="1" smtClean="0"/>
              <a:t>Adwords</a:t>
            </a:r>
            <a:endParaRPr lang="en-US" sz="2400" dirty="0" smtClean="0"/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Delivered </a:t>
            </a:r>
            <a:r>
              <a:rPr lang="en-US" sz="2400" dirty="0"/>
              <a:t>high quality traffic to EE.ca, with an average time on site of more than one minute.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08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11009" r="9970" b="29178"/>
          <a:stretch/>
        </p:blipFill>
        <p:spPr bwMode="auto">
          <a:xfrm>
            <a:off x="202332" y="341526"/>
            <a:ext cx="4630559" cy="5882811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9" t="41082" r="12950" b="17656"/>
          <a:stretch/>
        </p:blipFill>
        <p:spPr bwMode="auto">
          <a:xfrm>
            <a:off x="5232221" y="3801572"/>
            <a:ext cx="2830812" cy="242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2221" y="1167854"/>
            <a:ext cx="6510600" cy="236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/>
              <a:t>The hub was live from Sept.5 to Oct. 14, </a:t>
            </a:r>
            <a:r>
              <a:rPr lang="en-US" sz="2400" dirty="0" smtClean="0"/>
              <a:t>2013</a:t>
            </a:r>
          </a:p>
          <a:p>
            <a:pPr algn="ctr">
              <a:spcBef>
                <a:spcPts val="600"/>
              </a:spcBef>
            </a:pPr>
            <a:endParaRPr lang="en-US" sz="2400" dirty="0"/>
          </a:p>
          <a:p>
            <a:pPr algn="ctr">
              <a:spcBef>
                <a:spcPts val="600"/>
              </a:spcBef>
            </a:pPr>
            <a:r>
              <a:rPr lang="en-US" sz="2400" dirty="0"/>
              <a:t>The content hub received </a:t>
            </a:r>
            <a:endParaRPr lang="en-US" sz="2400" dirty="0" smtClean="0"/>
          </a:p>
          <a:p>
            <a:pPr algn="ctr">
              <a:spcBef>
                <a:spcPts val="600"/>
              </a:spcBef>
            </a:pPr>
            <a:r>
              <a:rPr lang="en-US" sz="2800" b="1" dirty="0" smtClean="0"/>
              <a:t>109,254</a:t>
            </a:r>
            <a:r>
              <a:rPr lang="en-US" sz="2400" dirty="0" smtClean="0"/>
              <a:t> </a:t>
            </a:r>
            <a:r>
              <a:rPr lang="en-US" sz="2400" dirty="0"/>
              <a:t>visits </a:t>
            </a:r>
            <a:endParaRPr lang="en-US" sz="2400" dirty="0" smtClean="0"/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 </a:t>
            </a:r>
            <a:r>
              <a:rPr lang="en-US" sz="2400" dirty="0"/>
              <a:t>drove </a:t>
            </a:r>
            <a:r>
              <a:rPr lang="en-US" sz="2800" b="1" dirty="0"/>
              <a:t>554</a:t>
            </a:r>
            <a:r>
              <a:rPr lang="en-US" sz="2400" dirty="0"/>
              <a:t> clicks through to EE.ca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50764" y="341526"/>
            <a:ext cx="8271042" cy="562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Toronto Star Content Hub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462363" y="4167851"/>
            <a:ext cx="3094879" cy="169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40"/>
              </a:lnSpc>
              <a:spcBef>
                <a:spcPts val="600"/>
              </a:spcBef>
            </a:pPr>
            <a:r>
              <a:rPr lang="en-US" sz="2000" dirty="0"/>
              <a:t>The co-branded ads </a:t>
            </a:r>
            <a:endParaRPr lang="en-US" sz="2000" dirty="0" smtClean="0"/>
          </a:p>
          <a:p>
            <a:pPr algn="ctr">
              <a:lnSpc>
                <a:spcPts val="1740"/>
              </a:lnSpc>
              <a:spcBef>
                <a:spcPts val="600"/>
              </a:spcBef>
            </a:pPr>
            <a:r>
              <a:rPr lang="en-US" sz="2000" dirty="0" smtClean="0"/>
              <a:t>3,000,229 impressions</a:t>
            </a:r>
          </a:p>
          <a:p>
            <a:pPr algn="ctr">
              <a:lnSpc>
                <a:spcPts val="1740"/>
              </a:lnSpc>
              <a:spcBef>
                <a:spcPts val="600"/>
              </a:spcBef>
            </a:pPr>
            <a:endParaRPr lang="en-US" sz="2000" dirty="0"/>
          </a:p>
          <a:p>
            <a:pPr algn="ctr">
              <a:lnSpc>
                <a:spcPts val="1740"/>
              </a:lnSpc>
              <a:spcBef>
                <a:spcPts val="600"/>
              </a:spcBef>
            </a:pPr>
            <a:r>
              <a:rPr lang="en-US" sz="2000" dirty="0" smtClean="0"/>
              <a:t>7,920 </a:t>
            </a:r>
            <a:r>
              <a:rPr lang="en-US" sz="2000" dirty="0"/>
              <a:t>click-</a:t>
            </a:r>
            <a:r>
              <a:rPr lang="en-US" sz="2000" dirty="0" err="1"/>
              <a:t>throughs</a:t>
            </a:r>
            <a:r>
              <a:rPr lang="en-US" sz="2000" dirty="0"/>
              <a:t> to the sponsored content hub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60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35" y="198699"/>
            <a:ext cx="6296065" cy="3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08" y="2458430"/>
            <a:ext cx="5717519" cy="365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5774"/>
            <a:ext cx="4285441" cy="214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5" y="3347979"/>
            <a:ext cx="3020010" cy="187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0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vel Reporter Cov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2" r="34641"/>
          <a:stretch/>
        </p:blipFill>
        <p:spPr>
          <a:xfrm>
            <a:off x="262881" y="235636"/>
            <a:ext cx="2961582" cy="5983126"/>
          </a:xfrm>
          <a:prstGeom prst="rect">
            <a:avLst/>
          </a:prstGeom>
          <a:ln>
            <a:solidFill>
              <a:srgbClr val="C6D9F1"/>
            </a:solidFill>
          </a:ln>
        </p:spPr>
      </p:pic>
      <p:pic>
        <p:nvPicPr>
          <p:cNvPr id="4" name="Picture 3" descr="Travel Report Page 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19608"/>
          <a:stretch/>
        </p:blipFill>
        <p:spPr>
          <a:xfrm>
            <a:off x="3467140" y="3270060"/>
            <a:ext cx="2569882" cy="2651923"/>
          </a:xfrm>
          <a:prstGeom prst="rect">
            <a:avLst/>
          </a:prstGeom>
        </p:spPr>
      </p:pic>
      <p:pic>
        <p:nvPicPr>
          <p:cNvPr id="5" name="Picture 4" descr="Travel Report page 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r="19608"/>
          <a:stretch/>
        </p:blipFill>
        <p:spPr>
          <a:xfrm>
            <a:off x="3467140" y="349620"/>
            <a:ext cx="2569882" cy="2671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3516" y="1274557"/>
            <a:ext cx="514951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supplement ran in the Sunday edition of the Star on September 15.   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 total of 207,000 supplements were delivered to Toronto Star subscribers in the GTA.</a:t>
            </a:r>
          </a:p>
          <a:p>
            <a:pPr algn="ctr"/>
            <a:r>
              <a:rPr lang="en-US" sz="2000" dirty="0"/>
              <a:t>An additional 10,000 copies of the supplement were also handed out in select areas of downtown Toronto.  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The content in the Travel Reporter included 13 articles about things to do and where to stay in Explorers’ Edge in the Fall.  And also included a full page dedicated to Ride The Edge.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70785" y="349620"/>
            <a:ext cx="6154978" cy="7107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Toronto Star Print Insert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306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Marketing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2013 Fall Blue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26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Key Learnings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8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17095" y="352926"/>
            <a:ext cx="10738585" cy="55161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2800" dirty="0" smtClean="0"/>
              <a:t>Moving forward we need to focus on more than just driving a high volume of visits to EE.ca.  It makes sense now to add in </a:t>
            </a:r>
            <a:r>
              <a:rPr lang="en-US" sz="3600" b="1" dirty="0" smtClean="0"/>
              <a:t>engagement </a:t>
            </a:r>
            <a:r>
              <a:rPr lang="en-US" sz="2800" b="1" dirty="0" smtClean="0"/>
              <a:t>metrics </a:t>
            </a:r>
            <a:r>
              <a:rPr lang="en-US" sz="2800" dirty="0" smtClean="0"/>
              <a:t>– time on site and referrals to operator sites – as additional ways we will measure success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2800" dirty="0" smtClean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3600" b="1" dirty="0" smtClean="0"/>
              <a:t>Facebook</a:t>
            </a:r>
            <a:r>
              <a:rPr lang="en-US" sz="2800" b="1" dirty="0" smtClean="0"/>
              <a:t> </a:t>
            </a:r>
            <a:r>
              <a:rPr lang="en-US" sz="2800" dirty="0" smtClean="0"/>
              <a:t>has emerged as the number one driver of visits to EE.ca.  And these visits are very cost efficient, the Fall cost per click for Facebook was less than 20¢ and it is also effective at sending visitors on to operator sites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endParaRPr lang="en-US" sz="2800" dirty="0" smtClean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US" sz="2800" dirty="0" smtClean="0"/>
              <a:t>Non-traditional ad units including </a:t>
            </a:r>
            <a:r>
              <a:rPr lang="en-US" sz="3600" b="1" dirty="0" smtClean="0"/>
              <a:t>content</a:t>
            </a:r>
            <a:r>
              <a:rPr lang="en-US" sz="2800" dirty="0" smtClean="0"/>
              <a:t> are more effective at driving engaged visitors to EE.ca than traditional IAB units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576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49179" y="256674"/>
            <a:ext cx="11742821" cy="6601325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n-US" sz="3200" b="1" dirty="0" smtClean="0"/>
              <a:t>Content hubs </a:t>
            </a:r>
            <a:r>
              <a:rPr lang="en-US" sz="2400" dirty="0" smtClean="0"/>
              <a:t>are like mini-microsites of EE.ca and visits to these hubs are almost as good as visits to our own site with their focused content</a:t>
            </a:r>
          </a:p>
          <a:p>
            <a:pPr marL="74295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The fall campaign drove 80,000 visits to EE.ca but in addition, over 8,000 visits to the content hub on Toronto Star – all highly engaged visitors</a:t>
            </a:r>
          </a:p>
          <a:p>
            <a:pPr marL="742950" lvl="1" indent="-342900">
              <a:lnSpc>
                <a:spcPct val="100000"/>
              </a:lnSpc>
              <a:spcBef>
                <a:spcPts val="600"/>
              </a:spcBef>
            </a:pPr>
            <a:endParaRPr lang="en-US" sz="24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n-US" sz="3200" b="1" dirty="0" smtClean="0"/>
              <a:t>Print</a:t>
            </a:r>
            <a:r>
              <a:rPr lang="en-US" sz="3200" dirty="0" smtClean="0"/>
              <a:t>, </a:t>
            </a:r>
            <a:r>
              <a:rPr lang="en-US" sz="2400" dirty="0" smtClean="0"/>
              <a:t>effective at driving incremental traffic – we see a spike in website traffic and are also effective brand builders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endParaRPr lang="en-US" sz="24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n-US" sz="2400" dirty="0" smtClean="0"/>
              <a:t>Recommend adding a question to the brand research survey asking responders about how far in advance their plan their </a:t>
            </a:r>
            <a:r>
              <a:rPr lang="en-US" sz="3200" b="1" dirty="0" smtClean="0"/>
              <a:t>fall getaways</a:t>
            </a:r>
          </a:p>
          <a:p>
            <a:pPr marL="74295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 It would be useful to get more information into the fall travel purchase process </a:t>
            </a:r>
          </a:p>
          <a:p>
            <a:pPr marL="74295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consider if the fall campaign would be more effective if it started in August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56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267553"/>
            <a:ext cx="10641330" cy="1450757"/>
          </a:xfrm>
        </p:spPr>
        <p:txBody>
          <a:bodyPr/>
          <a:lstStyle/>
          <a:p>
            <a:r>
              <a:rPr lang="en-CA" dirty="0" smtClean="0"/>
              <a:t>Questions / Discussion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17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758952"/>
            <a:ext cx="9479280" cy="3566160"/>
          </a:xfrm>
        </p:spPr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Draft 2014</a:t>
            </a:r>
            <a:br>
              <a:rPr lang="en-CA" dirty="0" smtClean="0"/>
            </a:br>
            <a:r>
              <a:rPr lang="en-CA" dirty="0" smtClean="0"/>
              <a:t>Winter Marketing</a:t>
            </a:r>
            <a:endParaRPr lang="en-CA" dirty="0"/>
          </a:p>
        </p:txBody>
      </p:sp>
      <p:pic>
        <p:nvPicPr>
          <p:cNvPr id="4" name="Picture 3" descr="Cloud_LOGO_notFinal_May5.ai"/>
          <p:cNvPicPr>
            <a:picLocks noChangeAspect="1"/>
          </p:cNvPicPr>
          <p:nvPr/>
        </p:nvPicPr>
        <p:blipFill>
          <a:blip r:embed="rId2"/>
          <a:srcRect l="17190" t="34816" r="14805" b="37098"/>
          <a:stretch>
            <a:fillRect/>
          </a:stretch>
        </p:blipFill>
        <p:spPr>
          <a:xfrm>
            <a:off x="10067262" y="5223757"/>
            <a:ext cx="1891406" cy="1010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" y="5223757"/>
            <a:ext cx="1201274" cy="10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156" y="773923"/>
            <a:ext cx="116946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BUDGET: $110k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Winter 2014 Campaign Theme: Nothing new under the sun</a:t>
            </a:r>
          </a:p>
          <a:p>
            <a:pPr algn="ctr"/>
            <a:endParaRPr lang="en-GB" sz="2400" dirty="0"/>
          </a:p>
          <a:p>
            <a:pPr algn="ctr"/>
            <a:r>
              <a:rPr lang="en-GB" sz="3600" b="1" dirty="0" smtClean="0">
                <a:solidFill>
                  <a:srgbClr val="002060"/>
                </a:solidFill>
              </a:rPr>
              <a:t>“</a:t>
            </a:r>
            <a:r>
              <a:rPr lang="en-GB" sz="3600" b="1" dirty="0">
                <a:solidFill>
                  <a:srgbClr val="002060"/>
                </a:solidFill>
              </a:rPr>
              <a:t>Winter turns up the </a:t>
            </a:r>
            <a:r>
              <a:rPr lang="en-GB" sz="3600" b="1" dirty="0" smtClean="0">
                <a:solidFill>
                  <a:srgbClr val="002060"/>
                </a:solidFill>
              </a:rPr>
              <a:t>fun!”</a:t>
            </a:r>
          </a:p>
          <a:p>
            <a:endParaRPr lang="en-GB" sz="2400" dirty="0"/>
          </a:p>
          <a:p>
            <a:pPr algn="ctr"/>
            <a:r>
              <a:rPr lang="en-GB" sz="2400" b="1" dirty="0" smtClean="0"/>
              <a:t>Focus </a:t>
            </a:r>
            <a:r>
              <a:rPr lang="en-GB" sz="2400" b="1" dirty="0"/>
              <a:t>of our messaging is therefore on </a:t>
            </a:r>
            <a:r>
              <a:rPr lang="en-GB" sz="2400" b="1" dirty="0" smtClean="0"/>
              <a:t>activities</a:t>
            </a:r>
          </a:p>
          <a:p>
            <a:pPr algn="ctr"/>
            <a:r>
              <a:rPr lang="en-GB" sz="2400" dirty="0" smtClean="0"/>
              <a:t>Our </a:t>
            </a:r>
            <a:r>
              <a:rPr lang="en-GB" sz="2400" dirty="0"/>
              <a:t>audience has the perception that cottage country shuts down in the winter, and there’s nothing to do until the ice is off the </a:t>
            </a:r>
            <a:r>
              <a:rPr lang="en-GB" sz="2400" dirty="0" smtClean="0"/>
              <a:t>dock</a:t>
            </a:r>
          </a:p>
          <a:p>
            <a:pPr algn="ctr"/>
            <a:endParaRPr lang="en-GB" sz="2400" dirty="0"/>
          </a:p>
          <a:p>
            <a:pPr algn="ctr"/>
            <a:r>
              <a:rPr lang="en-GB" sz="2400" b="1" dirty="0" smtClean="0"/>
              <a:t>The </a:t>
            </a:r>
            <a:r>
              <a:rPr lang="en-GB" sz="2400" b="1" dirty="0"/>
              <a:t>target for our </a:t>
            </a:r>
            <a:r>
              <a:rPr lang="en-GB" sz="2400" b="1" dirty="0" smtClean="0"/>
              <a:t>message: Connected Explorers</a:t>
            </a:r>
          </a:p>
          <a:p>
            <a:pPr algn="ctr"/>
            <a:r>
              <a:rPr lang="en-GB" sz="2400" dirty="0" smtClean="0"/>
              <a:t>Those who </a:t>
            </a:r>
            <a:r>
              <a:rPr lang="en-GB" sz="2400" dirty="0"/>
              <a:t>engage in outdoor winter activities – these people are typically 25-64 and have higher than average affluence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829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5903" y="925456"/>
            <a:ext cx="12192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As stated in the overall 2013 </a:t>
            </a:r>
            <a:r>
              <a:rPr lang="en-GB" sz="3200" b="1" dirty="0" smtClean="0"/>
              <a:t>strategy</a:t>
            </a:r>
          </a:p>
          <a:p>
            <a:pPr algn="ctr"/>
            <a:r>
              <a:rPr lang="en-GB" sz="3200" b="1" dirty="0" smtClean="0"/>
              <a:t>objective is </a:t>
            </a:r>
            <a:r>
              <a:rPr lang="en-GB" sz="3200" b="1" dirty="0"/>
              <a:t>to drive qualified visitors to </a:t>
            </a:r>
            <a:r>
              <a:rPr lang="en-GB" sz="3200" b="1" dirty="0" smtClean="0"/>
              <a:t>EE.ca</a:t>
            </a:r>
          </a:p>
          <a:p>
            <a:pPr algn="ctr"/>
            <a:endParaRPr lang="en-GB" sz="3200" dirty="0"/>
          </a:p>
          <a:p>
            <a:pPr algn="ctr"/>
            <a:r>
              <a:rPr lang="en-GB" sz="3200" b="1" dirty="0" smtClean="0"/>
              <a:t>Success will be measured by traffic </a:t>
            </a:r>
            <a:r>
              <a:rPr lang="en-GB" sz="3200" b="1" dirty="0"/>
              <a:t>to EE.ca </a:t>
            </a:r>
            <a:endParaRPr lang="en-GB" sz="3200" b="1" dirty="0" smtClean="0"/>
          </a:p>
          <a:p>
            <a:pPr algn="ctr"/>
            <a:r>
              <a:rPr lang="en-GB" sz="2400" dirty="0" smtClean="0"/>
              <a:t># of visits * time </a:t>
            </a:r>
            <a:r>
              <a:rPr lang="en-GB" sz="2400" dirty="0"/>
              <a:t>on site </a:t>
            </a:r>
            <a:r>
              <a:rPr lang="en-GB" sz="1200" dirty="0"/>
              <a:t>(industry standard</a:t>
            </a:r>
            <a:r>
              <a:rPr lang="en-GB" sz="1200" dirty="0" smtClean="0"/>
              <a:t>)</a:t>
            </a:r>
            <a:r>
              <a:rPr lang="en-GB" sz="2400" dirty="0" smtClean="0"/>
              <a:t> * </a:t>
            </a:r>
            <a:r>
              <a:rPr lang="en-GB" sz="2400" dirty="0"/>
              <a:t>pages </a:t>
            </a:r>
            <a:r>
              <a:rPr lang="en-GB" sz="2400" dirty="0" smtClean="0"/>
              <a:t>viewed </a:t>
            </a:r>
            <a:r>
              <a:rPr lang="en-GB" sz="1200" dirty="0" smtClean="0"/>
              <a:t>(industry standard)</a:t>
            </a:r>
          </a:p>
          <a:p>
            <a:pPr lvl="1" algn="ctr"/>
            <a:endParaRPr lang="en-GB" sz="2400" dirty="0" smtClean="0"/>
          </a:p>
          <a:p>
            <a:pPr lvl="1" algn="ctr"/>
            <a:r>
              <a:rPr lang="en-GB" sz="2400" dirty="0" smtClean="0"/>
              <a:t>The overall marketing strategy, therefore, has evolved since the beginning of the year to improve the </a:t>
            </a:r>
            <a:r>
              <a:rPr lang="en-GB" sz="2800" b="1" dirty="0" smtClean="0">
                <a:solidFill>
                  <a:srgbClr val="FF0000"/>
                </a:solidFill>
              </a:rPr>
              <a:t>“quality” </a:t>
            </a:r>
            <a:r>
              <a:rPr lang="en-GB" sz="2400" dirty="0" smtClean="0"/>
              <a:t>of visitors to include those who are more engaged</a:t>
            </a:r>
          </a:p>
          <a:p>
            <a:pPr lvl="1"/>
            <a:endParaRPr lang="en-GB" sz="2400" dirty="0" smtClean="0"/>
          </a:p>
          <a:p>
            <a:pPr lvl="1"/>
            <a:endParaRPr lang="en-GB" sz="2400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88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Channel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640" y="2077504"/>
            <a:ext cx="9912417" cy="4307256"/>
          </a:xfrm>
        </p:spPr>
        <p:txBody>
          <a:bodyPr>
            <a:noAutofit/>
          </a:bodyPr>
          <a:lstStyle/>
          <a:p>
            <a:pPr marL="457200" lvl="1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 smtClean="0"/>
              <a:t>Maintain investment in Google </a:t>
            </a:r>
            <a:r>
              <a:rPr lang="en-GB" sz="2800" dirty="0" err="1" smtClean="0"/>
              <a:t>AdWords</a:t>
            </a:r>
            <a:endParaRPr lang="en-GB" sz="2800" dirty="0" smtClean="0"/>
          </a:p>
          <a:p>
            <a:pPr marL="457200" lvl="1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 smtClean="0"/>
              <a:t>Maintain investment in Facebook</a:t>
            </a:r>
          </a:p>
          <a:p>
            <a:pPr marL="457200" lvl="1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 smtClean="0"/>
              <a:t>Leverage branded online content to drive engaged traffic</a:t>
            </a:r>
          </a:p>
          <a:p>
            <a:pPr marL="457200" lvl="1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dirty="0" smtClean="0"/>
              <a:t>Test new 3</a:t>
            </a:r>
            <a:r>
              <a:rPr lang="en-GB" sz="2800" baseline="30000" dirty="0" smtClean="0"/>
              <a:t>rd</a:t>
            </a:r>
            <a:r>
              <a:rPr lang="en-GB" sz="2800" dirty="0" smtClean="0"/>
              <a:t> party properties</a:t>
            </a:r>
          </a:p>
          <a:p>
            <a:pPr marL="5715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19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352438"/>
              </p:ext>
            </p:extLst>
          </p:nvPr>
        </p:nvGraphicFramePr>
        <p:xfrm>
          <a:off x="609599" y="1989221"/>
          <a:ext cx="11133222" cy="403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935" y="368968"/>
            <a:ext cx="11229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have reviewed results from the Fall 2013 campaign looking for findings that would help guide our creative and channel planning for Winter </a:t>
            </a:r>
            <a:r>
              <a:rPr lang="en-GB" dirty="0" smtClean="0"/>
              <a:t>2014</a:t>
            </a:r>
          </a:p>
          <a:p>
            <a:endParaRPr lang="en-GB" dirty="0"/>
          </a:p>
          <a:p>
            <a:r>
              <a:rPr lang="en-GB" dirty="0"/>
              <a:t>Just under 74,790 visits to the site from Sept. 2 to Oct. 15, these 6 sources accounted for 74,005 of these visits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16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283674" cy="5775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2979" y="770023"/>
            <a:ext cx="41990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Of the “paid” tactics employed in the campaign, </a:t>
            </a:r>
            <a:r>
              <a:rPr lang="en-US" sz="2000" dirty="0">
                <a:solidFill>
                  <a:srgbClr val="0070C0"/>
                </a:solidFill>
              </a:rPr>
              <a:t>Google </a:t>
            </a:r>
            <a:r>
              <a:rPr lang="en-US" sz="2000" dirty="0" err="1">
                <a:solidFill>
                  <a:srgbClr val="0070C0"/>
                </a:solidFill>
              </a:rPr>
              <a:t>Adwords</a:t>
            </a:r>
            <a:r>
              <a:rPr lang="en-US" sz="2000" dirty="0">
                <a:solidFill>
                  <a:srgbClr val="0070C0"/>
                </a:solidFill>
              </a:rPr>
              <a:t> and Facebook </a:t>
            </a:r>
            <a:r>
              <a:rPr lang="en-US" sz="2000" dirty="0" smtClean="0">
                <a:solidFill>
                  <a:srgbClr val="0070C0"/>
                </a:solidFill>
              </a:rPr>
              <a:t>     </a:t>
            </a:r>
            <a:r>
              <a:rPr lang="en-US" sz="1600" dirty="0" smtClean="0"/>
              <a:t>delivered </a:t>
            </a:r>
            <a:r>
              <a:rPr lang="en-US" sz="1600" dirty="0"/>
              <a:t>the highest quality </a:t>
            </a:r>
            <a:r>
              <a:rPr lang="en-US" sz="1600" dirty="0" smtClean="0"/>
              <a:t>visitors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Google Organic  	        </a:t>
            </a:r>
            <a:r>
              <a:rPr lang="nl-NL" dirty="0" smtClean="0"/>
              <a:t> 0:03:17</a:t>
            </a:r>
            <a:endParaRPr lang="nl-NL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Direct traffic			0:02:41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Google CPC			0:01:07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Facebook			</a:t>
            </a:r>
            <a:r>
              <a:rPr lang="nl-NL" dirty="0" smtClean="0"/>
              <a:t>         0:01:07</a:t>
            </a:r>
            <a:endParaRPr lang="nl-NL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TorStar				0:00:46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dirty="0"/>
              <a:t>NetMargins			0:00:33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37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 - Evolving Fall “Blue”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 smtClean="0"/>
              <a:t>Promoting </a:t>
            </a:r>
            <a:r>
              <a:rPr lang="en-US" sz="1800" dirty="0"/>
              <a:t>content to educate prospective visitors </a:t>
            </a:r>
            <a:endParaRPr lang="en-US" sz="1800" dirty="0" smtClean="0"/>
          </a:p>
          <a:p>
            <a:pPr lvl="1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 smtClean="0"/>
              <a:t>spectacular </a:t>
            </a:r>
            <a:r>
              <a:rPr lang="en-US" sz="1600" dirty="0"/>
              <a:t>fall </a:t>
            </a:r>
            <a:r>
              <a:rPr lang="en-US" sz="1600" dirty="0" err="1"/>
              <a:t>colour</a:t>
            </a:r>
            <a:r>
              <a:rPr lang="en-US" sz="1600" dirty="0"/>
              <a:t> that sets Explorers Edge apart from other destinations in Ontario – Blue</a:t>
            </a:r>
            <a:r>
              <a:rPr lang="en-US" sz="1600" dirty="0" smtClean="0"/>
              <a:t>.</a:t>
            </a:r>
            <a:endParaRPr lang="en-US" sz="1700" dirty="0" smtClean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700" dirty="0" smtClean="0"/>
              <a:t>These targets have </a:t>
            </a:r>
            <a:r>
              <a:rPr lang="en-US" sz="1700" dirty="0"/>
              <a:t>the following implications for media: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Younger consumers are voracious online consumers, and the Fall Blue idea (due to its visual nature) is well suited to this medium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Older consumers, while big users of digital and social media, are still avid users of print media. Again, the Fall Blue idea is well suited to this medium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Tactical targets can be reached online using SEM as well as display ads targeted by keywords (for example, having the Fall Blue ads appear on hiking and motorcycle enthusiast sites). </a:t>
            </a:r>
            <a:endParaRPr lang="en-US" dirty="0"/>
          </a:p>
          <a:p>
            <a:pPr marL="0" indent="0">
              <a:lnSpc>
                <a:spcPts val="1740"/>
              </a:lnSpc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552" y="5669039"/>
            <a:ext cx="1166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Connected Explorers * Outgoing Mature * Couples Mellow Vacationers * Nature Lovers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9549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152321" y="472096"/>
          <a:ext cx="6753805" cy="5712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26442" y="1660358"/>
            <a:ext cx="4944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2400" dirty="0"/>
              <a:t>Overall, during the campaign </a:t>
            </a:r>
            <a:r>
              <a:rPr lang="en-CA" sz="2400" dirty="0" smtClean="0"/>
              <a:t>period</a:t>
            </a:r>
          </a:p>
          <a:p>
            <a:pPr algn="ctr">
              <a:lnSpc>
                <a:spcPct val="150000"/>
              </a:lnSpc>
            </a:pPr>
            <a:r>
              <a:rPr lang="en-CA" sz="2800" b="1" dirty="0" smtClean="0"/>
              <a:t>11,434</a:t>
            </a:r>
            <a:r>
              <a:rPr lang="en-CA" sz="2400" dirty="0" smtClean="0"/>
              <a:t> visitors </a:t>
            </a:r>
            <a:r>
              <a:rPr lang="en-CA" sz="2400" dirty="0"/>
              <a:t>were </a:t>
            </a:r>
            <a:r>
              <a:rPr lang="en-CA" sz="2400" dirty="0" smtClean="0"/>
              <a:t>referred</a:t>
            </a:r>
          </a:p>
          <a:p>
            <a:pPr algn="ctr">
              <a:lnSpc>
                <a:spcPct val="150000"/>
              </a:lnSpc>
            </a:pPr>
            <a:r>
              <a:rPr lang="en-CA" sz="2400" dirty="0" smtClean="0"/>
              <a:t>DMO and </a:t>
            </a:r>
            <a:r>
              <a:rPr lang="en-CA" sz="2400" dirty="0"/>
              <a:t>other regional </a:t>
            </a:r>
            <a:r>
              <a:rPr lang="en-CA" sz="2400" dirty="0" smtClean="0"/>
              <a:t>websites</a:t>
            </a:r>
          </a:p>
          <a:p>
            <a:pPr algn="ctr">
              <a:lnSpc>
                <a:spcPct val="150000"/>
              </a:lnSpc>
            </a:pPr>
            <a:r>
              <a:rPr lang="en-CA" sz="2400" dirty="0" smtClean="0"/>
              <a:t>This represents 14</a:t>
            </a:r>
            <a:r>
              <a:rPr lang="en-CA" sz="2400" dirty="0"/>
              <a:t>% of all visitors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78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78" y="124827"/>
            <a:ext cx="6370002" cy="2401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131" y="2706593"/>
            <a:ext cx="1154229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solidFill>
                  <a:srgbClr val="000000"/>
                </a:solidFill>
              </a:rPr>
              <a:t>A total of 49,655 clicks were generated by Facebook ads during the fall campaign, at a cost of just $0.40 per click, the lowest CPC of all marketing activities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pPr lvl="1"/>
            <a:endParaRPr lang="en-US" sz="2400" dirty="0">
              <a:solidFill>
                <a:srgbClr val="000000"/>
              </a:solidFill>
            </a:endParaRP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24,604 were generated by content promotion ads, of which 16,517 went to EE.ca (75% of all clicks sent to EE.ca by Facebook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pPr lvl="2"/>
            <a:endParaRPr lang="en-US" sz="2400" dirty="0">
              <a:solidFill>
                <a:srgbClr val="000000"/>
              </a:solidFill>
            </a:endParaRP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25,051 were generated by ads for the contest (these clicks went to the Facebook Page or Contest tab)</a:t>
            </a:r>
          </a:p>
          <a:p>
            <a:pPr marL="1085850" lvl="2" indent="-171450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22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78" y="124827"/>
            <a:ext cx="6370002" cy="24018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8116" y="2791327"/>
            <a:ext cx="11046326" cy="337686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chemeClr val="tx1"/>
                </a:solidFill>
              </a:rPr>
              <a:t>investment in </a:t>
            </a:r>
            <a:r>
              <a:rPr lang="en-US" sz="2400" dirty="0" smtClean="0">
                <a:solidFill>
                  <a:schemeClr val="tx1"/>
                </a:solidFill>
              </a:rPr>
              <a:t>Facebook </a:t>
            </a:r>
            <a:r>
              <a:rPr lang="en-US" sz="2400" dirty="0">
                <a:solidFill>
                  <a:schemeClr val="tx1"/>
                </a:solidFill>
              </a:rPr>
              <a:t>has paid </a:t>
            </a:r>
            <a:r>
              <a:rPr lang="en-US" sz="2400" dirty="0" smtClean="0">
                <a:solidFill>
                  <a:schemeClr val="tx1"/>
                </a:solidFill>
              </a:rPr>
              <a:t>off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171450" indent="-171450" algn="ctr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Facebook is now the number one driver of page view and engagement on the site</a:t>
            </a:r>
          </a:p>
          <a:p>
            <a:pPr marL="171450" indent="-171450" algn="ctr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171450" indent="-171450" algn="ctr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Facebook has become the most cost-effective way of generating reach for the EE content.</a:t>
            </a:r>
          </a:p>
          <a:p>
            <a:pPr marL="171450" indent="-171450" algn="ctr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171450" indent="-171450" algn="ctr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Contests and promoted content are equal contributors, driving visits to both the website and Facebook page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Engagement Best Practices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99205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Best practices state if you drive all traffic to your home page, bounce rates will be higher.  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Reducing </a:t>
            </a:r>
            <a:r>
              <a:rPr lang="en-US" dirty="0">
                <a:solidFill>
                  <a:schemeClr val="tx1"/>
                </a:solidFill>
              </a:rPr>
              <a:t>bounce rates </a:t>
            </a:r>
            <a:r>
              <a:rPr lang="en-US" dirty="0" smtClean="0">
                <a:solidFill>
                  <a:schemeClr val="tx1"/>
                </a:solidFill>
              </a:rPr>
              <a:t>while creating </a:t>
            </a:r>
            <a:r>
              <a:rPr lang="en-US" dirty="0">
                <a:solidFill>
                  <a:schemeClr val="tx1"/>
                </a:solidFill>
              </a:rPr>
              <a:t>more engagement on your </a:t>
            </a:r>
            <a:r>
              <a:rPr lang="en-US" dirty="0" smtClean="0">
                <a:solidFill>
                  <a:schemeClr val="tx1"/>
                </a:solidFill>
              </a:rPr>
              <a:t>website: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7280" y="4792840"/>
            <a:ext cx="100584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Industry</a:t>
            </a:r>
            <a:r>
              <a:rPr lang="en-US" dirty="0"/>
              <a:t> benchmark see a drop of over 25 percentage points in bounce rate when unique landing pages are used as compared to when no unique landing pages are used</a:t>
            </a:r>
          </a:p>
          <a:p>
            <a:endParaRPr lang="en-CA" dirty="0"/>
          </a:p>
        </p:txBody>
      </p:sp>
      <p:sp>
        <p:nvSpPr>
          <p:cNvPr id="5" name="Rounded Rectangle 4"/>
          <p:cNvSpPr/>
          <p:nvPr/>
        </p:nvSpPr>
        <p:spPr>
          <a:xfrm>
            <a:off x="1097280" y="2837793"/>
            <a:ext cx="10058400" cy="1563153"/>
          </a:xfrm>
          <a:prstGeom prst="roundRect">
            <a:avLst/>
          </a:prstGeom>
          <a:solidFill>
            <a:srgbClr val="219D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Start using landing pages with the Winter campaign to try and increase engagement on the site (time on site and page views) and drive more traffic to operator sites.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60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Conclusions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4764504" y="467530"/>
            <a:ext cx="74274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2400" dirty="0"/>
              <a:t>Facebook is a powerhouse for generating content engagement and drive traffic to the website </a:t>
            </a:r>
          </a:p>
          <a:p>
            <a:pPr marL="171450" indent="-171450">
              <a:buFont typeface="Arial"/>
              <a:buChar char="•"/>
            </a:pPr>
            <a:endParaRPr lang="en-US" sz="2400" dirty="0"/>
          </a:p>
          <a:p>
            <a:pPr marL="171450" indent="-171450">
              <a:buFont typeface="Arial"/>
              <a:buChar char="•"/>
            </a:pPr>
            <a:r>
              <a:rPr lang="en-US" sz="2400" dirty="0"/>
              <a:t>We should not reduce spend with Google Ad Words</a:t>
            </a:r>
          </a:p>
          <a:p>
            <a:endParaRPr lang="en-US" sz="2400" dirty="0"/>
          </a:p>
          <a:p>
            <a:pPr marL="171450" indent="-171450">
              <a:buFont typeface="Arial"/>
              <a:buChar char="•"/>
            </a:pPr>
            <a:r>
              <a:rPr lang="en-US" sz="2400" dirty="0"/>
              <a:t>Driving consumers to relevant content pages on the site based on the banner creative or the branded content</a:t>
            </a:r>
          </a:p>
          <a:p>
            <a:pPr marL="171450" indent="-171450">
              <a:buFont typeface="Arial"/>
              <a:buChar char="•"/>
            </a:pPr>
            <a:endParaRPr lang="en-US" sz="2400" dirty="0"/>
          </a:p>
          <a:p>
            <a:pPr marL="171450" indent="-171450">
              <a:buFont typeface="Arial"/>
              <a:buChar char="•"/>
            </a:pPr>
            <a:r>
              <a:rPr lang="en-US" sz="2400" dirty="0"/>
              <a:t>Continue using media that drive a high volume of engaged visits to EE.ca</a:t>
            </a:r>
          </a:p>
          <a:p>
            <a:pPr marL="171450" indent="-171450">
              <a:buFont typeface="Arial"/>
              <a:buChar char="•"/>
            </a:pPr>
            <a:endParaRPr lang="en-US" sz="2400" dirty="0"/>
          </a:p>
          <a:p>
            <a:pPr marL="171450" indent="-171450">
              <a:buFont typeface="Arial"/>
              <a:buChar char="•"/>
            </a:pPr>
            <a:r>
              <a:rPr lang="en-US" sz="2400" dirty="0"/>
              <a:t>It is important to invest in 3</a:t>
            </a:r>
            <a:r>
              <a:rPr lang="en-US" sz="2400" baseline="30000" dirty="0"/>
              <a:t>rd</a:t>
            </a:r>
            <a:r>
              <a:rPr lang="en-US" sz="2400" dirty="0"/>
              <a:t> party media sites to help feed direct and organic search results</a:t>
            </a:r>
          </a:p>
          <a:p>
            <a:endParaRPr lang="en-US" sz="2400" dirty="0"/>
          </a:p>
          <a:p>
            <a:pPr marL="171450" indent="-171450">
              <a:buFont typeface="Arial"/>
              <a:buChar char="•"/>
            </a:pPr>
            <a:r>
              <a:rPr lang="en-US" sz="2400" dirty="0"/>
              <a:t>Continue to test new media to increase traffic and expand the selection of media that perform well for EE.  </a:t>
            </a:r>
          </a:p>
        </p:txBody>
      </p:sp>
    </p:spTree>
    <p:extLst>
      <p:ext uri="{BB962C8B-B14F-4D97-AF65-F5344CB8AC3E}">
        <p14:creationId xmlns:p14="http://schemas.microsoft.com/office/powerpoint/2010/main" val="26717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5017" y="1259569"/>
            <a:ext cx="11771653" cy="4986875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GB" b="1" dirty="0" smtClean="0"/>
              <a:t>Google </a:t>
            </a:r>
            <a:r>
              <a:rPr lang="en-GB" b="1" dirty="0" err="1" smtClean="0"/>
              <a:t>AdWords</a:t>
            </a:r>
            <a:r>
              <a:rPr lang="en-GB" b="1" dirty="0" smtClean="0"/>
              <a:t> </a:t>
            </a:r>
          </a:p>
          <a:p>
            <a:pPr marL="628650" lvl="1" indent="-171450"/>
            <a:r>
              <a:rPr lang="en-GB" dirty="0" smtClean="0"/>
              <a:t>Targeting based on activity and regional keywords and driving to relevant activity content pages on EE.ca</a:t>
            </a:r>
          </a:p>
          <a:p>
            <a:pPr marL="57150" indent="0">
              <a:buNone/>
            </a:pPr>
            <a:r>
              <a:rPr lang="en-GB" b="1" dirty="0" smtClean="0"/>
              <a:t>Facebook</a:t>
            </a:r>
          </a:p>
          <a:p>
            <a:pPr marL="628650" lvl="1" indent="-171450"/>
            <a:r>
              <a:rPr lang="en-GB" dirty="0" smtClean="0"/>
              <a:t>FB ads to promote content on site and FB posts</a:t>
            </a:r>
          </a:p>
          <a:p>
            <a:pPr marL="628650" lvl="1" indent="-171450"/>
            <a:r>
              <a:rPr lang="en-GB" dirty="0" smtClean="0"/>
              <a:t>Winter activity contest app to drive fan-base engagement, new fans and </a:t>
            </a:r>
            <a:r>
              <a:rPr lang="en-GB" dirty="0" err="1" smtClean="0"/>
              <a:t>Sojouner</a:t>
            </a:r>
            <a:r>
              <a:rPr lang="en-GB" dirty="0" smtClean="0"/>
              <a:t> subscribers</a:t>
            </a:r>
          </a:p>
          <a:p>
            <a:pPr marL="57150" indent="0">
              <a:buNone/>
            </a:pPr>
            <a:r>
              <a:rPr lang="en-GB" b="1" dirty="0" smtClean="0"/>
              <a:t>Toronto Star</a:t>
            </a:r>
          </a:p>
          <a:p>
            <a:pPr lvl="2"/>
            <a:r>
              <a:rPr lang="en-GB" sz="1800" dirty="0" smtClean="0"/>
              <a:t>Display </a:t>
            </a:r>
            <a:r>
              <a:rPr lang="en-GB" sz="1800" dirty="0"/>
              <a:t>advertising on thestar.com plus sponsored content HUB on the site focused on winter activities in the EE region</a:t>
            </a:r>
          </a:p>
          <a:p>
            <a:pPr lvl="2"/>
            <a:r>
              <a:rPr lang="en-GB" sz="1800" dirty="0" smtClean="0"/>
              <a:t>Travel</a:t>
            </a:r>
            <a:r>
              <a:rPr lang="en-GB" sz="1800" dirty="0"/>
              <a:t>, Life and News sections – 289,075 </a:t>
            </a:r>
            <a:r>
              <a:rPr lang="en-GB" sz="1800" dirty="0" smtClean="0"/>
              <a:t>impressions</a:t>
            </a:r>
            <a:endParaRPr lang="en-GB" sz="1800" dirty="0"/>
          </a:p>
          <a:p>
            <a:pPr lvl="2"/>
            <a:r>
              <a:rPr lang="en-GB" sz="1800" dirty="0"/>
              <a:t>Pre-Roll run of site ads – 58,633 </a:t>
            </a:r>
            <a:r>
              <a:rPr lang="en-GB" sz="1800" dirty="0" smtClean="0"/>
              <a:t>impressions</a:t>
            </a:r>
          </a:p>
          <a:p>
            <a:pPr lvl="2"/>
            <a:r>
              <a:rPr lang="en-GB" sz="1800" dirty="0" smtClean="0"/>
              <a:t>Run </a:t>
            </a:r>
            <a:r>
              <a:rPr lang="en-GB" sz="1800" dirty="0"/>
              <a:t>of site ads on the Olive Lifestyle network – </a:t>
            </a:r>
            <a:r>
              <a:rPr lang="en-GB" sz="1800" dirty="0" smtClean="0"/>
              <a:t>1,412,230 impressions</a:t>
            </a:r>
          </a:p>
          <a:p>
            <a:pPr marL="628650" lvl="1" indent="-171450"/>
            <a:endParaRPr lang="en-GB" dirty="0" smtClean="0"/>
          </a:p>
          <a:p>
            <a:pPr marL="457200" lvl="1" indent="0">
              <a:buFont typeface="Calibri" pitchFamily="34" charset="0"/>
              <a:buNone/>
            </a:pPr>
            <a:endParaRPr lang="en-GB" dirty="0" smtClean="0"/>
          </a:p>
          <a:p>
            <a:pPr marL="57150" indent="0">
              <a:buFont typeface="Calibri" panose="020F0502020204030204" pitchFamily="34" charset="0"/>
              <a:buNone/>
            </a:pPr>
            <a:endParaRPr lang="en-GB" dirty="0" smtClean="0"/>
          </a:p>
          <a:p>
            <a:pPr marL="457200" lvl="1" indent="0">
              <a:buFont typeface="Calibri" pitchFamily="34" charset="0"/>
              <a:buNone/>
            </a:pPr>
            <a:endParaRPr lang="en-GB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2966" y="281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Channel 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0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17" y="853172"/>
            <a:ext cx="119552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/>
            <a:r>
              <a:rPr lang="en-GB" b="1" dirty="0" smtClean="0"/>
              <a:t>theweathernetwork.com</a:t>
            </a:r>
            <a:r>
              <a:rPr lang="en-GB" dirty="0" smtClean="0"/>
              <a:t> </a:t>
            </a:r>
            <a:endParaRPr lang="en-GB" dirty="0"/>
          </a:p>
          <a:p>
            <a:pPr marL="1028700" lvl="2" indent="-171450"/>
            <a:r>
              <a:rPr lang="en-GB" dirty="0" smtClean="0"/>
              <a:t>Leverage </a:t>
            </a:r>
            <a:r>
              <a:rPr lang="en-GB" dirty="0"/>
              <a:t>Where’s Kevin remote scheduled for Jan. 31</a:t>
            </a:r>
            <a:r>
              <a:rPr lang="en-GB" baseline="30000" dirty="0"/>
              <a:t>st</a:t>
            </a:r>
            <a:r>
              <a:rPr lang="en-GB" dirty="0"/>
              <a:t> on the Ice Trail </a:t>
            </a:r>
          </a:p>
          <a:p>
            <a:pPr marL="1485900" lvl="3" indent="-171450"/>
            <a:r>
              <a:rPr lang="en-GB" dirty="0"/>
              <a:t>6-week campaign of display ads targeted to GTA incl. Toronto and Southern Ontario:</a:t>
            </a:r>
          </a:p>
          <a:p>
            <a:pPr marL="1943100" lvl="4" indent="-171450"/>
            <a:r>
              <a:rPr lang="en-GB" dirty="0"/>
              <a:t>500,000 website </a:t>
            </a:r>
            <a:r>
              <a:rPr lang="en-GB" dirty="0" smtClean="0"/>
              <a:t>ads *  300,000 </a:t>
            </a:r>
            <a:r>
              <a:rPr lang="en-GB" dirty="0"/>
              <a:t>mobile </a:t>
            </a:r>
            <a:r>
              <a:rPr lang="en-GB" dirty="0" smtClean="0"/>
              <a:t>ads * 200,000 </a:t>
            </a:r>
            <a:r>
              <a:rPr lang="en-GB" dirty="0"/>
              <a:t>tablet ads</a:t>
            </a:r>
          </a:p>
          <a:p>
            <a:pPr marL="1485900" lvl="3" indent="-171450"/>
            <a:r>
              <a:rPr lang="en-GB" dirty="0"/>
              <a:t>2 takeovers in the GTA </a:t>
            </a:r>
            <a:endParaRPr lang="en-GB" dirty="0" smtClean="0"/>
          </a:p>
          <a:p>
            <a:pPr marL="1485900" lvl="3" indent="-171450"/>
            <a:r>
              <a:rPr lang="en-GB" dirty="0" smtClean="0"/>
              <a:t>Typically </a:t>
            </a:r>
            <a:r>
              <a:rPr lang="en-GB" dirty="0"/>
              <a:t>get between 250,000 to 540,000 page views depending on how active the weather is that day</a:t>
            </a:r>
          </a:p>
          <a:p>
            <a:pPr marL="1485900" lvl="3" indent="-171450"/>
            <a:r>
              <a:rPr lang="en-GB" dirty="0"/>
              <a:t>Bonus:  TWN will promote the Facebook contest on their site at no cost ($5,000 value)</a:t>
            </a:r>
          </a:p>
          <a:p>
            <a:pPr marL="628650" lvl="1" indent="-171450"/>
            <a:endParaRPr lang="en-GB" b="1" dirty="0" smtClean="0"/>
          </a:p>
          <a:p>
            <a:pPr marL="628650" lvl="1" indent="-171450"/>
            <a:r>
              <a:rPr lang="en-GB" b="1" dirty="0" smtClean="0"/>
              <a:t>Outdoor </a:t>
            </a:r>
            <a:r>
              <a:rPr lang="en-GB" b="1" dirty="0"/>
              <a:t>Canada</a:t>
            </a:r>
          </a:p>
          <a:p>
            <a:pPr marL="1028700" lvl="2" indent="-171450"/>
            <a:r>
              <a:rPr lang="en-GB" dirty="0"/>
              <a:t>Create a sponsored  content hub on the site</a:t>
            </a:r>
          </a:p>
          <a:p>
            <a:pPr marL="1028700" lvl="2" indent="-171450"/>
            <a:r>
              <a:rPr lang="en-GB" dirty="0"/>
              <a:t>Will contain 8-10 articles, some will be existing articles from Outdoor Canada and of these EE will have </a:t>
            </a:r>
            <a:r>
              <a:rPr lang="en-GB" dirty="0" smtClean="0"/>
              <a:t>approval</a:t>
            </a:r>
          </a:p>
          <a:p>
            <a:pPr marL="1028700" lvl="2" indent="-171450"/>
            <a:r>
              <a:rPr lang="en-GB" dirty="0" smtClean="0"/>
              <a:t>Patrick </a:t>
            </a:r>
            <a:r>
              <a:rPr lang="en-GB" dirty="0"/>
              <a:t>Walsh has been approached to write an article about his experiences in the EE </a:t>
            </a:r>
            <a:r>
              <a:rPr lang="en-GB" dirty="0" smtClean="0"/>
              <a:t>region</a:t>
            </a:r>
            <a:endParaRPr lang="en-GB" dirty="0"/>
          </a:p>
          <a:p>
            <a:pPr marL="628650" lvl="1" indent="-171450"/>
            <a:endParaRPr lang="en-GB" b="1" dirty="0" smtClean="0"/>
          </a:p>
          <a:p>
            <a:pPr marL="628650" lvl="1" indent="-171450"/>
            <a:r>
              <a:rPr lang="en-GB" b="1" dirty="0" smtClean="0"/>
              <a:t>City </a:t>
            </a:r>
            <a:r>
              <a:rPr lang="en-GB" b="1" dirty="0"/>
              <a:t>Parent.com </a:t>
            </a:r>
            <a:endParaRPr lang="en-GB" dirty="0"/>
          </a:p>
          <a:p>
            <a:pPr marL="1028700" lvl="2" indent="-171450"/>
            <a:r>
              <a:rPr lang="en-GB" dirty="0"/>
              <a:t>Banner ads on site plus on one </a:t>
            </a:r>
            <a:r>
              <a:rPr lang="en-GB" dirty="0" smtClean="0"/>
              <a:t>e-blast</a:t>
            </a:r>
            <a:endParaRPr lang="en-GB" dirty="0"/>
          </a:p>
          <a:p>
            <a:pPr marL="1028700" lvl="2" indent="-171450"/>
            <a:r>
              <a:rPr lang="en-GB" dirty="0" smtClean="0"/>
              <a:t>Banner </a:t>
            </a:r>
            <a:r>
              <a:rPr lang="en-GB" dirty="0"/>
              <a:t>ad big box will run for two months starting </a:t>
            </a:r>
            <a:r>
              <a:rPr lang="en-GB" dirty="0" smtClean="0"/>
              <a:t>mid-December along with a </a:t>
            </a:r>
            <a:r>
              <a:rPr lang="en-GB" dirty="0"/>
              <a:t>bi-weekly </a:t>
            </a:r>
            <a:r>
              <a:rPr lang="en-GB" dirty="0" err="1"/>
              <a:t>eblast</a:t>
            </a:r>
            <a:r>
              <a:rPr lang="en-GB" dirty="0"/>
              <a:t> </a:t>
            </a:r>
          </a:p>
          <a:p>
            <a:pPr marL="1028700" lvl="2" indent="-171450"/>
            <a:endParaRPr lang="en-GB" b="1" dirty="0" smtClean="0"/>
          </a:p>
          <a:p>
            <a:pPr marL="630000" lvl="2" indent="-171450"/>
            <a:r>
              <a:rPr lang="en-GB" b="1" dirty="0" smtClean="0"/>
              <a:t>OTMPC</a:t>
            </a:r>
            <a:endParaRPr lang="en-GB" b="1" dirty="0"/>
          </a:p>
          <a:p>
            <a:pPr marL="1028700" lvl="2" indent="-171450"/>
            <a:r>
              <a:rPr lang="en-GB" dirty="0"/>
              <a:t>Banner ad in promo spot in January and </a:t>
            </a:r>
            <a:r>
              <a:rPr lang="en-GB" dirty="0" smtClean="0"/>
              <a:t>February - Site </a:t>
            </a:r>
            <a:r>
              <a:rPr lang="en-GB" dirty="0"/>
              <a:t>get 3.8MM visits a </a:t>
            </a:r>
            <a:r>
              <a:rPr lang="en-GB" dirty="0" smtClean="0"/>
              <a:t>year</a:t>
            </a:r>
            <a:endParaRPr lang="en-GB" dirty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2966" y="7212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Channel Plan – Test New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4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721833"/>
              </p:ext>
            </p:extLst>
          </p:nvPr>
        </p:nvGraphicFramePr>
        <p:xfrm>
          <a:off x="77787" y="103189"/>
          <a:ext cx="4875213" cy="6145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6134"/>
                <a:gridCol w="1039079"/>
              </a:tblGrid>
              <a:tr h="4727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 dirty="0">
                          <a:effectLst/>
                        </a:rPr>
                        <a:t>Publication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Cost</a:t>
                      </a:r>
                      <a:endParaRPr lang="en-CA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Google Ad Words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$30,000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Facebook Content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$9,000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Facebook Promo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$11,000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Weather Network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 dirty="0">
                          <a:effectLst/>
                        </a:rPr>
                        <a:t>$20,700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Toronto Star (Content HUB)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$17,250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Toronto Star (Banner ads)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OTMPC - Banner ad (monthly promo offer)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$690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City Parent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$1,265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Outdoor Canada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$6,000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Facebook App + Contest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$7,000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>
                          <a:effectLst/>
                        </a:rPr>
                        <a:t>Creative Development + Production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>
                          <a:effectLst/>
                        </a:rPr>
                        <a:t>$10,000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  <a:tr h="4727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CA" sz="1400" u="none" strike="noStrike" dirty="0">
                          <a:effectLst/>
                        </a:rPr>
                        <a:t>Total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400" u="none" strike="noStrike" dirty="0">
                          <a:effectLst/>
                        </a:rPr>
                        <a:t>$112,905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29225" y="1743075"/>
            <a:ext cx="69627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171450"/>
            <a:r>
              <a:rPr lang="en-GB" dirty="0"/>
              <a:t>Focus on the many outdoor activities to do in the region in </a:t>
            </a:r>
            <a:r>
              <a:rPr lang="en-GB" dirty="0" smtClean="0"/>
              <a:t>winter</a:t>
            </a:r>
          </a:p>
          <a:p>
            <a:pPr marL="228600" indent="-171450"/>
            <a:endParaRPr lang="en-GB" dirty="0"/>
          </a:p>
          <a:p>
            <a:pPr marL="228600" indent="-171450"/>
            <a:r>
              <a:rPr lang="en-GB" dirty="0"/>
              <a:t>Build on the campaign and awareness started last year</a:t>
            </a:r>
          </a:p>
          <a:p>
            <a:pPr marL="228600" indent="-171450"/>
            <a:endParaRPr lang="en-GB" dirty="0" smtClean="0"/>
          </a:p>
          <a:p>
            <a:pPr marL="228600" indent="-171450"/>
            <a:r>
              <a:rPr lang="en-GB" dirty="0" smtClean="0"/>
              <a:t>Re-use </a:t>
            </a:r>
            <a:r>
              <a:rPr lang="en-GB" dirty="0"/>
              <a:t>the existing </a:t>
            </a:r>
            <a:r>
              <a:rPr lang="en-GB" i="1" dirty="0"/>
              <a:t>Winter Turns Up the Fun </a:t>
            </a:r>
            <a:r>
              <a:rPr lang="en-GB" dirty="0"/>
              <a:t>creative:</a:t>
            </a:r>
          </a:p>
          <a:p>
            <a:pPr marL="628650" lvl="1" indent="-171450"/>
            <a:endParaRPr lang="en-GB" dirty="0"/>
          </a:p>
          <a:p>
            <a:pPr marL="228600" indent="-171450"/>
            <a:r>
              <a:rPr lang="en-GB" dirty="0"/>
              <a:t>EE.ca content is king and fundamental to the </a:t>
            </a:r>
            <a:r>
              <a:rPr lang="en-GB" dirty="0" smtClean="0"/>
              <a:t>campaign:</a:t>
            </a:r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Develop </a:t>
            </a:r>
            <a:r>
              <a:rPr lang="en-GB" dirty="0"/>
              <a:t>weekly content for website and Facebook page focused on </a:t>
            </a:r>
            <a:r>
              <a:rPr lang="en-GB" dirty="0" smtClean="0"/>
              <a:t>key activities</a:t>
            </a:r>
            <a:endParaRPr lang="en-GB" dirty="0"/>
          </a:p>
          <a:p>
            <a:pPr marL="342900" indent="-285750">
              <a:buFont typeface="Wingdings" panose="05000000000000000000" pitchFamily="2" charset="2"/>
              <a:buChar char="§"/>
            </a:pPr>
            <a:r>
              <a:rPr lang="en-GB" dirty="0" smtClean="0"/>
              <a:t>Switch </a:t>
            </a:r>
            <a:r>
              <a:rPr lang="en-GB" dirty="0"/>
              <a:t>focus of activities each week</a:t>
            </a:r>
          </a:p>
          <a:p>
            <a:pPr marL="228600" indent="-171450"/>
            <a:endParaRPr lang="en-GB" dirty="0" smtClean="0"/>
          </a:p>
          <a:p>
            <a:pPr marL="228600" indent="-171450"/>
            <a:r>
              <a:rPr lang="en-GB" dirty="0" smtClean="0"/>
              <a:t>Re-use </a:t>
            </a:r>
            <a:r>
              <a:rPr lang="en-GB" dirty="0"/>
              <a:t>the Winter activities Facebook app from Winter 2012 </a:t>
            </a:r>
            <a:r>
              <a:rPr lang="en-GB" dirty="0" smtClean="0"/>
              <a:t>campaign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33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267553"/>
            <a:ext cx="10641330" cy="1450757"/>
          </a:xfrm>
        </p:spPr>
        <p:txBody>
          <a:bodyPr/>
          <a:lstStyle/>
          <a:p>
            <a:r>
              <a:rPr lang="en-CA" dirty="0" smtClean="0"/>
              <a:t>Questions / Discussion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26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ts val="1740"/>
              </a:lnSpc>
              <a:spcBef>
                <a:spcPts val="600"/>
              </a:spcBef>
              <a:buNone/>
            </a:pPr>
            <a:endParaRPr lang="en-US" sz="2400" dirty="0" smtClean="0"/>
          </a:p>
          <a:p>
            <a:pPr marL="0" indent="0" algn="ctr">
              <a:lnSpc>
                <a:spcPts val="1740"/>
              </a:lnSpc>
              <a:spcBef>
                <a:spcPts val="600"/>
              </a:spcBef>
              <a:buNone/>
            </a:pPr>
            <a:r>
              <a:rPr lang="en-US" sz="2400" dirty="0" smtClean="0"/>
              <a:t>The </a:t>
            </a:r>
            <a:r>
              <a:rPr lang="en-US" sz="2400" dirty="0"/>
              <a:t>primary objective was to drive “qualified” prospects to ExplorersEdge.ca. </a:t>
            </a:r>
            <a:endParaRPr lang="en-US" sz="2400" dirty="0" smtClean="0"/>
          </a:p>
          <a:p>
            <a:pPr marL="0" indent="0" algn="ctr">
              <a:lnSpc>
                <a:spcPts val="1740"/>
              </a:lnSpc>
              <a:spcBef>
                <a:spcPts val="600"/>
              </a:spcBef>
              <a:buNone/>
            </a:pPr>
            <a:endParaRPr lang="en-US" sz="2400" dirty="0" smtClean="0"/>
          </a:p>
          <a:p>
            <a:pPr marL="0" indent="0" algn="ctr">
              <a:lnSpc>
                <a:spcPts val="1740"/>
              </a:lnSpc>
              <a:spcBef>
                <a:spcPts val="600"/>
              </a:spcBef>
              <a:buNone/>
            </a:pPr>
            <a:r>
              <a:rPr lang="en-US" sz="2400" b="1" dirty="0" smtClean="0"/>
              <a:t>Specifically</a:t>
            </a:r>
            <a:r>
              <a:rPr lang="en-US" sz="2400" b="1" dirty="0"/>
              <a:t>, 33,000 visits to the site over the campaign period. </a:t>
            </a:r>
            <a:endParaRPr lang="en-US" sz="2400" b="1" dirty="0" smtClean="0"/>
          </a:p>
          <a:p>
            <a:pPr marL="0" indent="0">
              <a:lnSpc>
                <a:spcPts val="1740"/>
              </a:lnSpc>
              <a:spcBef>
                <a:spcPts val="600"/>
              </a:spcBef>
              <a:buNone/>
            </a:pPr>
            <a:endParaRPr lang="en-US" b="1" dirty="0"/>
          </a:p>
          <a:p>
            <a:pPr marL="0" indent="0">
              <a:lnSpc>
                <a:spcPts val="1740"/>
              </a:lnSpc>
              <a:spcBef>
                <a:spcPts val="600"/>
              </a:spcBef>
              <a:buNone/>
            </a:pPr>
            <a:endParaRPr lang="en-US" dirty="0" smtClean="0"/>
          </a:p>
          <a:p>
            <a:pPr marL="0" indent="0">
              <a:lnSpc>
                <a:spcPts val="1740"/>
              </a:lnSpc>
              <a:spcBef>
                <a:spcPts val="600"/>
              </a:spcBef>
              <a:buNone/>
            </a:pPr>
            <a:r>
              <a:rPr lang="en-US" sz="2400" dirty="0" smtClean="0"/>
              <a:t>In </a:t>
            </a:r>
            <a:r>
              <a:rPr lang="en-US" sz="2400" dirty="0"/>
              <a:t>addition, there were important subsidiary objectives</a:t>
            </a:r>
            <a:r>
              <a:rPr lang="en-US" sz="2400" dirty="0" smtClean="0"/>
              <a:t>:</a:t>
            </a:r>
          </a:p>
          <a:p>
            <a:pPr marL="0" indent="0">
              <a:lnSpc>
                <a:spcPts val="1740"/>
              </a:lnSpc>
              <a:spcBef>
                <a:spcPts val="600"/>
              </a:spcBef>
              <a:buNone/>
            </a:pPr>
            <a:endParaRPr lang="en-US" sz="2400" dirty="0" smtClean="0"/>
          </a:p>
          <a:p>
            <a:pPr lvl="2">
              <a:lnSpc>
                <a:spcPts val="1740"/>
              </a:lnSpc>
              <a:spcBef>
                <a:spcPts val="600"/>
              </a:spcBef>
            </a:pPr>
            <a:r>
              <a:rPr lang="en-US" sz="2400" dirty="0" smtClean="0"/>
              <a:t>Drive </a:t>
            </a:r>
            <a:r>
              <a:rPr lang="en-US" sz="2400" dirty="0"/>
              <a:t>engagement with the content on </a:t>
            </a:r>
            <a:r>
              <a:rPr lang="en-US" sz="2400" dirty="0" smtClean="0"/>
              <a:t>EE.ca</a:t>
            </a:r>
          </a:p>
          <a:p>
            <a:pPr lvl="2">
              <a:lnSpc>
                <a:spcPts val="1740"/>
              </a:lnSpc>
              <a:spcBef>
                <a:spcPts val="600"/>
              </a:spcBef>
            </a:pPr>
            <a:endParaRPr lang="en-US" sz="2400" dirty="0" smtClean="0"/>
          </a:p>
          <a:p>
            <a:pPr lvl="2">
              <a:lnSpc>
                <a:spcPts val="1740"/>
              </a:lnSpc>
              <a:spcBef>
                <a:spcPts val="600"/>
              </a:spcBef>
            </a:pPr>
            <a:r>
              <a:rPr lang="en-US" sz="2400" dirty="0" smtClean="0"/>
              <a:t>Drive </a:t>
            </a:r>
            <a:r>
              <a:rPr lang="en-US" sz="2400" dirty="0"/>
              <a:t>visitors onwards to operator websites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16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387287"/>
              </p:ext>
            </p:extLst>
          </p:nvPr>
        </p:nvGraphicFramePr>
        <p:xfrm>
          <a:off x="6973779" y="52252"/>
          <a:ext cx="5165969" cy="6220320"/>
        </p:xfrm>
        <a:graphic>
          <a:graphicData uri="http://schemas.openxmlformats.org/drawingml/2006/table">
            <a:tbl>
              <a:tblPr/>
              <a:tblGrid>
                <a:gridCol w="1581419"/>
                <a:gridCol w="1581419"/>
                <a:gridCol w="154087"/>
                <a:gridCol w="154087"/>
                <a:gridCol w="154087"/>
                <a:gridCol w="154087"/>
                <a:gridCol w="154087"/>
                <a:gridCol w="154087"/>
                <a:gridCol w="154087"/>
                <a:gridCol w="154087"/>
                <a:gridCol w="154087"/>
                <a:gridCol w="154087"/>
                <a:gridCol w="154087"/>
                <a:gridCol w="154087"/>
                <a:gridCol w="154087"/>
              </a:tblGrid>
              <a:tr h="166224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Placement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August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September 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October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224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8857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Search Engine Marketing (Fuel &amp; Fun)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Search Engine Marketing (Fall Blue)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 Media Group</a:t>
                      </a:r>
                    </a:p>
                  </a:txBody>
                  <a:tcPr marL="12165" marR="12165" marT="1216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thestar.com - Custom Section Sponsorship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5 - Oct. 14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thestar.com LIFE Hub Takeover:  Gatefold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thestar.com NEWS Hub Takeover:  Gatefold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NYTimes - Travel (728x90, 300x250)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5 - Oct. 14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Olive Vertical - Lifestyle </a:t>
                      </a:r>
                      <a:b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(728x90, 300x250)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5 - Oct. 14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CPC - Across the network </a:t>
                      </a:r>
                      <a:b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(728x90, 300x250)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5 - Oct. 14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thestar.com - News &amp; Life (added value) (728x90, 300x250)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5 - Oct. 14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Travel Reporter - 8-page insert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 page ad in GTA section of print edition (added value)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 Margins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3 - Oct. 14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Facebook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Sept. 3 - Oct. 21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CARP e-Newsletter (Fuel &amp; Fun)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165" marR="12165" marT="12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56751" y="940526"/>
            <a:ext cx="2508069" cy="125635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chemeClr val="tx1"/>
                </a:solidFill>
              </a:rPr>
              <a:t>Google </a:t>
            </a:r>
            <a:r>
              <a:rPr lang="en-CA" sz="2400" dirty="0" err="1" smtClean="0">
                <a:solidFill>
                  <a:schemeClr val="tx1"/>
                </a:solidFill>
              </a:rPr>
              <a:t>Adwords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6752" y="2793133"/>
            <a:ext cx="2508069" cy="125635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chemeClr val="tx1"/>
                </a:solidFill>
              </a:rPr>
              <a:t>Banner Ads</a:t>
            </a:r>
          </a:p>
          <a:p>
            <a:pPr algn="ctr"/>
            <a:r>
              <a:rPr lang="en-CA" sz="2400" dirty="0" err="1" smtClean="0">
                <a:solidFill>
                  <a:schemeClr val="tx1"/>
                </a:solidFill>
              </a:rPr>
              <a:t>NetMargins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6751" y="4645740"/>
            <a:ext cx="2508069" cy="125635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chemeClr val="tx1"/>
                </a:solidFill>
              </a:rPr>
              <a:t>CARP </a:t>
            </a:r>
            <a:r>
              <a:rPr lang="en-CA" sz="2400" dirty="0" err="1" smtClean="0">
                <a:solidFill>
                  <a:schemeClr val="tx1"/>
                </a:solidFill>
              </a:rPr>
              <a:t>eNewsletter</a:t>
            </a:r>
            <a:endParaRPr lang="en-CA" sz="2400" dirty="0" smtClean="0">
              <a:solidFill>
                <a:schemeClr val="tx1"/>
              </a:solidFill>
            </a:endParaRPr>
          </a:p>
          <a:p>
            <a:pPr algn="ctr"/>
            <a:r>
              <a:rPr lang="en-CA" sz="2400" dirty="0" smtClean="0">
                <a:solidFill>
                  <a:schemeClr val="tx1"/>
                </a:solidFill>
              </a:rPr>
              <a:t>Fuel and Fun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47703" y="940526"/>
            <a:ext cx="3916900" cy="156874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chemeClr val="tx1"/>
                </a:solidFill>
              </a:rPr>
              <a:t>Facebook Ads &amp; Contest App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47703" y="2793133"/>
            <a:ext cx="3916900" cy="313740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chemeClr val="tx1"/>
                </a:solidFill>
              </a:rPr>
              <a:t>Toronto Star</a:t>
            </a:r>
          </a:p>
          <a:p>
            <a:pPr algn="ctr"/>
            <a:endParaRPr lang="en-CA" sz="2400" dirty="0" smtClean="0">
              <a:solidFill>
                <a:schemeClr val="tx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</a:rPr>
              <a:t>Sponsored online Content Hub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</a:rPr>
              <a:t>Online banner ads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</a:rPr>
              <a:t>Printed Travel Reporter Supplement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</a:rPr>
              <a:t>1/2 page ad in newspaper</a:t>
            </a:r>
            <a:endParaRPr lang="en-C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Results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05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Focus for Impact and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724" y="1978569"/>
            <a:ext cx="10803512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CA" dirty="0"/>
          </a:p>
          <a:p>
            <a:pPr marL="0" indent="0" algn="ctr">
              <a:buNone/>
            </a:pPr>
            <a:r>
              <a:rPr lang="en-CA" sz="4000" b="1" dirty="0" smtClean="0"/>
              <a:t>The goal is to have the campaign drive </a:t>
            </a:r>
            <a:r>
              <a:rPr lang="en-CA" sz="4000" b="1" dirty="0"/>
              <a:t>approximately 33,000 </a:t>
            </a:r>
            <a:r>
              <a:rPr lang="en-CA" sz="4000" b="1" dirty="0" smtClean="0"/>
              <a:t>visitors to ExplorersEdge.ca</a:t>
            </a:r>
          </a:p>
          <a:p>
            <a:pPr marL="0" indent="0" algn="ctr">
              <a:buNone/>
            </a:pPr>
            <a:endParaRPr lang="en-CA" sz="4000" b="1" dirty="0"/>
          </a:p>
          <a:p>
            <a:pPr marL="0" indent="0" algn="ctr">
              <a:buNone/>
            </a:pPr>
            <a:r>
              <a:rPr lang="en-CA" sz="4000" b="1" dirty="0" smtClean="0"/>
              <a:t>250</a:t>
            </a:r>
            <a:r>
              <a:rPr lang="en-CA" sz="4000" b="1" dirty="0"/>
              <a:t>% increase over Fall 2012.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11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821" y="627017"/>
            <a:ext cx="115482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September 2</a:t>
            </a:r>
            <a:r>
              <a:rPr lang="en-CA" sz="2000" baseline="30000" dirty="0" smtClean="0"/>
              <a:t>nd</a:t>
            </a:r>
            <a:r>
              <a:rPr lang="en-CA" sz="2000" dirty="0" smtClean="0"/>
              <a:t> – October 21, 2013</a:t>
            </a:r>
          </a:p>
          <a:p>
            <a:pPr algn="ctr"/>
            <a:r>
              <a:rPr lang="en-CA" sz="3200" b="1" dirty="0" smtClean="0"/>
              <a:t>80,206</a:t>
            </a:r>
            <a:r>
              <a:rPr lang="en-CA" sz="2000" dirty="0" smtClean="0"/>
              <a:t> visitors to Explorers’ Edge</a:t>
            </a:r>
          </a:p>
          <a:p>
            <a:pPr algn="ctr"/>
            <a:endParaRPr lang="en-CA" sz="2000" dirty="0"/>
          </a:p>
          <a:p>
            <a:pPr algn="ctr"/>
            <a:r>
              <a:rPr lang="en-CA" sz="2200" b="1" dirty="0" smtClean="0"/>
              <a:t>2.4x</a:t>
            </a:r>
            <a:r>
              <a:rPr lang="en-CA" sz="2000" dirty="0" smtClean="0"/>
              <a:t> campaign objective</a:t>
            </a:r>
          </a:p>
          <a:p>
            <a:pPr algn="ctr"/>
            <a:r>
              <a:rPr lang="en-CA" sz="2200" b="1" dirty="0" smtClean="0"/>
              <a:t>250%</a:t>
            </a:r>
            <a:r>
              <a:rPr lang="en-CA" sz="2000" dirty="0" smtClean="0"/>
              <a:t> increase in site visits over 2012</a:t>
            </a:r>
          </a:p>
          <a:p>
            <a:pPr algn="ctr"/>
            <a:r>
              <a:rPr lang="en-CA" sz="2200" b="1" dirty="0" smtClean="0"/>
              <a:t>66,453</a:t>
            </a:r>
            <a:r>
              <a:rPr lang="en-CA" sz="2000" dirty="0" smtClean="0"/>
              <a:t> unique visitors </a:t>
            </a:r>
            <a:r>
              <a:rPr lang="en-CA" sz="2000" dirty="0" err="1" smtClean="0"/>
              <a:t>vs</a:t>
            </a:r>
            <a:r>
              <a:rPr lang="en-CA" sz="2000" dirty="0" smtClean="0"/>
              <a:t> 18,546 in 2012 (258% increase)</a:t>
            </a:r>
          </a:p>
          <a:p>
            <a:pPr algn="ctr"/>
            <a:r>
              <a:rPr lang="en-CA" sz="2200" b="1" dirty="0" smtClean="0"/>
              <a:t>135,293</a:t>
            </a:r>
            <a:r>
              <a:rPr lang="en-CA" sz="2000" dirty="0" smtClean="0"/>
              <a:t> page views </a:t>
            </a:r>
            <a:r>
              <a:rPr lang="en-CA" sz="2000" dirty="0" err="1" smtClean="0"/>
              <a:t>vs</a:t>
            </a:r>
            <a:r>
              <a:rPr lang="en-CA" sz="2000" dirty="0" smtClean="0"/>
              <a:t> 51.170 in 2012 (164% increase)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 smtClean="0"/>
              <a:t>Average Visit Duration &amp; Page Views Per Visit</a:t>
            </a:r>
          </a:p>
          <a:p>
            <a:pPr algn="ctr"/>
            <a:r>
              <a:rPr lang="en-CA" sz="2000" dirty="0" smtClean="0"/>
              <a:t>Decrease 36% &amp; 25% respectively</a:t>
            </a:r>
          </a:p>
          <a:p>
            <a:pPr algn="ctr"/>
            <a:endParaRPr lang="en-CA" sz="2000" dirty="0"/>
          </a:p>
          <a:p>
            <a:pPr algn="ctr"/>
            <a:r>
              <a:rPr lang="en-CA" sz="3600" dirty="0" smtClean="0">
                <a:solidFill>
                  <a:srgbClr val="0070C0"/>
                </a:solidFill>
              </a:rPr>
              <a:t>Facebook</a:t>
            </a:r>
          </a:p>
          <a:p>
            <a:pPr algn="ctr"/>
            <a:r>
              <a:rPr lang="en-CA" sz="2000" dirty="0" smtClean="0"/>
              <a:t>Drove the Greatest Volume – 28% of all Traffic</a:t>
            </a:r>
          </a:p>
          <a:p>
            <a:pPr algn="ctr"/>
            <a:r>
              <a:rPr lang="en-CA" sz="2000" dirty="0" smtClean="0"/>
              <a:t>Google </a:t>
            </a:r>
            <a:r>
              <a:rPr lang="en-CA" sz="2000" dirty="0" err="1" smtClean="0"/>
              <a:t>AdWords</a:t>
            </a:r>
            <a:r>
              <a:rPr lang="en-CA" sz="2000" dirty="0" smtClean="0"/>
              <a:t> 26% - </a:t>
            </a:r>
            <a:r>
              <a:rPr lang="en-CA" sz="2000" dirty="0" err="1" smtClean="0"/>
              <a:t>NetMargins</a:t>
            </a:r>
            <a:r>
              <a:rPr lang="en-CA" sz="2000" dirty="0" smtClean="0"/>
              <a:t> 20% - The Star 13%</a:t>
            </a:r>
            <a:endParaRPr lang="en-CA" sz="2000" dirty="0"/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4343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685" y="391933"/>
            <a:ext cx="7787484" cy="4565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887"/>
          <a:stretch/>
        </p:blipFill>
        <p:spPr>
          <a:xfrm>
            <a:off x="6746210" y="3605674"/>
            <a:ext cx="4878533" cy="2432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905" y="4957010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Visits by day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82335" y="3328675"/>
            <a:ext cx="1175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Visits by source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214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509</TotalTime>
  <Words>2201</Words>
  <Application>Microsoft Office PowerPoint</Application>
  <PresentationFormat>Widescreen</PresentationFormat>
  <Paragraphs>512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Retrospect</vt:lpstr>
      <vt:lpstr>Marketing Committee</vt:lpstr>
      <vt:lpstr>Marketing</vt:lpstr>
      <vt:lpstr>Overview - Evolving Fall “Blue”</vt:lpstr>
      <vt:lpstr>Objectives</vt:lpstr>
      <vt:lpstr>PowerPoint Presentation</vt:lpstr>
      <vt:lpstr>Results</vt:lpstr>
      <vt:lpstr>Focus for Impact and Efficiency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Display Ads</vt:lpstr>
      <vt:lpstr>PowerPoint Presentation</vt:lpstr>
      <vt:lpstr>Google AdWords</vt:lpstr>
      <vt:lpstr>PowerPoint Presentation</vt:lpstr>
      <vt:lpstr>PowerPoint Presentation</vt:lpstr>
      <vt:lpstr>PowerPoint Presentation</vt:lpstr>
      <vt:lpstr>Key Learnings</vt:lpstr>
      <vt:lpstr>PowerPoint Presentation</vt:lpstr>
      <vt:lpstr>PowerPoint Presentation</vt:lpstr>
      <vt:lpstr>Questions / Discussion </vt:lpstr>
      <vt:lpstr> Draft 2014 Winter Marketing</vt:lpstr>
      <vt:lpstr>PowerPoint Presentation</vt:lpstr>
      <vt:lpstr>PowerPoint Presentation</vt:lpstr>
      <vt:lpstr>Proposed Channel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Engagement Best Practices</vt:lpstr>
      <vt:lpstr>Conclusions</vt:lpstr>
      <vt:lpstr>PowerPoint Presentation</vt:lpstr>
      <vt:lpstr>PowerPoint Presentation</vt:lpstr>
      <vt:lpstr>PowerPoint Presentation</vt:lpstr>
      <vt:lpstr>Questions / Discussion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– Fall Blue</dc:title>
  <dc:creator>James</dc:creator>
  <cp:lastModifiedBy>James</cp:lastModifiedBy>
  <cp:revision>47</cp:revision>
  <cp:lastPrinted>2013-11-27T14:37:30Z</cp:lastPrinted>
  <dcterms:created xsi:type="dcterms:W3CDTF">2013-08-14T01:26:25Z</dcterms:created>
  <dcterms:modified xsi:type="dcterms:W3CDTF">2013-12-09T17:45:14Z</dcterms:modified>
</cp:coreProperties>
</file>