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21"/>
  </p:handoutMasterIdLst>
  <p:sldIdLst>
    <p:sldId id="256" r:id="rId2"/>
    <p:sldId id="257" r:id="rId3"/>
    <p:sldId id="273" r:id="rId4"/>
    <p:sldId id="285" r:id="rId5"/>
    <p:sldId id="268" r:id="rId6"/>
    <p:sldId id="271" r:id="rId7"/>
    <p:sldId id="272" r:id="rId8"/>
    <p:sldId id="276" r:id="rId9"/>
    <p:sldId id="282" r:id="rId10"/>
    <p:sldId id="270" r:id="rId11"/>
    <p:sldId id="269" r:id="rId12"/>
    <p:sldId id="274" r:id="rId13"/>
    <p:sldId id="275" r:id="rId14"/>
    <p:sldId id="277" r:id="rId15"/>
    <p:sldId id="281" r:id="rId16"/>
    <p:sldId id="278" r:id="rId17"/>
    <p:sldId id="279" r:id="rId18"/>
    <p:sldId id="280" r:id="rId19"/>
    <p:sldId id="264" r:id="rId20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Coupon Redemption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Muskoka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15</c:v>
                </c:pt>
                <c:pt idx="2">
                  <c:v>9</c:v>
                </c:pt>
                <c:pt idx="3">
                  <c:v>19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dirty="0" smtClean="0"/>
              <a:t>Coupon Redemption by Operator</a:t>
            </a:r>
            <a:r>
              <a:rPr lang="en-CA" baseline="0" dirty="0" smtClean="0"/>
              <a:t> Type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Attraction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Spring 2012</c:v>
                </c:pt>
                <c:pt idx="1">
                  <c:v>Fall 2012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65</c:v>
                </c:pt>
                <c:pt idx="2">
                  <c:v>10</c:v>
                </c:pt>
                <c:pt idx="3">
                  <c:v>105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Retail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Spring 2012</c:v>
                </c:pt>
                <c:pt idx="1">
                  <c:v>Fall 2012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95</c:v>
                </c:pt>
                <c:pt idx="1">
                  <c:v>150</c:v>
                </c:pt>
                <c:pt idx="2">
                  <c:v>87</c:v>
                </c:pt>
                <c:pt idx="3">
                  <c:v>129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Restaurant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Spring 2012</c:v>
                </c:pt>
                <c:pt idx="1">
                  <c:v>Fall 2012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140</c:v>
                </c:pt>
                <c:pt idx="1">
                  <c:v>180</c:v>
                </c:pt>
                <c:pt idx="2">
                  <c:v>129</c:v>
                </c:pt>
                <c:pt idx="3">
                  <c:v>174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Accomm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Spring 2012</c:v>
                </c:pt>
                <c:pt idx="1">
                  <c:v>Fall 2012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5</c:v>
                </c:pt>
                <c:pt idx="1">
                  <c:v>9</c:v>
                </c:pt>
                <c:pt idx="2">
                  <c:v>29</c:v>
                </c:pt>
                <c:pt idx="3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1288088"/>
        <c:axId val="301288480"/>
      </c:barChart>
      <c:catAx>
        <c:axId val="30128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8480"/>
        <c:crosses val="autoZero"/>
        <c:auto val="1"/>
        <c:lblAlgn val="ctr"/>
        <c:lblOffset val="100"/>
        <c:noMultiLvlLbl val="0"/>
      </c:catAx>
      <c:valAx>
        <c:axId val="30128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8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Traveler Origin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Traveler Origin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GTA</c:v>
                </c:pt>
                <c:pt idx="1">
                  <c:v>West of GTA - L</c:v>
                </c:pt>
                <c:pt idx="2">
                  <c:v>West of GTA - N</c:v>
                </c:pt>
                <c:pt idx="3">
                  <c:v>East of GTA</c:v>
                </c:pt>
                <c:pt idx="4">
                  <c:v>North of GTA
Sudbury, North Bay incl.</c:v>
                </c:pt>
                <c:pt idx="5">
                  <c:v>Outside of Ontario</c:v>
                </c:pt>
                <c:pt idx="6">
                  <c:v>Unknown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110</c:v>
                </c:pt>
                <c:pt idx="1">
                  <c:v>513</c:v>
                </c:pt>
                <c:pt idx="2">
                  <c:v>236</c:v>
                </c:pt>
                <c:pt idx="3">
                  <c:v>94</c:v>
                </c:pt>
                <c:pt idx="4">
                  <c:v>429</c:v>
                </c:pt>
                <c:pt idx="5">
                  <c:v>20</c:v>
                </c:pt>
                <c:pt idx="6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2035232"/>
        <c:axId val="302460400"/>
      </c:barChart>
      <c:catAx>
        <c:axId val="212035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460400"/>
        <c:crosses val="autoZero"/>
        <c:auto val="1"/>
        <c:lblAlgn val="ctr"/>
        <c:lblOffset val="100"/>
        <c:noMultiLvlLbl val="0"/>
      </c:catAx>
      <c:valAx>
        <c:axId val="302460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035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Voucher Redemption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Muskoka 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3606</c:v>
                </c:pt>
                <c:pt idx="1">
                  <c:v>204</c:v>
                </c:pt>
                <c:pt idx="2">
                  <c:v>91</c:v>
                </c:pt>
                <c:pt idx="3">
                  <c:v>72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Muskoka 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1606</c:v>
                </c:pt>
                <c:pt idx="1">
                  <c:v>204</c:v>
                </c:pt>
                <c:pt idx="2">
                  <c:v>91</c:v>
                </c:pt>
                <c:pt idx="3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1856496"/>
        <c:axId val="301856888"/>
      </c:barChart>
      <c:catAx>
        <c:axId val="30185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856888"/>
        <c:crosses val="autoZero"/>
        <c:auto val="1"/>
        <c:lblAlgn val="ctr"/>
        <c:lblOffset val="100"/>
        <c:noMultiLvlLbl val="0"/>
      </c:catAx>
      <c:valAx>
        <c:axId val="301856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85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Redemption by Tourism Category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Attractions</c:v>
                </c:pt>
                <c:pt idx="1">
                  <c:v>Restaurants</c:v>
                </c:pt>
                <c:pt idx="2">
                  <c:v>Retail</c:v>
                </c:pt>
                <c:pt idx="3">
                  <c:v>Accommodation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3024</c:v>
                </c:pt>
                <c:pt idx="1">
                  <c:v>618</c:v>
                </c:pt>
                <c:pt idx="2">
                  <c:v>781</c:v>
                </c:pt>
                <c:pt idx="3">
                  <c:v>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Attractions</c:v>
                </c:pt>
                <c:pt idx="1">
                  <c:v>Restaurants</c:v>
                </c:pt>
                <c:pt idx="2">
                  <c:v>Retail</c:v>
                </c:pt>
                <c:pt idx="3">
                  <c:v>Accommodation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1200</c:v>
                </c:pt>
                <c:pt idx="1">
                  <c:v>618</c:v>
                </c:pt>
                <c:pt idx="2">
                  <c:v>781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1857672"/>
        <c:axId val="301858064"/>
      </c:barChart>
      <c:catAx>
        <c:axId val="301857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858064"/>
        <c:crosses val="autoZero"/>
        <c:auto val="1"/>
        <c:lblAlgn val="ctr"/>
        <c:lblOffset val="100"/>
        <c:noMultiLvlLbl val="0"/>
      </c:catAx>
      <c:valAx>
        <c:axId val="301858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857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Tourism Category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Sheet1!$A$2:$A$5</c:f>
              <c:strCache>
                <c:ptCount val="4"/>
                <c:pt idx="0">
                  <c:v>Attraction</c:v>
                </c:pt>
                <c:pt idx="1">
                  <c:v>Restaurants</c:v>
                </c:pt>
                <c:pt idx="2">
                  <c:v>Retail</c:v>
                </c:pt>
                <c:pt idx="3">
                  <c:v>Accommodation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2520</c:v>
                </c:pt>
                <c:pt idx="1">
                  <c:v>618</c:v>
                </c:pt>
                <c:pt idx="2">
                  <c:v>781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Accommodations Booked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Muskoka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57</c:v>
                </c:pt>
                <c:pt idx="1">
                  <c:v>11</c:v>
                </c:pt>
                <c:pt idx="2">
                  <c:v>19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Origin of Traveller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GTA</c:v>
                </c:pt>
                <c:pt idx="1">
                  <c:v>West</c:v>
                </c:pt>
                <c:pt idx="2">
                  <c:v>East </c:v>
                </c:pt>
                <c:pt idx="3">
                  <c:v>North</c:v>
                </c:pt>
                <c:pt idx="4">
                  <c:v>Outside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</c:v>
                </c:pt>
                <c:pt idx="1">
                  <c:v>75</c:v>
                </c:pt>
                <c:pt idx="2">
                  <c:v>25</c:v>
                </c:pt>
                <c:pt idx="3">
                  <c:v>60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0755912"/>
        <c:axId val="300756304"/>
      </c:barChart>
      <c:catAx>
        <c:axId val="300755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756304"/>
        <c:crosses val="autoZero"/>
        <c:auto val="1"/>
        <c:lblAlgn val="ctr"/>
        <c:lblOffset val="100"/>
        <c:noMultiLvlLbl val="0"/>
      </c:catAx>
      <c:valAx>
        <c:axId val="30075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755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Redemption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Attraction</c:v>
                </c:pt>
                <c:pt idx="1">
                  <c:v>Retail</c:v>
                </c:pt>
                <c:pt idx="2">
                  <c:v>Restaurant</c:v>
                </c:pt>
                <c:pt idx="3">
                  <c:v>Accommodation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87</c:v>
                </c:pt>
                <c:pt idx="2">
                  <c:v>129</c:v>
                </c:pt>
                <c:pt idx="3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0757088"/>
        <c:axId val="300757480"/>
      </c:barChart>
      <c:catAx>
        <c:axId val="30075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757480"/>
        <c:crosses val="autoZero"/>
        <c:auto val="1"/>
        <c:lblAlgn val="ctr"/>
        <c:lblOffset val="100"/>
        <c:noMultiLvlLbl val="0"/>
      </c:catAx>
      <c:valAx>
        <c:axId val="300757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75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Coupon Redemption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Muskoka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25</c:v>
                </c:pt>
                <c:pt idx="2">
                  <c:v>23</c:v>
                </c:pt>
                <c:pt idx="3">
                  <c:v>21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Accommodations Booked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Muskoka</c:v>
                </c:pt>
                <c:pt idx="1">
                  <c:v>Parry Sound</c:v>
                </c:pt>
                <c:pt idx="2">
                  <c:v>Almaguin Highlands</c:v>
                </c:pt>
                <c:pt idx="3">
                  <c:v>Algonquin Park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</c:v>
                </c:pt>
                <c:pt idx="1">
                  <c:v>31</c:v>
                </c:pt>
                <c:pt idx="2">
                  <c:v>12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2866312890931308E-2"/>
          <c:y val="0.89364439988663236"/>
          <c:w val="0.9"/>
          <c:h val="7.14436318783106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Origin of Traveller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GTA</c:v>
                </c:pt>
                <c:pt idx="1">
                  <c:v>West</c:v>
                </c:pt>
                <c:pt idx="2">
                  <c:v>East </c:v>
                </c:pt>
                <c:pt idx="3">
                  <c:v>North</c:v>
                </c:pt>
                <c:pt idx="4">
                  <c:v>Outside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149</c:v>
                </c:pt>
                <c:pt idx="1">
                  <c:v>141</c:v>
                </c:pt>
                <c:pt idx="2">
                  <c:v>31</c:v>
                </c:pt>
                <c:pt idx="3">
                  <c:v>73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0759048"/>
        <c:axId val="301284952"/>
      </c:barChart>
      <c:catAx>
        <c:axId val="300759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4952"/>
        <c:crosses val="autoZero"/>
        <c:auto val="1"/>
        <c:lblAlgn val="ctr"/>
        <c:lblOffset val="100"/>
        <c:noMultiLvlLbl val="0"/>
      </c:catAx>
      <c:valAx>
        <c:axId val="301284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759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Redemption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Attraction</c:v>
                </c:pt>
                <c:pt idx="1">
                  <c:v>Retail</c:v>
                </c:pt>
                <c:pt idx="2">
                  <c:v>Restaurant</c:v>
                </c:pt>
                <c:pt idx="3">
                  <c:v>Accommodation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105</c:v>
                </c:pt>
                <c:pt idx="1">
                  <c:v>129</c:v>
                </c:pt>
                <c:pt idx="2">
                  <c:v>174</c:v>
                </c:pt>
                <c:pt idx="3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1285736"/>
        <c:axId val="301286128"/>
      </c:barChart>
      <c:catAx>
        <c:axId val="301285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6128"/>
        <c:crosses val="autoZero"/>
        <c:auto val="1"/>
        <c:lblAlgn val="ctr"/>
        <c:lblOffset val="100"/>
        <c:noMultiLvlLbl val="0"/>
      </c:catAx>
      <c:valAx>
        <c:axId val="30128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5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dirty="0" smtClean="0"/>
              <a:t>Fuel &amp; Fun Booking Comparison</a:t>
            </a:r>
            <a:endParaRPr lang="en-C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Muskoka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4"/>
                <c:pt idx="0">
                  <c:v>Spring 2012</c:v>
                </c:pt>
                <c:pt idx="1">
                  <c:v>Fall 2012 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</c:v>
                </c:pt>
                <c:pt idx="1">
                  <c:v>270</c:v>
                </c:pt>
                <c:pt idx="2">
                  <c:v>132</c:v>
                </c:pt>
                <c:pt idx="3">
                  <c:v>145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Parry Sound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4"/>
                <c:pt idx="0">
                  <c:v>Spring 2012</c:v>
                </c:pt>
                <c:pt idx="1">
                  <c:v>Fall 2012 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</c:v>
                </c:pt>
                <c:pt idx="1">
                  <c:v>49</c:v>
                </c:pt>
                <c:pt idx="2">
                  <c:v>25</c:v>
                </c:pt>
                <c:pt idx="3">
                  <c:v>103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Almaguin Highlands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4"/>
                <c:pt idx="0">
                  <c:v>Spring 2012</c:v>
                </c:pt>
                <c:pt idx="1">
                  <c:v>Fall 2012 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33</c:v>
                </c:pt>
                <c:pt idx="1">
                  <c:v>77</c:v>
                </c:pt>
                <c:pt idx="2">
                  <c:v>43</c:v>
                </c:pt>
                <c:pt idx="3">
                  <c:v>97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Algonquin Park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4"/>
                <c:pt idx="0">
                  <c:v>Spring 2012</c:v>
                </c:pt>
                <c:pt idx="1">
                  <c:v>Fall 2012 </c:v>
                </c:pt>
                <c:pt idx="2">
                  <c:v>Spring 2013</c:v>
                </c:pt>
                <c:pt idx="3">
                  <c:v>Fall 2013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9</c:v>
                </c:pt>
                <c:pt idx="1">
                  <c:v>20</c:v>
                </c:pt>
                <c:pt idx="2">
                  <c:v>31</c:v>
                </c:pt>
                <c:pt idx="3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1286912"/>
        <c:axId val="301287304"/>
      </c:barChart>
      <c:catAx>
        <c:axId val="30128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7304"/>
        <c:crosses val="autoZero"/>
        <c:auto val="1"/>
        <c:lblAlgn val="ctr"/>
        <c:lblOffset val="100"/>
        <c:noMultiLvlLbl val="0"/>
      </c:catAx>
      <c:valAx>
        <c:axId val="301287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28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1F6A48-6C62-4F35-811D-0D919126C4B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B04F0E5-5DE1-4E64-8A45-B58FFD0D0CE4}">
      <dgm:prSet phldrT="[Text]"/>
      <dgm:spPr/>
      <dgm:t>
        <a:bodyPr/>
        <a:lstStyle/>
        <a:p>
          <a:r>
            <a:rPr lang="en-CA" dirty="0" smtClean="0"/>
            <a:t>Distributed</a:t>
          </a:r>
          <a:endParaRPr lang="en-CA" dirty="0"/>
        </a:p>
      </dgm:t>
    </dgm:pt>
    <dgm:pt modelId="{BCD5B87B-A5C2-492F-BC68-785D0797EF55}" type="parTrans" cxnId="{ED3469E7-8D26-4CF3-9918-D56D42851E1A}">
      <dgm:prSet/>
      <dgm:spPr/>
      <dgm:t>
        <a:bodyPr/>
        <a:lstStyle/>
        <a:p>
          <a:endParaRPr lang="en-CA"/>
        </a:p>
      </dgm:t>
    </dgm:pt>
    <dgm:pt modelId="{760C1304-6FBD-4032-AFBD-BB75916BB374}" type="sibTrans" cxnId="{ED3469E7-8D26-4CF3-9918-D56D42851E1A}">
      <dgm:prSet/>
      <dgm:spPr/>
      <dgm:t>
        <a:bodyPr/>
        <a:lstStyle/>
        <a:p>
          <a:endParaRPr lang="en-CA"/>
        </a:p>
      </dgm:t>
    </dgm:pt>
    <dgm:pt modelId="{347FF78F-F7F8-46F6-A8CB-F04A75B47675}">
      <dgm:prSet phldrT="[Text]"/>
      <dgm:spPr/>
      <dgm:t>
        <a:bodyPr/>
        <a:lstStyle/>
        <a:p>
          <a:r>
            <a:rPr lang="en-CA" dirty="0" smtClean="0"/>
            <a:t>7,175</a:t>
          </a:r>
          <a:endParaRPr lang="en-CA" dirty="0"/>
        </a:p>
      </dgm:t>
    </dgm:pt>
    <dgm:pt modelId="{5A84673A-B745-4484-8C6B-3C8291E1885F}" type="parTrans" cxnId="{199A495B-8D3B-4168-991F-DA31103D32CB}">
      <dgm:prSet/>
      <dgm:spPr/>
      <dgm:t>
        <a:bodyPr/>
        <a:lstStyle/>
        <a:p>
          <a:endParaRPr lang="en-CA"/>
        </a:p>
      </dgm:t>
    </dgm:pt>
    <dgm:pt modelId="{6DFE5F4E-FB76-4712-A696-D2ECA5EB15A5}" type="sibTrans" cxnId="{199A495B-8D3B-4168-991F-DA31103D32CB}">
      <dgm:prSet/>
      <dgm:spPr/>
      <dgm:t>
        <a:bodyPr/>
        <a:lstStyle/>
        <a:p>
          <a:endParaRPr lang="en-CA"/>
        </a:p>
      </dgm:t>
    </dgm:pt>
    <dgm:pt modelId="{FCF70242-6FEC-48C6-BFFA-6E404989C8F2}">
      <dgm:prSet phldrT="[Text]"/>
      <dgm:spPr/>
      <dgm:t>
        <a:bodyPr/>
        <a:lstStyle/>
        <a:p>
          <a:r>
            <a:rPr lang="en-CA" dirty="0" smtClean="0"/>
            <a:t>Redeemed</a:t>
          </a:r>
          <a:endParaRPr lang="en-CA" dirty="0"/>
        </a:p>
      </dgm:t>
    </dgm:pt>
    <dgm:pt modelId="{9821055F-17F4-4AFA-A995-F9DE6B321B1D}" type="parTrans" cxnId="{858B6B2F-6A26-43B4-8523-91D3D2675B06}">
      <dgm:prSet/>
      <dgm:spPr/>
      <dgm:t>
        <a:bodyPr/>
        <a:lstStyle/>
        <a:p>
          <a:endParaRPr lang="en-CA"/>
        </a:p>
      </dgm:t>
    </dgm:pt>
    <dgm:pt modelId="{FA614B80-B398-4E59-AB88-59E26A24C8C7}" type="sibTrans" cxnId="{858B6B2F-6A26-43B4-8523-91D3D2675B06}">
      <dgm:prSet/>
      <dgm:spPr/>
      <dgm:t>
        <a:bodyPr/>
        <a:lstStyle/>
        <a:p>
          <a:endParaRPr lang="en-CA"/>
        </a:p>
      </dgm:t>
    </dgm:pt>
    <dgm:pt modelId="{7DBC74A6-08AA-496F-A656-573B86C0B8A0}">
      <dgm:prSet phldrT="[Text]"/>
      <dgm:spPr/>
      <dgm:t>
        <a:bodyPr/>
        <a:lstStyle/>
        <a:p>
          <a:r>
            <a:rPr lang="en-CA" dirty="0" smtClean="0"/>
            <a:t>3,973</a:t>
          </a:r>
          <a:endParaRPr lang="en-CA" dirty="0"/>
        </a:p>
      </dgm:t>
    </dgm:pt>
    <dgm:pt modelId="{CAB47F69-2CFF-4121-88DE-C711C7454165}" type="parTrans" cxnId="{68C36B41-1BEF-4AEA-A73D-A03FB187BD25}">
      <dgm:prSet/>
      <dgm:spPr/>
      <dgm:t>
        <a:bodyPr/>
        <a:lstStyle/>
        <a:p>
          <a:endParaRPr lang="en-CA"/>
        </a:p>
      </dgm:t>
    </dgm:pt>
    <dgm:pt modelId="{7F72DE88-AA75-435A-BF3B-E79DEA629C4E}" type="sibTrans" cxnId="{68C36B41-1BEF-4AEA-A73D-A03FB187BD25}">
      <dgm:prSet/>
      <dgm:spPr/>
      <dgm:t>
        <a:bodyPr/>
        <a:lstStyle/>
        <a:p>
          <a:endParaRPr lang="en-CA"/>
        </a:p>
      </dgm:t>
    </dgm:pt>
    <dgm:pt modelId="{C39BCD0A-6D2E-4F78-8882-BC725CEA3AE2}">
      <dgm:prSet phldrT="[Text]"/>
      <dgm:spPr/>
      <dgm:t>
        <a:bodyPr/>
        <a:lstStyle/>
        <a:p>
          <a:r>
            <a:rPr lang="en-CA" dirty="0" smtClean="0"/>
            <a:t>Redemption</a:t>
          </a:r>
          <a:endParaRPr lang="en-CA" dirty="0"/>
        </a:p>
      </dgm:t>
    </dgm:pt>
    <dgm:pt modelId="{4DA2E2EF-BD32-487B-86E0-D7B4BB18E883}" type="parTrans" cxnId="{88B4530D-71AB-4B0D-9496-8C9C851FCBEA}">
      <dgm:prSet/>
      <dgm:spPr/>
      <dgm:t>
        <a:bodyPr/>
        <a:lstStyle/>
        <a:p>
          <a:endParaRPr lang="en-CA"/>
        </a:p>
      </dgm:t>
    </dgm:pt>
    <dgm:pt modelId="{2EA16F77-3286-4A56-A93B-F93364E28F18}" type="sibTrans" cxnId="{88B4530D-71AB-4B0D-9496-8C9C851FCBEA}">
      <dgm:prSet/>
      <dgm:spPr/>
      <dgm:t>
        <a:bodyPr/>
        <a:lstStyle/>
        <a:p>
          <a:endParaRPr lang="en-CA"/>
        </a:p>
      </dgm:t>
    </dgm:pt>
    <dgm:pt modelId="{ACD3FA62-2791-47EA-9BE7-1496C244141D}">
      <dgm:prSet phldrT="[Text]"/>
      <dgm:spPr/>
      <dgm:t>
        <a:bodyPr/>
        <a:lstStyle/>
        <a:p>
          <a:r>
            <a:rPr lang="en-CA" dirty="0" smtClean="0"/>
            <a:t>55.37%</a:t>
          </a:r>
          <a:endParaRPr lang="en-CA" dirty="0"/>
        </a:p>
      </dgm:t>
    </dgm:pt>
    <dgm:pt modelId="{2DE41ADE-6D3A-461C-A48F-7C91CE881457}" type="parTrans" cxnId="{A431B112-4094-4D77-9DCC-7697A9E2335F}">
      <dgm:prSet/>
      <dgm:spPr/>
      <dgm:t>
        <a:bodyPr/>
        <a:lstStyle/>
        <a:p>
          <a:endParaRPr lang="en-CA"/>
        </a:p>
      </dgm:t>
    </dgm:pt>
    <dgm:pt modelId="{3FEFF6B5-0173-43B5-BE53-2633394D85C1}" type="sibTrans" cxnId="{A431B112-4094-4D77-9DCC-7697A9E2335F}">
      <dgm:prSet/>
      <dgm:spPr/>
      <dgm:t>
        <a:bodyPr/>
        <a:lstStyle/>
        <a:p>
          <a:endParaRPr lang="en-CA"/>
        </a:p>
      </dgm:t>
    </dgm:pt>
    <dgm:pt modelId="{FED5668B-A1D9-4A76-B48E-F43E1508052C}" type="pres">
      <dgm:prSet presAssocID="{F21F6A48-6C62-4F35-811D-0D919126C4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ED381738-1A23-41A3-913C-BD80A6B6077C}" type="pres">
      <dgm:prSet presAssocID="{8B04F0E5-5DE1-4E64-8A45-B58FFD0D0CE4}" presName="compositeNode" presStyleCnt="0">
        <dgm:presLayoutVars>
          <dgm:bulletEnabled val="1"/>
        </dgm:presLayoutVars>
      </dgm:prSet>
      <dgm:spPr/>
    </dgm:pt>
    <dgm:pt modelId="{AA1E0FFB-5A10-420F-BD24-9F04BA63DBA3}" type="pres">
      <dgm:prSet presAssocID="{8B04F0E5-5DE1-4E64-8A45-B58FFD0D0CE4}" presName="bgRect" presStyleLbl="node1" presStyleIdx="0" presStyleCnt="3"/>
      <dgm:spPr/>
      <dgm:t>
        <a:bodyPr/>
        <a:lstStyle/>
        <a:p>
          <a:endParaRPr lang="en-CA"/>
        </a:p>
      </dgm:t>
    </dgm:pt>
    <dgm:pt modelId="{04B56074-3D64-4748-A0A6-4FC058E53170}" type="pres">
      <dgm:prSet presAssocID="{8B04F0E5-5DE1-4E64-8A45-B58FFD0D0CE4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9C05F57-270F-46E4-B493-E29CBEE3672F}" type="pres">
      <dgm:prSet presAssocID="{8B04F0E5-5DE1-4E64-8A45-B58FFD0D0CE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25677DF-6F87-4B4A-AB67-01B7C2516667}" type="pres">
      <dgm:prSet presAssocID="{760C1304-6FBD-4032-AFBD-BB75916BB374}" presName="hSp" presStyleCnt="0"/>
      <dgm:spPr/>
    </dgm:pt>
    <dgm:pt modelId="{D86E1210-EE68-4F14-986C-8ED51E2900DA}" type="pres">
      <dgm:prSet presAssocID="{760C1304-6FBD-4032-AFBD-BB75916BB374}" presName="vProcSp" presStyleCnt="0"/>
      <dgm:spPr/>
    </dgm:pt>
    <dgm:pt modelId="{0228A908-C7FF-4F30-947C-5482136A68EF}" type="pres">
      <dgm:prSet presAssocID="{760C1304-6FBD-4032-AFBD-BB75916BB374}" presName="vSp1" presStyleCnt="0"/>
      <dgm:spPr/>
    </dgm:pt>
    <dgm:pt modelId="{AFAB4B39-5B5E-4A59-BD92-90DF2681ECF4}" type="pres">
      <dgm:prSet presAssocID="{760C1304-6FBD-4032-AFBD-BB75916BB374}" presName="simulatedConn" presStyleLbl="solidFgAcc1" presStyleIdx="0" presStyleCnt="2"/>
      <dgm:spPr/>
    </dgm:pt>
    <dgm:pt modelId="{1315B342-8F62-4162-985E-6BC8A44A0D58}" type="pres">
      <dgm:prSet presAssocID="{760C1304-6FBD-4032-AFBD-BB75916BB374}" presName="vSp2" presStyleCnt="0"/>
      <dgm:spPr/>
    </dgm:pt>
    <dgm:pt modelId="{32EEF838-E466-4E6F-A025-0BC04868E3C6}" type="pres">
      <dgm:prSet presAssocID="{760C1304-6FBD-4032-AFBD-BB75916BB374}" presName="sibTrans" presStyleCnt="0"/>
      <dgm:spPr/>
    </dgm:pt>
    <dgm:pt modelId="{459C647C-D8D9-4038-AB8D-C143D539F13F}" type="pres">
      <dgm:prSet presAssocID="{FCF70242-6FEC-48C6-BFFA-6E404989C8F2}" presName="compositeNode" presStyleCnt="0">
        <dgm:presLayoutVars>
          <dgm:bulletEnabled val="1"/>
        </dgm:presLayoutVars>
      </dgm:prSet>
      <dgm:spPr/>
    </dgm:pt>
    <dgm:pt modelId="{86533ED8-FD04-448D-917B-8F6E4EE5B6FE}" type="pres">
      <dgm:prSet presAssocID="{FCF70242-6FEC-48C6-BFFA-6E404989C8F2}" presName="bgRect" presStyleLbl="node1" presStyleIdx="1" presStyleCnt="3"/>
      <dgm:spPr/>
      <dgm:t>
        <a:bodyPr/>
        <a:lstStyle/>
        <a:p>
          <a:endParaRPr lang="en-CA"/>
        </a:p>
      </dgm:t>
    </dgm:pt>
    <dgm:pt modelId="{03120255-BE19-4826-BC0A-384666638503}" type="pres">
      <dgm:prSet presAssocID="{FCF70242-6FEC-48C6-BFFA-6E404989C8F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1ADF1C2-B5E0-42A8-BA2B-83B6D393F376}" type="pres">
      <dgm:prSet presAssocID="{FCF70242-6FEC-48C6-BFFA-6E404989C8F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24CB70A-4781-4FBA-8109-808E3F5E8CB3}" type="pres">
      <dgm:prSet presAssocID="{FA614B80-B398-4E59-AB88-59E26A24C8C7}" presName="hSp" presStyleCnt="0"/>
      <dgm:spPr/>
    </dgm:pt>
    <dgm:pt modelId="{DEFC040B-77A5-4B34-8BA5-2BEA988D23A6}" type="pres">
      <dgm:prSet presAssocID="{FA614B80-B398-4E59-AB88-59E26A24C8C7}" presName="vProcSp" presStyleCnt="0"/>
      <dgm:spPr/>
    </dgm:pt>
    <dgm:pt modelId="{CFE9D88C-B559-42FE-8A37-F4B988B474CF}" type="pres">
      <dgm:prSet presAssocID="{FA614B80-B398-4E59-AB88-59E26A24C8C7}" presName="vSp1" presStyleCnt="0"/>
      <dgm:spPr/>
    </dgm:pt>
    <dgm:pt modelId="{DBD4AF47-F0E7-4B26-B9FA-95EBF853FDF1}" type="pres">
      <dgm:prSet presAssocID="{FA614B80-B398-4E59-AB88-59E26A24C8C7}" presName="simulatedConn" presStyleLbl="solidFgAcc1" presStyleIdx="1" presStyleCnt="2"/>
      <dgm:spPr/>
    </dgm:pt>
    <dgm:pt modelId="{6BA2304E-9D7F-46D8-9A7B-19D7274941A7}" type="pres">
      <dgm:prSet presAssocID="{FA614B80-B398-4E59-AB88-59E26A24C8C7}" presName="vSp2" presStyleCnt="0"/>
      <dgm:spPr/>
    </dgm:pt>
    <dgm:pt modelId="{DCCFB26E-2830-43B3-8240-E39AE89DF2E3}" type="pres">
      <dgm:prSet presAssocID="{FA614B80-B398-4E59-AB88-59E26A24C8C7}" presName="sibTrans" presStyleCnt="0"/>
      <dgm:spPr/>
    </dgm:pt>
    <dgm:pt modelId="{41313644-4189-430A-BAC8-D0CB12EE7D13}" type="pres">
      <dgm:prSet presAssocID="{C39BCD0A-6D2E-4F78-8882-BC725CEA3AE2}" presName="compositeNode" presStyleCnt="0">
        <dgm:presLayoutVars>
          <dgm:bulletEnabled val="1"/>
        </dgm:presLayoutVars>
      </dgm:prSet>
      <dgm:spPr/>
    </dgm:pt>
    <dgm:pt modelId="{C31B0B9B-4A18-4C14-8E5C-5AADF17A8174}" type="pres">
      <dgm:prSet presAssocID="{C39BCD0A-6D2E-4F78-8882-BC725CEA3AE2}" presName="bgRect" presStyleLbl="node1" presStyleIdx="2" presStyleCnt="3"/>
      <dgm:spPr/>
      <dgm:t>
        <a:bodyPr/>
        <a:lstStyle/>
        <a:p>
          <a:endParaRPr lang="en-CA"/>
        </a:p>
      </dgm:t>
    </dgm:pt>
    <dgm:pt modelId="{FE313F23-D30F-4B52-AAE2-D35C40ABC836}" type="pres">
      <dgm:prSet presAssocID="{C39BCD0A-6D2E-4F78-8882-BC725CEA3AE2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690CA63-8699-4877-ACFA-DFF628E50EDE}" type="pres">
      <dgm:prSet presAssocID="{C39BCD0A-6D2E-4F78-8882-BC725CEA3AE2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F6C74DDC-660D-4E3C-86A8-33098B83B562}" type="presOf" srcId="{FCF70242-6FEC-48C6-BFFA-6E404989C8F2}" destId="{03120255-BE19-4826-BC0A-384666638503}" srcOrd="1" destOrd="0" presId="urn:microsoft.com/office/officeart/2005/8/layout/hProcess7"/>
    <dgm:cxn modelId="{88B4530D-71AB-4B0D-9496-8C9C851FCBEA}" srcId="{F21F6A48-6C62-4F35-811D-0D919126C4BA}" destId="{C39BCD0A-6D2E-4F78-8882-BC725CEA3AE2}" srcOrd="2" destOrd="0" parTransId="{4DA2E2EF-BD32-487B-86E0-D7B4BB18E883}" sibTransId="{2EA16F77-3286-4A56-A93B-F93364E28F18}"/>
    <dgm:cxn modelId="{CB1096D9-5399-4C50-B1CB-290F2DC6A60F}" type="presOf" srcId="{7DBC74A6-08AA-496F-A656-573B86C0B8A0}" destId="{A1ADF1C2-B5E0-42A8-BA2B-83B6D393F376}" srcOrd="0" destOrd="0" presId="urn:microsoft.com/office/officeart/2005/8/layout/hProcess7"/>
    <dgm:cxn modelId="{199A495B-8D3B-4168-991F-DA31103D32CB}" srcId="{8B04F0E5-5DE1-4E64-8A45-B58FFD0D0CE4}" destId="{347FF78F-F7F8-46F6-A8CB-F04A75B47675}" srcOrd="0" destOrd="0" parTransId="{5A84673A-B745-4484-8C6B-3C8291E1885F}" sibTransId="{6DFE5F4E-FB76-4712-A696-D2ECA5EB15A5}"/>
    <dgm:cxn modelId="{64155E89-9408-4A85-8C76-910C910AEC72}" type="presOf" srcId="{F21F6A48-6C62-4F35-811D-0D919126C4BA}" destId="{FED5668B-A1D9-4A76-B48E-F43E1508052C}" srcOrd="0" destOrd="0" presId="urn:microsoft.com/office/officeart/2005/8/layout/hProcess7"/>
    <dgm:cxn modelId="{F71B58A1-F28B-4191-B05E-063547EE5672}" type="presOf" srcId="{347FF78F-F7F8-46F6-A8CB-F04A75B47675}" destId="{A9C05F57-270F-46E4-B493-E29CBEE3672F}" srcOrd="0" destOrd="0" presId="urn:microsoft.com/office/officeart/2005/8/layout/hProcess7"/>
    <dgm:cxn modelId="{A431B112-4094-4D77-9DCC-7697A9E2335F}" srcId="{C39BCD0A-6D2E-4F78-8882-BC725CEA3AE2}" destId="{ACD3FA62-2791-47EA-9BE7-1496C244141D}" srcOrd="0" destOrd="0" parTransId="{2DE41ADE-6D3A-461C-A48F-7C91CE881457}" sibTransId="{3FEFF6B5-0173-43B5-BE53-2633394D85C1}"/>
    <dgm:cxn modelId="{554E154B-FFFE-41B3-8A0F-63F85F38F67D}" type="presOf" srcId="{8B04F0E5-5DE1-4E64-8A45-B58FFD0D0CE4}" destId="{04B56074-3D64-4748-A0A6-4FC058E53170}" srcOrd="1" destOrd="0" presId="urn:microsoft.com/office/officeart/2005/8/layout/hProcess7"/>
    <dgm:cxn modelId="{ED3469E7-8D26-4CF3-9918-D56D42851E1A}" srcId="{F21F6A48-6C62-4F35-811D-0D919126C4BA}" destId="{8B04F0E5-5DE1-4E64-8A45-B58FFD0D0CE4}" srcOrd="0" destOrd="0" parTransId="{BCD5B87B-A5C2-492F-BC68-785D0797EF55}" sibTransId="{760C1304-6FBD-4032-AFBD-BB75916BB374}"/>
    <dgm:cxn modelId="{DDA74B30-03E2-47E5-ABB9-07A1FFA294AD}" type="presOf" srcId="{8B04F0E5-5DE1-4E64-8A45-B58FFD0D0CE4}" destId="{AA1E0FFB-5A10-420F-BD24-9F04BA63DBA3}" srcOrd="0" destOrd="0" presId="urn:microsoft.com/office/officeart/2005/8/layout/hProcess7"/>
    <dgm:cxn modelId="{61718A97-BCF5-40BB-BAFC-E5D098B22C8F}" type="presOf" srcId="{C39BCD0A-6D2E-4F78-8882-BC725CEA3AE2}" destId="{FE313F23-D30F-4B52-AAE2-D35C40ABC836}" srcOrd="1" destOrd="0" presId="urn:microsoft.com/office/officeart/2005/8/layout/hProcess7"/>
    <dgm:cxn modelId="{D7C7A654-DE4D-4A57-8C3D-B014FB1E8419}" type="presOf" srcId="{FCF70242-6FEC-48C6-BFFA-6E404989C8F2}" destId="{86533ED8-FD04-448D-917B-8F6E4EE5B6FE}" srcOrd="0" destOrd="0" presId="urn:microsoft.com/office/officeart/2005/8/layout/hProcess7"/>
    <dgm:cxn modelId="{BF2E0BE5-6F51-4A7F-8FA9-76F0A0A54878}" type="presOf" srcId="{ACD3FA62-2791-47EA-9BE7-1496C244141D}" destId="{1690CA63-8699-4877-ACFA-DFF628E50EDE}" srcOrd="0" destOrd="0" presId="urn:microsoft.com/office/officeart/2005/8/layout/hProcess7"/>
    <dgm:cxn modelId="{68C36B41-1BEF-4AEA-A73D-A03FB187BD25}" srcId="{FCF70242-6FEC-48C6-BFFA-6E404989C8F2}" destId="{7DBC74A6-08AA-496F-A656-573B86C0B8A0}" srcOrd="0" destOrd="0" parTransId="{CAB47F69-2CFF-4121-88DE-C711C7454165}" sibTransId="{7F72DE88-AA75-435A-BF3B-E79DEA629C4E}"/>
    <dgm:cxn modelId="{4C5BC7B2-B489-4BE8-A523-F71B252B2E76}" type="presOf" srcId="{C39BCD0A-6D2E-4F78-8882-BC725CEA3AE2}" destId="{C31B0B9B-4A18-4C14-8E5C-5AADF17A8174}" srcOrd="0" destOrd="0" presId="urn:microsoft.com/office/officeart/2005/8/layout/hProcess7"/>
    <dgm:cxn modelId="{858B6B2F-6A26-43B4-8523-91D3D2675B06}" srcId="{F21F6A48-6C62-4F35-811D-0D919126C4BA}" destId="{FCF70242-6FEC-48C6-BFFA-6E404989C8F2}" srcOrd="1" destOrd="0" parTransId="{9821055F-17F4-4AFA-A995-F9DE6B321B1D}" sibTransId="{FA614B80-B398-4E59-AB88-59E26A24C8C7}"/>
    <dgm:cxn modelId="{8C246917-575A-4130-8539-1065E12B152C}" type="presParOf" srcId="{FED5668B-A1D9-4A76-B48E-F43E1508052C}" destId="{ED381738-1A23-41A3-913C-BD80A6B6077C}" srcOrd="0" destOrd="0" presId="urn:microsoft.com/office/officeart/2005/8/layout/hProcess7"/>
    <dgm:cxn modelId="{185FBB5E-8457-40D9-BCAD-9F416E5B799E}" type="presParOf" srcId="{ED381738-1A23-41A3-913C-BD80A6B6077C}" destId="{AA1E0FFB-5A10-420F-BD24-9F04BA63DBA3}" srcOrd="0" destOrd="0" presId="urn:microsoft.com/office/officeart/2005/8/layout/hProcess7"/>
    <dgm:cxn modelId="{8E14636B-D275-4725-ABFC-E5F0C995C058}" type="presParOf" srcId="{ED381738-1A23-41A3-913C-BD80A6B6077C}" destId="{04B56074-3D64-4748-A0A6-4FC058E53170}" srcOrd="1" destOrd="0" presId="urn:microsoft.com/office/officeart/2005/8/layout/hProcess7"/>
    <dgm:cxn modelId="{3DCB2009-8B64-4F93-8795-8793BCFE5B37}" type="presParOf" srcId="{ED381738-1A23-41A3-913C-BD80A6B6077C}" destId="{A9C05F57-270F-46E4-B493-E29CBEE3672F}" srcOrd="2" destOrd="0" presId="urn:microsoft.com/office/officeart/2005/8/layout/hProcess7"/>
    <dgm:cxn modelId="{4438CDCB-B7CB-44E2-A006-F2F5991B427D}" type="presParOf" srcId="{FED5668B-A1D9-4A76-B48E-F43E1508052C}" destId="{F25677DF-6F87-4B4A-AB67-01B7C2516667}" srcOrd="1" destOrd="0" presId="urn:microsoft.com/office/officeart/2005/8/layout/hProcess7"/>
    <dgm:cxn modelId="{4329C67D-0E27-4593-87DB-392D69F28694}" type="presParOf" srcId="{FED5668B-A1D9-4A76-B48E-F43E1508052C}" destId="{D86E1210-EE68-4F14-986C-8ED51E2900DA}" srcOrd="2" destOrd="0" presId="urn:microsoft.com/office/officeart/2005/8/layout/hProcess7"/>
    <dgm:cxn modelId="{F879DBBB-17A1-4685-B27F-8C900148124A}" type="presParOf" srcId="{D86E1210-EE68-4F14-986C-8ED51E2900DA}" destId="{0228A908-C7FF-4F30-947C-5482136A68EF}" srcOrd="0" destOrd="0" presId="urn:microsoft.com/office/officeart/2005/8/layout/hProcess7"/>
    <dgm:cxn modelId="{D2F737A7-6E33-4894-9965-FE687DB59AD4}" type="presParOf" srcId="{D86E1210-EE68-4F14-986C-8ED51E2900DA}" destId="{AFAB4B39-5B5E-4A59-BD92-90DF2681ECF4}" srcOrd="1" destOrd="0" presId="urn:microsoft.com/office/officeart/2005/8/layout/hProcess7"/>
    <dgm:cxn modelId="{712DE751-6773-4BB1-A4C8-8771CADEF830}" type="presParOf" srcId="{D86E1210-EE68-4F14-986C-8ED51E2900DA}" destId="{1315B342-8F62-4162-985E-6BC8A44A0D58}" srcOrd="2" destOrd="0" presId="urn:microsoft.com/office/officeart/2005/8/layout/hProcess7"/>
    <dgm:cxn modelId="{9017C14D-FFA7-44F3-81B3-444DA779215E}" type="presParOf" srcId="{FED5668B-A1D9-4A76-B48E-F43E1508052C}" destId="{32EEF838-E466-4E6F-A025-0BC04868E3C6}" srcOrd="3" destOrd="0" presId="urn:microsoft.com/office/officeart/2005/8/layout/hProcess7"/>
    <dgm:cxn modelId="{B346619D-A08F-4397-B036-F396C2FF4320}" type="presParOf" srcId="{FED5668B-A1D9-4A76-B48E-F43E1508052C}" destId="{459C647C-D8D9-4038-AB8D-C143D539F13F}" srcOrd="4" destOrd="0" presId="urn:microsoft.com/office/officeart/2005/8/layout/hProcess7"/>
    <dgm:cxn modelId="{4CDC0FEC-2CB8-4D64-A57B-578FDDE08848}" type="presParOf" srcId="{459C647C-D8D9-4038-AB8D-C143D539F13F}" destId="{86533ED8-FD04-448D-917B-8F6E4EE5B6FE}" srcOrd="0" destOrd="0" presId="urn:microsoft.com/office/officeart/2005/8/layout/hProcess7"/>
    <dgm:cxn modelId="{673770E3-CBAD-409C-838F-255FC1010C3F}" type="presParOf" srcId="{459C647C-D8D9-4038-AB8D-C143D539F13F}" destId="{03120255-BE19-4826-BC0A-384666638503}" srcOrd="1" destOrd="0" presId="urn:microsoft.com/office/officeart/2005/8/layout/hProcess7"/>
    <dgm:cxn modelId="{67763600-2A29-4337-9100-14B2DB2E8EC4}" type="presParOf" srcId="{459C647C-D8D9-4038-AB8D-C143D539F13F}" destId="{A1ADF1C2-B5E0-42A8-BA2B-83B6D393F376}" srcOrd="2" destOrd="0" presId="urn:microsoft.com/office/officeart/2005/8/layout/hProcess7"/>
    <dgm:cxn modelId="{209F9FB6-44FC-4D02-8C83-3035275CD0E6}" type="presParOf" srcId="{FED5668B-A1D9-4A76-B48E-F43E1508052C}" destId="{524CB70A-4781-4FBA-8109-808E3F5E8CB3}" srcOrd="5" destOrd="0" presId="urn:microsoft.com/office/officeart/2005/8/layout/hProcess7"/>
    <dgm:cxn modelId="{C86EE010-82D1-4F5A-9834-444AFC8AA1D0}" type="presParOf" srcId="{FED5668B-A1D9-4A76-B48E-F43E1508052C}" destId="{DEFC040B-77A5-4B34-8BA5-2BEA988D23A6}" srcOrd="6" destOrd="0" presId="urn:microsoft.com/office/officeart/2005/8/layout/hProcess7"/>
    <dgm:cxn modelId="{B691E7B8-91CA-4DF4-828D-A778889B6855}" type="presParOf" srcId="{DEFC040B-77A5-4B34-8BA5-2BEA988D23A6}" destId="{CFE9D88C-B559-42FE-8A37-F4B988B474CF}" srcOrd="0" destOrd="0" presId="urn:microsoft.com/office/officeart/2005/8/layout/hProcess7"/>
    <dgm:cxn modelId="{724B3518-16B6-4210-9EA2-3AD77BA327A4}" type="presParOf" srcId="{DEFC040B-77A5-4B34-8BA5-2BEA988D23A6}" destId="{DBD4AF47-F0E7-4B26-B9FA-95EBF853FDF1}" srcOrd="1" destOrd="0" presId="urn:microsoft.com/office/officeart/2005/8/layout/hProcess7"/>
    <dgm:cxn modelId="{54EC6930-DAD1-4CBD-91A1-FF6866489832}" type="presParOf" srcId="{DEFC040B-77A5-4B34-8BA5-2BEA988D23A6}" destId="{6BA2304E-9D7F-46D8-9A7B-19D7274941A7}" srcOrd="2" destOrd="0" presId="urn:microsoft.com/office/officeart/2005/8/layout/hProcess7"/>
    <dgm:cxn modelId="{6FB3FE63-4BD2-4BAB-892D-C739B79D3F7E}" type="presParOf" srcId="{FED5668B-A1D9-4A76-B48E-F43E1508052C}" destId="{DCCFB26E-2830-43B3-8240-E39AE89DF2E3}" srcOrd="7" destOrd="0" presId="urn:microsoft.com/office/officeart/2005/8/layout/hProcess7"/>
    <dgm:cxn modelId="{D1A0B185-8ED9-4555-8253-23EB1F3242EB}" type="presParOf" srcId="{FED5668B-A1D9-4A76-B48E-F43E1508052C}" destId="{41313644-4189-430A-BAC8-D0CB12EE7D13}" srcOrd="8" destOrd="0" presId="urn:microsoft.com/office/officeart/2005/8/layout/hProcess7"/>
    <dgm:cxn modelId="{A8B3C466-7B01-4722-AEBE-7D2E73D27B74}" type="presParOf" srcId="{41313644-4189-430A-BAC8-D0CB12EE7D13}" destId="{C31B0B9B-4A18-4C14-8E5C-5AADF17A8174}" srcOrd="0" destOrd="0" presId="urn:microsoft.com/office/officeart/2005/8/layout/hProcess7"/>
    <dgm:cxn modelId="{8A91C9ED-717C-46D1-98C4-523DE29992D6}" type="presParOf" srcId="{41313644-4189-430A-BAC8-D0CB12EE7D13}" destId="{FE313F23-D30F-4B52-AAE2-D35C40ABC836}" srcOrd="1" destOrd="0" presId="urn:microsoft.com/office/officeart/2005/8/layout/hProcess7"/>
    <dgm:cxn modelId="{3B83980A-92F6-4BE8-B9C9-1DBC0B318CB8}" type="presParOf" srcId="{41313644-4189-430A-BAC8-D0CB12EE7D13}" destId="{1690CA63-8699-4877-ACFA-DFF628E50EDE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F05207-3E71-4550-BD53-0CEEEEB4B93B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9FCEA0-037A-4F4D-9CA3-BE14C22C2C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1501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12/9/2013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12/9/2013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800" dirty="0" smtClean="0"/>
              <a:t>Transacting Committee</a:t>
            </a:r>
            <a:endParaRPr lang="en-CA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Reconciliation</a:t>
            </a:r>
          </a:p>
          <a:p>
            <a:r>
              <a:rPr lang="en-CA" dirty="0" smtClean="0"/>
              <a:t>December 6, 2013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0" y="745208"/>
            <a:ext cx="3511804" cy="295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2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Explore the Edge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 smtClean="0"/>
              <a:t>Summer 2013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39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Explore the Edge</a:t>
            </a:r>
            <a:endParaRPr lang="en-CA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66498943"/>
              </p:ext>
            </p:extLst>
          </p:nvPr>
        </p:nvGraphicFramePr>
        <p:xfrm>
          <a:off x="657224" y="1439333"/>
          <a:ext cx="6250472" cy="4891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564589978"/>
              </p:ext>
            </p:extLst>
          </p:nvPr>
        </p:nvGraphicFramePr>
        <p:xfrm>
          <a:off x="6941930" y="650093"/>
          <a:ext cx="5054600" cy="5850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04255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20188985"/>
              </p:ext>
            </p:extLst>
          </p:nvPr>
        </p:nvGraphicFramePr>
        <p:xfrm>
          <a:off x="292652" y="501005"/>
          <a:ext cx="5313018" cy="5999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97287855"/>
              </p:ext>
            </p:extLst>
          </p:nvPr>
        </p:nvGraphicFramePr>
        <p:xfrm>
          <a:off x="5928139" y="401615"/>
          <a:ext cx="5899426" cy="3096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152461722"/>
              </p:ext>
            </p:extLst>
          </p:nvPr>
        </p:nvGraphicFramePr>
        <p:xfrm>
          <a:off x="6922052" y="3548270"/>
          <a:ext cx="4945270" cy="3110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544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57250" y="1813561"/>
            <a:ext cx="10629900" cy="4511040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dirty="0"/>
              <a:t>ETE launched on July 2. By July 8, all coupon books were completely subscribed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dirty="0"/>
              <a:t>Key metrics for the app: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Visits - 3,657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 smtClean="0"/>
              <a:t>Page views </a:t>
            </a:r>
            <a:r>
              <a:rPr lang="en-GB" sz="2000" dirty="0"/>
              <a:t>-	17,748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Total Unique subscribers - 1,310 (36% of visits)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Newsletter Subscribers - 846	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Outbound clicks to businesses from app - 873 </a:t>
            </a:r>
          </a:p>
          <a:p>
            <a:endParaRPr lang="en-GB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99206"/>
            <a:ext cx="3631259" cy="1225550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292100">
              <a:schemeClr val="accent1">
                <a:alpha val="40000"/>
              </a:schemeClr>
            </a:glow>
          </a:effec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857250" y="899377"/>
            <a:ext cx="10058400" cy="14507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Explore the Edge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72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Observations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CA" sz="3600" dirty="0" smtClean="0"/>
              <a:t>Very Successful</a:t>
            </a:r>
          </a:p>
          <a:p>
            <a:pPr marL="0" indent="0" algn="ctr">
              <a:buNone/>
            </a:pPr>
            <a:r>
              <a:rPr lang="en-CA" sz="3600" dirty="0" smtClean="0"/>
              <a:t>Did convert fans to travellers</a:t>
            </a:r>
          </a:p>
          <a:p>
            <a:pPr marL="0" indent="0" algn="ctr">
              <a:buNone/>
            </a:pPr>
            <a:endParaRPr lang="en-CA" sz="3600" dirty="0" smtClean="0"/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sz="3600" b="1" dirty="0" smtClean="0"/>
              <a:t>64%</a:t>
            </a:r>
            <a:r>
              <a:rPr lang="en-CA" dirty="0" smtClean="0"/>
              <a:t> who redeemed were on our Facebook Page as fans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GB" sz="3600" b="1" dirty="0" smtClean="0"/>
              <a:t>79</a:t>
            </a:r>
            <a:r>
              <a:rPr lang="en-GB" sz="3600" b="1" dirty="0"/>
              <a:t>%</a:t>
            </a:r>
            <a:r>
              <a:rPr lang="en-GB" b="1" dirty="0"/>
              <a:t> </a:t>
            </a:r>
            <a:r>
              <a:rPr lang="en-GB" dirty="0"/>
              <a:t>of subscribers said that the promotion influenced their decision to visit Explorers’ Edge!</a:t>
            </a:r>
          </a:p>
          <a:p>
            <a:pPr marL="720000" lvl="1" indent="-36000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3600" b="1" dirty="0"/>
              <a:t>42%</a:t>
            </a:r>
            <a:r>
              <a:rPr lang="en-GB" b="1" dirty="0"/>
              <a:t> </a:t>
            </a:r>
            <a:r>
              <a:rPr lang="en-GB" dirty="0"/>
              <a:t>said they had never visited the region before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73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Potential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2291766"/>
            <a:ext cx="10753725" cy="3766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3600" dirty="0" smtClean="0"/>
              <a:t>Leveraging Santa’s Village</a:t>
            </a:r>
          </a:p>
          <a:p>
            <a:pPr marL="0" indent="0" algn="ctr">
              <a:buNone/>
            </a:pPr>
            <a:endParaRPr lang="en-CA" sz="3600" dirty="0" smtClean="0"/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Power to bring people to the region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Leverage SV to get bookings and introduce travellers to new attractions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SV has the marketing reach to build the region in the summer – other attractions  can benefit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983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Reconciliation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444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Program </a:t>
            </a:r>
            <a:br>
              <a:rPr lang="en-CA" dirty="0" smtClean="0"/>
            </a:br>
            <a:r>
              <a:rPr lang="en-CA" dirty="0" smtClean="0"/>
              <a:t>Reconciliation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527" y="2011679"/>
            <a:ext cx="5455343" cy="376618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Voucher Redemption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$91,000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/>
              <a:t> </a:t>
            </a:r>
            <a:r>
              <a:rPr lang="en-CA" dirty="0" smtClean="0"/>
              <a:t>Logistics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$6,000</a:t>
            </a:r>
          </a:p>
          <a:p>
            <a:pPr marL="0" indent="0">
              <a:buNone/>
            </a:pPr>
            <a:r>
              <a:rPr lang="en-CA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Infrastructure &amp; Design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$30,000</a:t>
            </a:r>
            <a:endParaRPr lang="en-CA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683650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Winter 2014</a:t>
            </a:r>
            <a:endParaRPr lang="en-CA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83650" y="2011679"/>
            <a:ext cx="5074787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Explore the Edge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 $18,000 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 60% Redemption Rate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 smtClean="0"/>
              <a:t>600 packages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Logistics, Infrastructure, Design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/>
              <a:t> </a:t>
            </a:r>
            <a:r>
              <a:rPr lang="en-CA" dirty="0" smtClean="0"/>
              <a:t>$2,000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207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Transacting - 2014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180000">
              <a:buFont typeface="Wingdings" panose="05000000000000000000" pitchFamily="2" charset="2"/>
              <a:buChar char="§"/>
            </a:pPr>
            <a:r>
              <a:rPr lang="en-CA" dirty="0" smtClean="0"/>
              <a:t>Committee Commitments 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Signature Program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Reservation System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Coupon or Gift Certificate Program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endParaRPr lang="en-CA" dirty="0"/>
          </a:p>
          <a:p>
            <a:pPr indent="-180000">
              <a:buFont typeface="Wingdings" panose="05000000000000000000" pitchFamily="2" charset="2"/>
              <a:buChar char="§"/>
            </a:pPr>
            <a:r>
              <a:rPr lang="en-CA" dirty="0" smtClean="0"/>
              <a:t>Transacting Committee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Goal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Outcomes</a:t>
            </a:r>
          </a:p>
          <a:p>
            <a:pPr lvl="1" indent="-180000">
              <a:buFont typeface="Wingdings" panose="05000000000000000000" pitchFamily="2" charset="2"/>
              <a:buChar char="§"/>
            </a:pPr>
            <a:r>
              <a:rPr lang="en-CA" dirty="0" smtClean="0"/>
              <a:t>Outputs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270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58834"/>
            <a:ext cx="12192000" cy="813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33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Current Programming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Spring Fuel and Fun 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Explore the Edge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Fall Fuel and Fun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Winter 2014</a:t>
            </a:r>
            <a:endParaRPr lang="en-CA" dirty="0"/>
          </a:p>
          <a:p>
            <a:pPr marL="0" indent="0">
              <a:buNone/>
            </a:pPr>
            <a:r>
              <a:rPr lang="en-CA" dirty="0"/>
              <a:t>	</a:t>
            </a:r>
            <a:endParaRPr lang="en-CA" dirty="0" smtClean="0"/>
          </a:p>
        </p:txBody>
      </p:sp>
      <p:pic>
        <p:nvPicPr>
          <p:cNvPr id="4" name="Picture 2" descr="http://rto12.ca/wp-content/uploads/2013/08/EE-Fall-Fuel-Fun-851x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17" y="4858067"/>
            <a:ext cx="4555982" cy="168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99" y="3251834"/>
            <a:ext cx="3810000" cy="1285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599" y="858832"/>
            <a:ext cx="3364999" cy="207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44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Fuel and Fun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 smtClean="0"/>
              <a:t>Spring &amp; Summer 2013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666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usinesssellcanada.com/images/pccan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508" y="146610"/>
            <a:ext cx="9428692" cy="658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54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332059933"/>
              </p:ext>
            </p:extLst>
          </p:nvPr>
        </p:nvGraphicFramePr>
        <p:xfrm>
          <a:off x="6987208" y="79514"/>
          <a:ext cx="4800602" cy="3558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04611341"/>
              </p:ext>
            </p:extLst>
          </p:nvPr>
        </p:nvGraphicFramePr>
        <p:xfrm>
          <a:off x="153505" y="0"/>
          <a:ext cx="4935330" cy="3637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424792979"/>
              </p:ext>
            </p:extLst>
          </p:nvPr>
        </p:nvGraphicFramePr>
        <p:xfrm>
          <a:off x="650460" y="3552318"/>
          <a:ext cx="4199835" cy="3305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52521482"/>
              </p:ext>
            </p:extLst>
          </p:nvPr>
        </p:nvGraphicFramePr>
        <p:xfrm>
          <a:off x="6987209" y="3592076"/>
          <a:ext cx="4909930" cy="326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078" y="1977887"/>
            <a:ext cx="2970087" cy="182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85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rto12.ca/wp-content/uploads/2013/08/EE-Fall-Fuel-Fun-851x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415" y="2072810"/>
            <a:ext cx="4335147" cy="160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57475966"/>
              </p:ext>
            </p:extLst>
          </p:nvPr>
        </p:nvGraphicFramePr>
        <p:xfrm>
          <a:off x="6987208" y="79514"/>
          <a:ext cx="4800602" cy="3558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978568123"/>
              </p:ext>
            </p:extLst>
          </p:nvPr>
        </p:nvGraphicFramePr>
        <p:xfrm>
          <a:off x="153505" y="0"/>
          <a:ext cx="4935330" cy="3637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89636694"/>
              </p:ext>
            </p:extLst>
          </p:nvPr>
        </p:nvGraphicFramePr>
        <p:xfrm>
          <a:off x="650460" y="3552318"/>
          <a:ext cx="4199835" cy="3305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182744522"/>
              </p:ext>
            </p:extLst>
          </p:nvPr>
        </p:nvGraphicFramePr>
        <p:xfrm>
          <a:off x="6987209" y="3592076"/>
          <a:ext cx="4909930" cy="326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4861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450613948"/>
              </p:ext>
            </p:extLst>
          </p:nvPr>
        </p:nvGraphicFramePr>
        <p:xfrm>
          <a:off x="570949" y="1137111"/>
          <a:ext cx="5372652" cy="4736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890181183"/>
              </p:ext>
            </p:extLst>
          </p:nvPr>
        </p:nvGraphicFramePr>
        <p:xfrm>
          <a:off x="6067288" y="1302026"/>
          <a:ext cx="5750338" cy="4552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018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Observations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9553" y="2044631"/>
            <a:ext cx="10753725" cy="376618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Value of Accommodation Bookings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$82,000 Spring </a:t>
            </a:r>
            <a:r>
              <a:rPr lang="en-CA" dirty="0" err="1" smtClean="0"/>
              <a:t>vs</a:t>
            </a:r>
            <a:r>
              <a:rPr lang="en-CA" dirty="0" smtClean="0"/>
              <a:t> $160,000 Fall</a:t>
            </a:r>
          </a:p>
          <a:p>
            <a:pPr marL="720000" indent="-360000">
              <a:buFont typeface="Wingdings" panose="05000000000000000000" pitchFamily="2" charset="2"/>
              <a:buChar char="§"/>
            </a:pPr>
            <a:r>
              <a:rPr lang="en-CA" dirty="0"/>
              <a:t> </a:t>
            </a:r>
            <a:r>
              <a:rPr lang="en-CA" dirty="0" smtClean="0"/>
              <a:t>$193 average room rate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Redemption Results for Fuel and Fun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Leverage dining to promote travel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/>
              <a:t> </a:t>
            </a:r>
            <a:r>
              <a:rPr lang="en-CA" dirty="0" smtClean="0"/>
              <a:t>Retail – Includes Outfitters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White Squall in Parry Sound  - $1,500 vouchers 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Out fitter shop – some were rentals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815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Moving Forward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9553" y="2044631"/>
            <a:ext cx="10753725" cy="37661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Target Advertising in regions where we want to build new audiences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Attempt to lengthen stays by increasing offer if you book more nights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Retail and Dining has the potential to build tourism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Arizona Grill – over $1,000 voucher redemption</a:t>
            </a:r>
          </a:p>
          <a:p>
            <a:pPr marL="720000" lvl="1" indent="-360000">
              <a:buFont typeface="Wingdings" panose="05000000000000000000" pitchFamily="2" charset="2"/>
              <a:buChar char="§"/>
            </a:pPr>
            <a:r>
              <a:rPr lang="en-CA" dirty="0" smtClean="0"/>
              <a:t>Integral mix </a:t>
            </a:r>
            <a:r>
              <a:rPr lang="en-CA" sz="3600" b="1" dirty="0" smtClean="0">
                <a:solidFill>
                  <a:srgbClr val="FF0000"/>
                </a:solidFill>
              </a:rPr>
              <a:t>FOR CONSUMERS</a:t>
            </a:r>
            <a:endParaRPr lang="en-C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90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1711</TotalTime>
  <Words>356</Words>
  <Application>Microsoft Office PowerPoint</Application>
  <PresentationFormat>Widescreen</PresentationFormat>
  <Paragraphs>104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Metropolitan</vt:lpstr>
      <vt:lpstr>Transacting Committee</vt:lpstr>
      <vt:lpstr>Current Programming </vt:lpstr>
      <vt:lpstr>Fuel and Fun</vt:lpstr>
      <vt:lpstr>PowerPoint Presentation</vt:lpstr>
      <vt:lpstr>PowerPoint Presentation</vt:lpstr>
      <vt:lpstr>PowerPoint Presentation</vt:lpstr>
      <vt:lpstr>PowerPoint Presentation</vt:lpstr>
      <vt:lpstr>Observations</vt:lpstr>
      <vt:lpstr>Moving Forward</vt:lpstr>
      <vt:lpstr>Explore the Edge</vt:lpstr>
      <vt:lpstr>Explore the Edge</vt:lpstr>
      <vt:lpstr>PowerPoint Presentation</vt:lpstr>
      <vt:lpstr>PowerPoint Presentation</vt:lpstr>
      <vt:lpstr>Observations</vt:lpstr>
      <vt:lpstr>Potential</vt:lpstr>
      <vt:lpstr>Reconciliation</vt:lpstr>
      <vt:lpstr>Program  Reconciliation </vt:lpstr>
      <vt:lpstr>Transacting - 2014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Northern Tourism Meeting</dc:title>
  <dc:creator>James</dc:creator>
  <cp:lastModifiedBy>James</cp:lastModifiedBy>
  <cp:revision>40</cp:revision>
  <cp:lastPrinted>2013-08-29T17:23:02Z</cp:lastPrinted>
  <dcterms:created xsi:type="dcterms:W3CDTF">2013-08-16T19:22:22Z</dcterms:created>
  <dcterms:modified xsi:type="dcterms:W3CDTF">2013-12-09T17:50:19Z</dcterms:modified>
</cp:coreProperties>
</file>