
<file path=[Content_Types].xml><?xml version="1.0" encoding="utf-8"?>
<Types xmlns="http://schemas.openxmlformats.org/package/2006/content-types">
  <Default Extension="bin" ContentType="image/jp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bin" ContentType="image/bmp"/>
  <Override PartName="/ppt/media/image5.bin" ContentType="image/png"/>
  <Override PartName="/ppt/media/image6.bin" ContentType="image/gif"/>
  <Override PartName="/ppt/media/image7.bin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0" r:id="rId6"/>
    <p:sldId id="269" r:id="rId7"/>
    <p:sldId id="271" r:id="rId8"/>
    <p:sldId id="272" r:id="rId9"/>
    <p:sldId id="273" r:id="rId10"/>
    <p:sldId id="266" r:id="rId11"/>
    <p:sldId id="267" r:id="rId12"/>
    <p:sldId id="261" r:id="rId13"/>
    <p:sldId id="262" r:id="rId14"/>
    <p:sldId id="264" r:id="rId15"/>
    <p:sldId id="263" r:id="rId16"/>
    <p:sldId id="265" r:id="rId17"/>
    <p:sldId id="268" r:id="rId1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747BB9-AAE4-41E7-8FAB-851B9CD70C53}" type="datetimeFigureOut">
              <a:rPr lang="en-CA" smtClean="0"/>
              <a:t>03/05/2017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B1E2BE-E1B1-4BA6-A0BB-F40EFF825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39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7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7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2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7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0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7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BA4391-9E2C-4439-8FA2-09CD6E51B4F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621742-18B1-449F-9486-102B8DB78B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4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bin"/><Relationship Id="rId7" Type="http://schemas.openxmlformats.org/officeDocument/2006/relationships/image" Target="../media/image7.bin"/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bin"/><Relationship Id="rId5" Type="http://schemas.openxmlformats.org/officeDocument/2006/relationships/image" Target="../media/image5.bin"/><Relationship Id="rId4" Type="http://schemas.openxmlformats.org/officeDocument/2006/relationships/image" Target="../media/image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Intro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/>
              <a:t>Explorers’ Edge Partnerships</a:t>
            </a:r>
            <a:endParaRPr lang="en-US" sz="6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Canador College, Parry Sound, ON</a:t>
            </a:r>
          </a:p>
          <a:p>
            <a:r>
              <a:rPr lang="en-US" dirty="0" smtClean="0"/>
              <a:t>Tuesday April 11,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70" y="5284616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663575"/>
            <a:ext cx="10972800" cy="1069975"/>
          </a:xfrm>
        </p:spPr>
        <p:txBody>
          <a:bodyPr/>
          <a:lstStyle/>
          <a:p>
            <a:r>
              <a:rPr lang="en-CA" dirty="0" smtClean="0"/>
              <a:t>Partnership - Content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60533" y="2264214"/>
            <a:ext cx="7299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Loring / Restoule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Kee</a:t>
            </a:r>
            <a:r>
              <a:rPr lang="en-CA" sz="2400" dirty="0"/>
              <a:t> to Bala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Santa Fest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Deerhurst Resort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Georgian Bay Airways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Club link (Sherwood Inn &amp; </a:t>
            </a:r>
            <a:r>
              <a:rPr lang="en-CA" sz="2400" dirty="0" err="1"/>
              <a:t>Rockey</a:t>
            </a:r>
            <a:r>
              <a:rPr lang="en-CA" sz="2400" dirty="0"/>
              <a:t> Crest)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Resorts of North Muskoka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Huntsville Chamber of Commerce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Oar and Paddle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Pine Grove Resort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Georgian Bay Biosphere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0" y="398103"/>
            <a:ext cx="3407854" cy="6341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663575"/>
            <a:ext cx="10972800" cy="1069975"/>
          </a:xfrm>
        </p:spPr>
        <p:txBody>
          <a:bodyPr/>
          <a:lstStyle/>
          <a:p>
            <a:r>
              <a:rPr lang="en-CA" dirty="0" smtClean="0"/>
              <a:t>Partnership - Event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60533" y="2523520"/>
            <a:ext cx="6754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What's Cooking Bracebridge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Muskoka Autumn Studio Tour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Muskoka Beer Festival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Great Muskoka Paddling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Girlfriends Getaway Weekend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Yoga Festival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Active Women's Winter Weekend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X-</a:t>
            </a:r>
            <a:r>
              <a:rPr lang="en-CA" sz="2400" dirty="0" err="1"/>
              <a:t>mus</a:t>
            </a:r>
            <a:r>
              <a:rPr lang="en-CA" sz="2400" dirty="0"/>
              <a:t>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Maple Syrup Festival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43" y="328837"/>
            <a:ext cx="5005199" cy="6447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2016-2017 Observations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RTO12’s objectives with Partnership Fund need to be more clearly defined so we don’t end up just doing another org’s marketing</a:t>
            </a:r>
          </a:p>
          <a:p>
            <a:r>
              <a:rPr lang="en-US" dirty="0" smtClean="0"/>
              <a:t>Need to ensure there are partnerships from all 5 sub-regions when possible</a:t>
            </a:r>
          </a:p>
          <a:p>
            <a:r>
              <a:rPr lang="en-US" dirty="0" smtClean="0"/>
              <a:t>Need to stage content marketing throughout year so it is most effective in winter and spring shoulder seasons</a:t>
            </a:r>
          </a:p>
          <a:p>
            <a:r>
              <a:rPr lang="en-US" dirty="0" smtClean="0"/>
              <a:t>Expectation that once an event has partnered with us twice, new events should be given consideration instead to “prime the pump”</a:t>
            </a:r>
          </a:p>
          <a:p>
            <a:r>
              <a:rPr lang="en-US" dirty="0" smtClean="0"/>
              <a:t>Need to earmark % of funds for small business partnerships, and for bigger spend with corporate sponsors and government agencies where possible</a:t>
            </a:r>
          </a:p>
          <a:p>
            <a:r>
              <a:rPr lang="en-US" dirty="0" smtClean="0"/>
              <a:t>Need to manage editorial to avoid duplication in the marketplace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stays the same year over year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06662"/>
            <a:ext cx="11057238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Partnerships must benefit multiple </a:t>
            </a:r>
            <a:r>
              <a:rPr lang="en-US" sz="2400" dirty="0"/>
              <a:t>stakeholders,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Build visitation especially in shoulder seasons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Change perceptions of the region as summer-only destination for the rich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Build </a:t>
            </a:r>
            <a:r>
              <a:rPr lang="en-US" sz="2400" dirty="0"/>
              <a:t>new </a:t>
            </a:r>
            <a:r>
              <a:rPr lang="en-US" sz="2400" dirty="0" smtClean="0"/>
              <a:t>audiences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Draft Scenario: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meeting with EE staff to determine mutual objectives and strategy (if any are possible)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Consult with Director of Communications &amp; Marketing Strategist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Content Development (content must live on EE website)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 pieces of content per project MAX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Targeting through EE FB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Fixed timeline for promo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Report after results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- Moving Forward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the current framework to be created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Meeting with stakeholders and reviewing best practices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Advance signing of the MOUs: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45 development period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Allow the team to complete work on our end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Ensure alignment &amp; effective use of resources</a:t>
            </a:r>
          </a:p>
          <a:p>
            <a:endParaRPr lang="en-US" dirty="0" smtClean="0"/>
          </a:p>
          <a:p>
            <a:r>
              <a:rPr lang="en-US" dirty="0" smtClean="0"/>
              <a:t>Based on Interest of the Content Program: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Develop a multi-level program to ensure all businesses have opportunity to participate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Forward: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2016 Outcomes</a:t>
            </a:r>
          </a:p>
          <a:p>
            <a:r>
              <a:rPr lang="en-US" sz="2400" dirty="0" smtClean="0"/>
              <a:t>Meet with stakeholders, gauge interest in 2017</a:t>
            </a:r>
          </a:p>
          <a:p>
            <a:r>
              <a:rPr lang="en-US" sz="2400" dirty="0" smtClean="0"/>
              <a:t>Product Development Strategy – Quarter 1 April – June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Recommendation - Product identified will be priority for strategic partnerships</a:t>
            </a:r>
          </a:p>
          <a:p>
            <a:r>
              <a:rPr lang="en-US" sz="2400" dirty="0" smtClean="0"/>
              <a:t>Content will be for fall, winter or spring seasons</a:t>
            </a:r>
          </a:p>
          <a:p>
            <a:r>
              <a:rPr lang="en-US" sz="2400" dirty="0" smtClean="0"/>
              <a:t>Must finish by March 31,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3685" y="1332723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Questions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2" y="2057416"/>
            <a:ext cx="803046" cy="641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7" y="268816"/>
            <a:ext cx="3409463" cy="58915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1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624320" cy="40233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RTO12 developed Product Development Fund [show examples…group of seven strategy </a:t>
            </a:r>
            <a:r>
              <a:rPr lang="en-US" dirty="0" err="1"/>
              <a:t>etc</a:t>
            </a:r>
            <a:r>
              <a:rPr lang="en-US" dirty="0"/>
              <a:t>]</a:t>
            </a:r>
          </a:p>
          <a:p>
            <a:r>
              <a:rPr lang="en-US" dirty="0"/>
              <a:t>First among RTOs</a:t>
            </a:r>
          </a:p>
          <a:p>
            <a:r>
              <a:rPr lang="en-US" dirty="0"/>
              <a:t>Phased out with introduction of Partnership Program introduced by MTCS</a:t>
            </a:r>
          </a:p>
          <a:p>
            <a:r>
              <a:rPr lang="en-US" dirty="0"/>
              <a:t>• Friends of Algonquin Park – Development of HD video and photography in order to develop their outdoor educational </a:t>
            </a:r>
            <a:r>
              <a:rPr lang="en-US" dirty="0" smtClean="0"/>
              <a:t>programming</a:t>
            </a:r>
            <a:endParaRPr lang="en-US" dirty="0"/>
          </a:p>
          <a:p>
            <a:r>
              <a:rPr lang="en-US" dirty="0"/>
              <a:t>• Canador College – Development of ecotourism packages in the Georgian Bay Biosphere – UNESCO World Heritage Site - that combines tourism partners and education i.e. Educational Ecotourism Packages </a:t>
            </a:r>
          </a:p>
          <a:p>
            <a:r>
              <a:rPr lang="en-US" dirty="0"/>
              <a:t>• Park 2 Park – Creation of an incentivized program with private-sector partner to explore the viability of increased trail use(outcomes will be applicable to trails across the region) </a:t>
            </a:r>
          </a:p>
          <a:p>
            <a:r>
              <a:rPr lang="en-US" dirty="0"/>
              <a:t>• </a:t>
            </a:r>
            <a:r>
              <a:rPr lang="en-US" dirty="0" err="1"/>
              <a:t>Stockey</a:t>
            </a:r>
            <a:r>
              <a:rPr lang="en-US" dirty="0"/>
              <a:t> Center – providing the </a:t>
            </a:r>
            <a:r>
              <a:rPr lang="en-US" dirty="0" err="1"/>
              <a:t>Stockey</a:t>
            </a:r>
            <a:r>
              <a:rPr lang="en-US" dirty="0"/>
              <a:t> </a:t>
            </a:r>
            <a:r>
              <a:rPr lang="en-US" dirty="0" err="1"/>
              <a:t>centre</a:t>
            </a:r>
            <a:r>
              <a:rPr lang="en-US" dirty="0"/>
              <a:t> with the tools to engage an audience at the Incentive Works Trade Show to position the </a:t>
            </a:r>
            <a:r>
              <a:rPr lang="en-US" dirty="0" err="1"/>
              <a:t>Stockey</a:t>
            </a:r>
            <a:r>
              <a:rPr lang="en-US" dirty="0"/>
              <a:t> Centre and Parry Sound as a viable conference and corporate event destination </a:t>
            </a:r>
          </a:p>
          <a:p>
            <a:r>
              <a:rPr lang="en-US" dirty="0"/>
              <a:t>• Huntsville/Lake of Bays Chamber of Commerce – Tom Thompson 100 Year Celebration Initiative, worldwide recognizable art figure – EE will support way-finding signs at the event – one portion of the submitted </a:t>
            </a:r>
            <a:r>
              <a:rPr lang="en-US" dirty="0" smtClean="0"/>
              <a:t>budget</a:t>
            </a:r>
            <a:endParaRPr lang="en-US" dirty="0"/>
          </a:p>
          <a:p>
            <a:r>
              <a:rPr lang="en-US" dirty="0"/>
              <a:t>• Town of Bracebridge – The Art of Muskoka Living – Showcase Weekend – EE will pay the videographer &amp; photographer directly </a:t>
            </a:r>
          </a:p>
        </p:txBody>
      </p:sp>
      <p:pic>
        <p:nvPicPr>
          <p:cNvPr id="4" name="Park2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1845734"/>
            <a:ext cx="1658900" cy="888230"/>
          </a:xfrm>
          <a:prstGeom prst="rect">
            <a:avLst/>
          </a:prstGeom>
          <a:effectLst/>
        </p:spPr>
      </p:pic>
      <p:pic>
        <p:nvPicPr>
          <p:cNvPr id="5" name="HLOB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2733964"/>
            <a:ext cx="1658900" cy="1372363"/>
          </a:xfrm>
          <a:prstGeom prst="rect">
            <a:avLst/>
          </a:prstGeom>
          <a:effectLst/>
        </p:spPr>
      </p:pic>
      <p:pic>
        <p:nvPicPr>
          <p:cNvPr id="6" name="frien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0" y="4106327"/>
            <a:ext cx="1658900" cy="1658900"/>
          </a:xfrm>
          <a:prstGeom prst="rect">
            <a:avLst/>
          </a:prstGeom>
          <a:effectLst/>
        </p:spPr>
      </p:pic>
      <p:pic>
        <p:nvPicPr>
          <p:cNvPr id="7" name="cwstockeywordmarkwhitesegoepri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229" y="1845734"/>
            <a:ext cx="2325548" cy="888230"/>
          </a:xfrm>
          <a:prstGeom prst="rect">
            <a:avLst/>
          </a:prstGeom>
          <a:effectLst/>
        </p:spPr>
      </p:pic>
      <p:pic>
        <p:nvPicPr>
          <p:cNvPr id="8" name="canadore_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4229" y="3031809"/>
            <a:ext cx="2473015" cy="766286"/>
          </a:xfrm>
          <a:prstGeom prst="rect">
            <a:avLst/>
          </a:prstGeom>
          <a:effectLst/>
        </p:spPr>
      </p:pic>
      <p:pic>
        <p:nvPicPr>
          <p:cNvPr id="9" name="page-logo-bracebridg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7069" y="4410497"/>
            <a:ext cx="1459868" cy="1050559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Few Years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838" y="2120893"/>
            <a:ext cx="5045612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Business Proposals: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Business Plans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Websites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Regional Branding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50" y="1993377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84" y="2026194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26" y="4132573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70" y="4132573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551889"/>
            <a:ext cx="3920880" cy="1317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2016-2017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275" y="2113749"/>
            <a:ext cx="11079070" cy="4023360"/>
          </a:xfrm>
        </p:spPr>
        <p:txBody>
          <a:bodyPr/>
          <a:lstStyle/>
          <a:p>
            <a:r>
              <a:rPr lang="en-US" dirty="0" smtClean="0"/>
              <a:t>Attempt to streamline based on what was submitted over years and based on objectives of RTO12</a:t>
            </a:r>
          </a:p>
          <a:p>
            <a:pPr lvl="1"/>
            <a:r>
              <a:rPr lang="en-US" dirty="0" smtClean="0"/>
              <a:t>Festivals &amp; Events</a:t>
            </a:r>
          </a:p>
          <a:p>
            <a:pPr lvl="1"/>
            <a:r>
              <a:rPr lang="en-US" dirty="0" smtClean="0"/>
              <a:t>Content Marketing</a:t>
            </a:r>
          </a:p>
          <a:p>
            <a:pPr lvl="1"/>
            <a:r>
              <a:rPr lang="en-US" dirty="0" smtClean="0"/>
              <a:t>Workforce Development</a:t>
            </a:r>
          </a:p>
          <a:p>
            <a:endParaRPr lang="en-US" dirty="0"/>
          </a:p>
          <a:p>
            <a:r>
              <a:rPr lang="en-US" dirty="0" smtClean="0"/>
              <a:t>Partnership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Minimum 50 / 50 project cost sharing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Partner remits payment to the RTO – the RTO then pays third part to execute a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Direct Response </a:t>
            </a:r>
            <a:r>
              <a:rPr lang="en-US" sz="4000" b="1" dirty="0"/>
              <a:t>A</a:t>
            </a:r>
            <a:r>
              <a:rPr lang="en-US" sz="4000" b="1" dirty="0" smtClean="0"/>
              <a:t>dvertising </a:t>
            </a:r>
            <a:br>
              <a:rPr lang="en-US" sz="4000" b="1" dirty="0" smtClean="0"/>
            </a:br>
            <a:r>
              <a:rPr lang="en-US" sz="3600" b="1" i="1" dirty="0" smtClean="0"/>
              <a:t>and the Long-Copy Writer</a:t>
            </a:r>
            <a:endParaRPr lang="en-US" sz="3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45" y="365125"/>
            <a:ext cx="4629665" cy="6439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822" y="2380735"/>
            <a:ext cx="3517556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Captivating headline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6822" y="2917456"/>
            <a:ext cx="3517556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Tell a 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157" y="3486201"/>
            <a:ext cx="3517556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Strong call to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6960" y="4268501"/>
            <a:ext cx="447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Convince and convert with content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732" y="5125792"/>
            <a:ext cx="4430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TRACKABLE</a:t>
            </a:r>
          </a:p>
          <a:p>
            <a:r>
              <a:rPr lang="en-US" sz="3600" b="1" dirty="0" smtClean="0"/>
              <a:t>BEST BET REACH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67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Return of Direct Response Advertising</a:t>
            </a:r>
            <a:br>
              <a:rPr lang="en-US" b="1" dirty="0" smtClean="0"/>
            </a:br>
            <a:r>
              <a:rPr lang="en-US" sz="2800" b="1" i="1" dirty="0" smtClean="0"/>
              <a:t>(and the rise of </a:t>
            </a:r>
            <a:r>
              <a:rPr lang="en-US" sz="2800" b="1" i="1" u="sng" dirty="0" smtClean="0"/>
              <a:t>content marketing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200665" y="2136364"/>
            <a:ext cx="10515600" cy="467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rise of the long-copy blogs that get audience engagement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36822" y="2380735"/>
            <a:ext cx="3517556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Captivating headline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6822" y="2917456"/>
            <a:ext cx="3517556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Tell a 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157" y="3486201"/>
            <a:ext cx="3517556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Strong call to 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960" y="4268501"/>
            <a:ext cx="447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Convince and convert with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6959" y="4829202"/>
            <a:ext cx="447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NOW targeting is key and social media data allows for this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380" y="5772849"/>
            <a:ext cx="559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TRACKABLE - TARGETABLE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15" y="1363952"/>
            <a:ext cx="2867689" cy="5317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5" y="2723244"/>
            <a:ext cx="2587412" cy="2694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GlobeAndMailExplorersEdg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25587" r="33587" b="30954"/>
          <a:stretch/>
        </p:blipFill>
        <p:spPr>
          <a:xfrm>
            <a:off x="6186385" y="5544497"/>
            <a:ext cx="2593732" cy="1103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340691"/>
            <a:ext cx="12192000" cy="961166"/>
          </a:xfrm>
        </p:spPr>
        <p:txBody>
          <a:bodyPr/>
          <a:lstStyle/>
          <a:p>
            <a:pPr algn="ctr"/>
            <a:r>
              <a:rPr lang="en-US" b="1" dirty="0" smtClean="0"/>
              <a:t>We Create Content Then Target Facebook Users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10" y="1301857"/>
            <a:ext cx="3669098" cy="5514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18" y="1196418"/>
            <a:ext cx="3658892" cy="5661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1820" y="3618963"/>
            <a:ext cx="1017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AD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4885" y="3618963"/>
            <a:ext cx="1815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</a:t>
            </a:r>
          </a:p>
          <a:p>
            <a:pPr algn="ctr"/>
            <a:r>
              <a:rPr lang="en-US" sz="3200" b="1" dirty="0" smtClean="0"/>
              <a:t>MEDIUM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091"/>
            <a:ext cx="867103" cy="6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 </a:t>
            </a:r>
            <a:r>
              <a:rPr lang="en-US" b="1" dirty="0" smtClean="0"/>
              <a:t>Tips for Content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Create stuff that people like to read or watch, and the sales will follow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DON’T use a hard sell, and don’t put your sales pitch where it doesn’t belong because it annoys people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Play the long game to get conversions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Quick 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178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/>
              <a:t>Figure out your target audience</a:t>
            </a:r>
          </a:p>
          <a:p>
            <a:pPr>
              <a:lnSpc>
                <a:spcPct val="120000"/>
              </a:lnSpc>
            </a:pPr>
            <a:r>
              <a:rPr lang="en-US" sz="6000" b="1" dirty="0" smtClean="0"/>
              <a:t>Always use great photos</a:t>
            </a:r>
          </a:p>
          <a:p>
            <a:pPr>
              <a:lnSpc>
                <a:spcPct val="120000"/>
              </a:lnSpc>
            </a:pPr>
            <a:r>
              <a:rPr lang="en-US" sz="6000" b="1" dirty="0" smtClean="0"/>
              <a:t>500-700 words </a:t>
            </a:r>
          </a:p>
          <a:p>
            <a:pPr>
              <a:lnSpc>
                <a:spcPct val="120000"/>
              </a:lnSpc>
            </a:pPr>
            <a:r>
              <a:rPr lang="en-US" sz="6000" b="1" dirty="0" smtClean="0"/>
              <a:t>Include a call(s) to action</a:t>
            </a:r>
          </a:p>
          <a:p>
            <a:pPr>
              <a:lnSpc>
                <a:spcPct val="120000"/>
              </a:lnSpc>
            </a:pPr>
            <a:r>
              <a:rPr lang="en-US" sz="6000" b="1" dirty="0" smtClean="0"/>
              <a:t>Captivating headline</a:t>
            </a:r>
          </a:p>
          <a:p>
            <a:pPr>
              <a:lnSpc>
                <a:spcPct val="120000"/>
              </a:lnSpc>
            </a:pPr>
            <a:r>
              <a:rPr lang="en-US" sz="6000" b="1" dirty="0" smtClean="0"/>
              <a:t>Try to find a “hook” (…it’s very competitive in the social world and the consumer is in charge of changing the dial)</a:t>
            </a:r>
          </a:p>
          <a:p>
            <a:pPr>
              <a:lnSpc>
                <a:spcPct val="120000"/>
              </a:lnSpc>
            </a:pPr>
            <a:r>
              <a:rPr lang="en-US" sz="6000" b="1" dirty="0" smtClean="0"/>
              <a:t>Choose which channel to promote content</a:t>
            </a:r>
          </a:p>
          <a:p>
            <a:pPr>
              <a:lnSpc>
                <a:spcPct val="120000"/>
              </a:lnSpc>
            </a:pPr>
            <a:r>
              <a:rPr lang="en-US" sz="6000" b="1" dirty="0" smtClean="0"/>
              <a:t>#1 - be helpful and informative…don’t be </a:t>
            </a:r>
            <a:r>
              <a:rPr lang="en-US" sz="6000" b="1" dirty="0" err="1" smtClean="0"/>
              <a:t>advertiz</a:t>
            </a:r>
            <a:r>
              <a:rPr lang="en-US" sz="6000" b="1" dirty="0" smtClean="0"/>
              <a:t>-y </a:t>
            </a:r>
          </a:p>
          <a:p>
            <a:pPr>
              <a:lnSpc>
                <a:spcPct val="120000"/>
              </a:lnSpc>
            </a:pPr>
            <a:r>
              <a:rPr lang="en-US" sz="6000" b="1" dirty="0" smtClean="0"/>
              <a:t>Find a storyteller at your business and have them write down their words/stories/pitches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33"/>
            <a:ext cx="1112930" cy="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875</Words>
  <Application>Microsoft Office PowerPoint</Application>
  <PresentationFormat>Widescreen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Retrospect</vt:lpstr>
      <vt:lpstr>Intro to  Explorers’ Edge Partnerships</vt:lpstr>
      <vt:lpstr>A little history…</vt:lpstr>
      <vt:lpstr>First Few Years </vt:lpstr>
      <vt:lpstr>2016-2017</vt:lpstr>
      <vt:lpstr>Direct Response Advertising  and the Long-Copy Writer</vt:lpstr>
      <vt:lpstr>The Return of Direct Response Advertising (and the rise of content marketing)</vt:lpstr>
      <vt:lpstr>We Create Content Then Target Facebook Users</vt:lpstr>
      <vt:lpstr>Quick Tips for Content Marketing</vt:lpstr>
      <vt:lpstr>Quick Tips</vt:lpstr>
      <vt:lpstr>Partnership - Content</vt:lpstr>
      <vt:lpstr>Partnership - Event</vt:lpstr>
      <vt:lpstr>2016-2017 Observations </vt:lpstr>
      <vt:lpstr>What stays the same year over year </vt:lpstr>
      <vt:lpstr>Content: How It Works</vt:lpstr>
      <vt:lpstr>Recommendations - Moving Forward </vt:lpstr>
      <vt:lpstr>Moving Forward: Timeline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Explorer's Edge</dc:creator>
  <cp:lastModifiedBy>James</cp:lastModifiedBy>
  <cp:revision>18</cp:revision>
  <cp:lastPrinted>2017-04-11T12:38:12Z</cp:lastPrinted>
  <dcterms:created xsi:type="dcterms:W3CDTF">2017-03-30T17:19:48Z</dcterms:created>
  <dcterms:modified xsi:type="dcterms:W3CDTF">2017-05-03T15:18:21Z</dcterms:modified>
</cp:coreProperties>
</file>